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2" r:id="rId8"/>
    <p:sldId id="263" r:id="rId9"/>
    <p:sldId id="265" r:id="rId10"/>
    <p:sldId id="266" r:id="rId11"/>
    <p:sldId id="273" r:id="rId12"/>
    <p:sldId id="274" r:id="rId13"/>
    <p:sldId id="275" r:id="rId14"/>
    <p:sldId id="278" r:id="rId15"/>
    <p:sldId id="281" r:id="rId16"/>
    <p:sldId id="284" r:id="rId17"/>
    <p:sldId id="286" r:id="rId18"/>
    <p:sldId id="287" r:id="rId19"/>
    <p:sldId id="288" r:id="rId20"/>
    <p:sldId id="289" r:id="rId21"/>
    <p:sldId id="290" r:id="rId22"/>
    <p:sldId id="291" r:id="rId23"/>
    <p:sldId id="292" r:id="rId24"/>
    <p:sldId id="295" r:id="rId25"/>
    <p:sldId id="296" r:id="rId26"/>
    <p:sldId id="297" r:id="rId27"/>
    <p:sldId id="299" r:id="rId28"/>
    <p:sldId id="300" r:id="rId29"/>
    <p:sldId id="301" r:id="rId30"/>
    <p:sldId id="303" r:id="rId31"/>
    <p:sldId id="306" r:id="rId32"/>
    <p:sldId id="307" r:id="rId33"/>
  </p:sldIdLst>
  <p:sldSz cx="12192000" cy="752475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39B9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snapToGrid="0">
      <p:cViewPr varScale="1">
        <p:scale>
          <a:sx n="47" d="100"/>
          <a:sy n="47" d="100"/>
        </p:scale>
        <p:origin x="826" y="58"/>
      </p:cViewPr>
      <p:guideLst/>
    </p:cSldViewPr>
  </p:slideViewPr>
  <p:outlineViewPr>
    <p:cViewPr>
      <p:scale>
        <a:sx n="33" d="100"/>
        <a:sy n="33" d="100"/>
      </p:scale>
      <p:origin x="0" y="-776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0" d="100"/>
          <a:sy n="40" d="100"/>
        </p:scale>
        <p:origin x="2290"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893473-62F8-4F3B-B14E-78E6C48C4483}" type="datetimeFigureOut">
              <a:rPr lang="es-AR" smtClean="0"/>
              <a:t>05/08/2015</a:t>
            </a:fld>
            <a:endParaRPr lang="es-AR"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s-AR" dirty="0" smtClean="0"/>
              <a:t>Facultad de Informática - UNLP</a:t>
            </a:r>
            <a:endParaRPr lang="es-AR" dirty="0"/>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FB21F2-2B30-4500-877C-BD750057D009}" type="slidenum">
              <a:rPr lang="es-AR" smtClean="0"/>
              <a:t>‹Nº›</a:t>
            </a:fld>
            <a:endParaRPr lang="es-AR" dirty="0"/>
          </a:p>
        </p:txBody>
      </p:sp>
    </p:spTree>
    <p:extLst>
      <p:ext uri="{BB962C8B-B14F-4D97-AF65-F5344CB8AC3E}">
        <p14:creationId xmlns:p14="http://schemas.microsoft.com/office/powerpoint/2010/main" val="5914960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141A0D-F9F0-468F-991E-19DDDD0944DA}" type="datetimeFigureOut">
              <a:rPr lang="es-AR" smtClean="0"/>
              <a:t>05/08/2015</a:t>
            </a:fld>
            <a:endParaRPr lang="es-AR" dirty="0"/>
          </a:p>
        </p:txBody>
      </p:sp>
      <p:sp>
        <p:nvSpPr>
          <p:cNvPr id="4" name="Marcador de imagen de diapositiva 3"/>
          <p:cNvSpPr>
            <a:spLocks noGrp="1" noRot="1" noChangeAspect="1"/>
          </p:cNvSpPr>
          <p:nvPr>
            <p:ph type="sldImg" idx="2"/>
          </p:nvPr>
        </p:nvSpPr>
        <p:spPr>
          <a:xfrm>
            <a:off x="928688" y="1143000"/>
            <a:ext cx="5000625" cy="3086100"/>
          </a:xfrm>
          <a:prstGeom prst="rect">
            <a:avLst/>
          </a:prstGeom>
          <a:noFill/>
          <a:ln w="12700">
            <a:solidFill>
              <a:prstClr val="black"/>
            </a:solidFill>
          </a:ln>
        </p:spPr>
        <p:txBody>
          <a:bodyPr vert="horz" lIns="91440" tIns="45720" rIns="91440" bIns="45720" rtlCol="0" anchor="ctr"/>
          <a:lstStyle/>
          <a:p>
            <a:endParaRPr lang="es-AR"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s-AR" dirty="0" smtClean="0"/>
              <a:t>Facultad de Informática - UNLP</a:t>
            </a:r>
            <a:endParaRPr lang="es-AR"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7E04CB-C3B0-4A4D-9909-033D54B80BFA}" type="slidenum">
              <a:rPr lang="es-AR" smtClean="0"/>
              <a:t>‹Nº›</a:t>
            </a:fld>
            <a:endParaRPr lang="es-AR" dirty="0"/>
          </a:p>
        </p:txBody>
      </p:sp>
    </p:spTree>
    <p:extLst>
      <p:ext uri="{BB962C8B-B14F-4D97-AF65-F5344CB8AC3E}">
        <p14:creationId xmlns:p14="http://schemas.microsoft.com/office/powerpoint/2010/main" val="267853623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928688" y="1143000"/>
            <a:ext cx="5000625" cy="3086100"/>
          </a:xfrm>
        </p:spPr>
      </p:sp>
      <p:sp>
        <p:nvSpPr>
          <p:cNvPr id="3" name="Marcador de notas 2"/>
          <p:cNvSpPr>
            <a:spLocks noGrp="1"/>
          </p:cNvSpPr>
          <p:nvPr>
            <p:ph type="body" idx="1"/>
          </p:nvPr>
        </p:nvSpPr>
        <p:spPr/>
        <p:txBody>
          <a:bodyPr/>
          <a:lstStyle/>
          <a:p>
            <a:endParaRPr lang="es-AR" dirty="0"/>
          </a:p>
        </p:txBody>
      </p:sp>
      <p:sp>
        <p:nvSpPr>
          <p:cNvPr id="4" name="Marcador de número de diapositiva 3"/>
          <p:cNvSpPr>
            <a:spLocks noGrp="1"/>
          </p:cNvSpPr>
          <p:nvPr>
            <p:ph type="sldNum" sz="quarter" idx="10"/>
          </p:nvPr>
        </p:nvSpPr>
        <p:spPr/>
        <p:txBody>
          <a:bodyPr/>
          <a:lstStyle/>
          <a:p>
            <a:fld id="{8C7E04CB-C3B0-4A4D-9909-033D54B80BFA}" type="slidenum">
              <a:rPr lang="es-AR" smtClean="0"/>
              <a:t>1</a:t>
            </a:fld>
            <a:endParaRPr lang="es-AR" dirty="0"/>
          </a:p>
        </p:txBody>
      </p:sp>
      <p:sp>
        <p:nvSpPr>
          <p:cNvPr id="5" name="Marcador de pie de página 4"/>
          <p:cNvSpPr>
            <a:spLocks noGrp="1"/>
          </p:cNvSpPr>
          <p:nvPr>
            <p:ph type="ftr" sz="quarter" idx="11"/>
          </p:nvPr>
        </p:nvSpPr>
        <p:spPr/>
        <p:txBody>
          <a:bodyPr/>
          <a:lstStyle/>
          <a:p>
            <a:r>
              <a:rPr lang="es-AR" dirty="0" smtClean="0"/>
              <a:t>Facultad de Informática - UNLP</a:t>
            </a:r>
            <a:endParaRPr lang="es-AR" dirty="0"/>
          </a:p>
        </p:txBody>
      </p:sp>
    </p:spTree>
    <p:extLst>
      <p:ext uri="{BB962C8B-B14F-4D97-AF65-F5344CB8AC3E}">
        <p14:creationId xmlns:p14="http://schemas.microsoft.com/office/powerpoint/2010/main" val="4176479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pie de página 3"/>
          <p:cNvSpPr>
            <a:spLocks noGrp="1"/>
          </p:cNvSpPr>
          <p:nvPr>
            <p:ph type="ftr" sz="quarter" idx="10"/>
          </p:nvPr>
        </p:nvSpPr>
        <p:spPr/>
        <p:txBody>
          <a:bodyPr/>
          <a:lstStyle/>
          <a:p>
            <a:r>
              <a:rPr lang="es-AR" dirty="0" smtClean="0"/>
              <a:t>Facultad de Informática - UNLP</a:t>
            </a:r>
            <a:endParaRPr lang="es-AR" dirty="0"/>
          </a:p>
        </p:txBody>
      </p:sp>
      <p:sp>
        <p:nvSpPr>
          <p:cNvPr id="5" name="Marcador de número de diapositiva 4"/>
          <p:cNvSpPr>
            <a:spLocks noGrp="1"/>
          </p:cNvSpPr>
          <p:nvPr>
            <p:ph type="sldNum" sz="quarter" idx="11"/>
          </p:nvPr>
        </p:nvSpPr>
        <p:spPr/>
        <p:txBody>
          <a:bodyPr/>
          <a:lstStyle/>
          <a:p>
            <a:fld id="{8C7E04CB-C3B0-4A4D-9909-033D54B80BFA}" type="slidenum">
              <a:rPr lang="es-AR" smtClean="0"/>
              <a:t>3</a:t>
            </a:fld>
            <a:endParaRPr lang="es-AR" dirty="0"/>
          </a:p>
        </p:txBody>
      </p:sp>
    </p:spTree>
    <p:extLst>
      <p:ext uri="{BB962C8B-B14F-4D97-AF65-F5344CB8AC3E}">
        <p14:creationId xmlns:p14="http://schemas.microsoft.com/office/powerpoint/2010/main" val="243425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dirty="0"/>
          </a:p>
        </p:txBody>
      </p:sp>
      <p:sp>
        <p:nvSpPr>
          <p:cNvPr id="4" name="Marcador de pie de página 3"/>
          <p:cNvSpPr>
            <a:spLocks noGrp="1"/>
          </p:cNvSpPr>
          <p:nvPr>
            <p:ph type="ftr" sz="quarter" idx="10"/>
          </p:nvPr>
        </p:nvSpPr>
        <p:spPr/>
        <p:txBody>
          <a:bodyPr/>
          <a:lstStyle/>
          <a:p>
            <a:r>
              <a:rPr lang="es-AR" dirty="0" smtClean="0"/>
              <a:t>Facultad de Informática - UNLP</a:t>
            </a:r>
            <a:endParaRPr lang="es-AR" dirty="0"/>
          </a:p>
        </p:txBody>
      </p:sp>
      <p:sp>
        <p:nvSpPr>
          <p:cNvPr id="5" name="Marcador de número de diapositiva 4"/>
          <p:cNvSpPr>
            <a:spLocks noGrp="1"/>
          </p:cNvSpPr>
          <p:nvPr>
            <p:ph type="sldNum" sz="quarter" idx="11"/>
          </p:nvPr>
        </p:nvSpPr>
        <p:spPr/>
        <p:txBody>
          <a:bodyPr/>
          <a:lstStyle/>
          <a:p>
            <a:fld id="{8C7E04CB-C3B0-4A4D-9909-033D54B80BFA}" type="slidenum">
              <a:rPr lang="es-AR" smtClean="0"/>
              <a:t>14</a:t>
            </a:fld>
            <a:endParaRPr lang="es-AR" dirty="0"/>
          </a:p>
        </p:txBody>
      </p:sp>
    </p:spTree>
    <p:extLst>
      <p:ext uri="{BB962C8B-B14F-4D97-AF65-F5344CB8AC3E}">
        <p14:creationId xmlns:p14="http://schemas.microsoft.com/office/powerpoint/2010/main" val="152639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AR"/>
          </a:p>
        </p:txBody>
      </p:sp>
      <p:sp>
        <p:nvSpPr>
          <p:cNvPr id="4" name="Marcador de pie de página 3"/>
          <p:cNvSpPr>
            <a:spLocks noGrp="1"/>
          </p:cNvSpPr>
          <p:nvPr>
            <p:ph type="ftr" sz="quarter" idx="10"/>
          </p:nvPr>
        </p:nvSpPr>
        <p:spPr/>
        <p:txBody>
          <a:bodyPr/>
          <a:lstStyle/>
          <a:p>
            <a:r>
              <a:rPr lang="es-AR" smtClean="0"/>
              <a:t>Facultad de Informática - UNLP</a:t>
            </a:r>
            <a:endParaRPr lang="es-AR" dirty="0"/>
          </a:p>
        </p:txBody>
      </p:sp>
      <p:sp>
        <p:nvSpPr>
          <p:cNvPr id="5" name="Marcador de número de diapositiva 4"/>
          <p:cNvSpPr>
            <a:spLocks noGrp="1"/>
          </p:cNvSpPr>
          <p:nvPr>
            <p:ph type="sldNum" sz="quarter" idx="11"/>
          </p:nvPr>
        </p:nvSpPr>
        <p:spPr/>
        <p:txBody>
          <a:bodyPr/>
          <a:lstStyle/>
          <a:p>
            <a:fld id="{8C7E04CB-C3B0-4A4D-9909-033D54B80BFA}" type="slidenum">
              <a:rPr lang="es-AR" smtClean="0"/>
              <a:t>15</a:t>
            </a:fld>
            <a:endParaRPr lang="es-AR" dirty="0"/>
          </a:p>
        </p:txBody>
      </p:sp>
    </p:spTree>
    <p:extLst>
      <p:ext uri="{BB962C8B-B14F-4D97-AF65-F5344CB8AC3E}">
        <p14:creationId xmlns:p14="http://schemas.microsoft.com/office/powerpoint/2010/main" val="3507690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9290"/>
            <a:ext cx="12192000" cy="753404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638308"/>
            <a:ext cx="7766936" cy="1806359"/>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444665"/>
            <a:ext cx="7766936" cy="1203542"/>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6DB84B-6EC7-4EBB-B5A4-E75E1F7454AC}"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550535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68866"/>
            <a:ext cx="8596668" cy="3734506"/>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905022"/>
            <a:ext cx="8596668" cy="1723694"/>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A222119-12EF-4483-AEA2-07FE4D15BBCE}"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7340881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68867"/>
            <a:ext cx="8094134" cy="3316464"/>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985330"/>
            <a:ext cx="7224524" cy="418042"/>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905022"/>
            <a:ext cx="8596668" cy="1723694"/>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602670-1AA4-4F91-9517-19567D54A80C}"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
        <p:nvSpPr>
          <p:cNvPr id="20" name="TextBox 19"/>
          <p:cNvSpPr txBox="1"/>
          <p:nvPr/>
        </p:nvSpPr>
        <p:spPr>
          <a:xfrm>
            <a:off x="541870" y="867220"/>
            <a:ext cx="609600" cy="641629"/>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3167194"/>
            <a:ext cx="609600" cy="641629"/>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sz="1800" dirty="0">
              <a:solidFill>
                <a:schemeClr val="accent1">
                  <a:lumMod val="60000"/>
                  <a:lumOff val="40000"/>
                </a:schemeClr>
              </a:solidFill>
              <a:latin typeface="Arial"/>
            </a:endParaRPr>
          </a:p>
        </p:txBody>
      </p:sp>
    </p:spTree>
    <p:extLst>
      <p:ext uri="{BB962C8B-B14F-4D97-AF65-F5344CB8AC3E}">
        <p14:creationId xmlns:p14="http://schemas.microsoft.com/office/powerpoint/2010/main" val="366341328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2119820"/>
            <a:ext cx="8596668" cy="2847796"/>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967617"/>
            <a:ext cx="8596668" cy="1661100"/>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2EB835-CDB5-4CBF-B57B-E6B4FCA7BEF8}"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188076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68867"/>
            <a:ext cx="8094134" cy="3316464"/>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3" y="4403372"/>
            <a:ext cx="8596669" cy="564244"/>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967617"/>
            <a:ext cx="8596668" cy="1661100"/>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846F677-9059-4408-81CA-D50435F2CA6D}"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
        <p:nvSpPr>
          <p:cNvPr id="24" name="TextBox 23"/>
          <p:cNvSpPr txBox="1"/>
          <p:nvPr/>
        </p:nvSpPr>
        <p:spPr>
          <a:xfrm>
            <a:off x="541870" y="867220"/>
            <a:ext cx="609600" cy="641629"/>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3167194"/>
            <a:ext cx="609600" cy="641629"/>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740299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800" y="668867"/>
            <a:ext cx="8588203" cy="3316464"/>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3" y="4403372"/>
            <a:ext cx="8596669" cy="564244"/>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967617"/>
            <a:ext cx="8596668" cy="1661100"/>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33C213F-DA86-424A-9EF5-CBEDEC0F8155}"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50501993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6EFB14B-B43D-45B8-875B-5B88692E5C26}"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728978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68866"/>
            <a:ext cx="1304743" cy="5762009"/>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68866"/>
            <a:ext cx="7060150" cy="576200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7182D3-1062-4D1D-A92F-210374657DED}"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07386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81E83F3-7CDC-40F5-B880-3B7606A9A264}"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5833091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963452"/>
            <a:ext cx="8596668" cy="2004165"/>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967617"/>
            <a:ext cx="8596668" cy="94405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B95174E-8437-4BD3-B359-BEF5DB7D3FB4}" type="datetime1">
              <a:rPr lang="es-AR" smtClean="0"/>
              <a:t>05/08/2015</a:t>
            </a:fld>
            <a:endParaRPr lang="es-AR" dirty="0"/>
          </a:p>
        </p:txBody>
      </p:sp>
      <p:sp>
        <p:nvSpPr>
          <p:cNvPr id="5" name="Footer Placeholder 4"/>
          <p:cNvSpPr>
            <a:spLocks noGrp="1"/>
          </p:cNvSpPr>
          <p:nvPr>
            <p:ph type="ftr" sz="quarter" idx="11"/>
          </p:nvPr>
        </p:nvSpPr>
        <p:spPr/>
        <p:txBody>
          <a:bodyPr/>
          <a:lstStyle/>
          <a:p>
            <a:r>
              <a:rPr lang="es-AR" dirty="0" smtClean="0"/>
              <a:t>Facultad de Informática - UNLP</a:t>
            </a:r>
            <a:endParaRPr lang="es-AR" dirty="0"/>
          </a:p>
        </p:txBody>
      </p:sp>
      <p:sp>
        <p:nvSpPr>
          <p:cNvPr id="6" name="Slide Number Placeholder 5"/>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5164939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5" y="2370646"/>
            <a:ext cx="4184035" cy="425806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370647"/>
            <a:ext cx="4184034" cy="425807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16B683-356C-4311-AF8B-9A24124128FB}" type="datetime1">
              <a:rPr lang="es-AR" smtClean="0"/>
              <a:t>05/08/2015</a:t>
            </a:fld>
            <a:endParaRPr lang="es-AR" dirty="0"/>
          </a:p>
        </p:txBody>
      </p:sp>
      <p:sp>
        <p:nvSpPr>
          <p:cNvPr id="6" name="Footer Placeholder 5"/>
          <p:cNvSpPr>
            <a:spLocks noGrp="1"/>
          </p:cNvSpPr>
          <p:nvPr>
            <p:ph type="ftr" sz="quarter" idx="11"/>
          </p:nvPr>
        </p:nvSpPr>
        <p:spPr/>
        <p:txBody>
          <a:bodyPr/>
          <a:lstStyle/>
          <a:p>
            <a:r>
              <a:rPr lang="es-AR" dirty="0" smtClean="0"/>
              <a:t>Facultad de Informática - UNLP</a:t>
            </a:r>
            <a:endParaRPr lang="es-AR" dirty="0"/>
          </a:p>
        </p:txBody>
      </p:sp>
      <p:sp>
        <p:nvSpPr>
          <p:cNvPr id="7" name="Slide Number Placeholder 6"/>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108140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6" y="2371079"/>
            <a:ext cx="4185623" cy="6322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6" y="3003366"/>
            <a:ext cx="4185623" cy="362535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371079"/>
            <a:ext cx="4185618" cy="6322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5" y="3003366"/>
            <a:ext cx="4185617" cy="362535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91EE40-E1DD-4B82-BDA0-1B4E2578A0CD}" type="datetime1">
              <a:rPr lang="es-AR" smtClean="0"/>
              <a:t>05/08/2015</a:t>
            </a:fld>
            <a:endParaRPr lang="es-AR" dirty="0"/>
          </a:p>
        </p:txBody>
      </p:sp>
      <p:sp>
        <p:nvSpPr>
          <p:cNvPr id="8" name="Footer Placeholder 7"/>
          <p:cNvSpPr>
            <a:spLocks noGrp="1"/>
          </p:cNvSpPr>
          <p:nvPr>
            <p:ph type="ftr" sz="quarter" idx="11"/>
          </p:nvPr>
        </p:nvSpPr>
        <p:spPr/>
        <p:txBody>
          <a:bodyPr/>
          <a:lstStyle/>
          <a:p>
            <a:r>
              <a:rPr lang="es-AR" dirty="0" smtClean="0"/>
              <a:t>Facultad de Informática - UNLP</a:t>
            </a:r>
            <a:endParaRPr lang="es-AR" dirty="0"/>
          </a:p>
        </p:txBody>
      </p:sp>
      <p:sp>
        <p:nvSpPr>
          <p:cNvPr id="9" name="Slide Number Placeholder 8"/>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3368784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68867"/>
            <a:ext cx="8596668" cy="1449211"/>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C342762-1C36-473A-8854-FE326B94A2D0}" type="datetime1">
              <a:rPr lang="es-AR" smtClean="0"/>
              <a:t>05/08/2015</a:t>
            </a:fld>
            <a:endParaRPr lang="es-AR" dirty="0"/>
          </a:p>
        </p:txBody>
      </p:sp>
      <p:sp>
        <p:nvSpPr>
          <p:cNvPr id="4" name="Footer Placeholder 3"/>
          <p:cNvSpPr>
            <a:spLocks noGrp="1"/>
          </p:cNvSpPr>
          <p:nvPr>
            <p:ph type="ftr" sz="quarter" idx="11"/>
          </p:nvPr>
        </p:nvSpPr>
        <p:spPr/>
        <p:txBody>
          <a:bodyPr/>
          <a:lstStyle/>
          <a:p>
            <a:r>
              <a:rPr lang="es-AR" dirty="0" smtClean="0"/>
              <a:t>Facultad de Informática - UNLP</a:t>
            </a:r>
            <a:endParaRPr lang="es-AR" dirty="0"/>
          </a:p>
        </p:txBody>
      </p:sp>
      <p:sp>
        <p:nvSpPr>
          <p:cNvPr id="5" name="Slide Number Placeholder 4"/>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075543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3DC82E-6360-4C45-BAEA-C78D6B74D080}" type="datetime1">
              <a:rPr lang="es-AR" smtClean="0"/>
              <a:t>05/08/2015</a:t>
            </a:fld>
            <a:endParaRPr lang="es-AR" dirty="0"/>
          </a:p>
        </p:txBody>
      </p:sp>
      <p:sp>
        <p:nvSpPr>
          <p:cNvPr id="3" name="Footer Placeholder 2"/>
          <p:cNvSpPr>
            <a:spLocks noGrp="1"/>
          </p:cNvSpPr>
          <p:nvPr>
            <p:ph type="ftr" sz="quarter" idx="11"/>
          </p:nvPr>
        </p:nvSpPr>
        <p:spPr/>
        <p:txBody>
          <a:bodyPr/>
          <a:lstStyle/>
          <a:p>
            <a:r>
              <a:rPr lang="es-AR" dirty="0" smtClean="0"/>
              <a:t>Facultad de Informática - UNLP</a:t>
            </a:r>
            <a:endParaRPr lang="es-AR" dirty="0"/>
          </a:p>
        </p:txBody>
      </p:sp>
      <p:sp>
        <p:nvSpPr>
          <p:cNvPr id="4" name="Slide Number Placeholder 3"/>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1224119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644302"/>
            <a:ext cx="3854528" cy="1402761"/>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2" y="564987"/>
            <a:ext cx="4513541" cy="6063729"/>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3047062"/>
            <a:ext cx="3854528" cy="2835715"/>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E7AE9E3-7EDC-4600-BDDF-0156C8EBACB3}" type="datetime1">
              <a:rPr lang="es-AR" smtClean="0"/>
              <a:t>05/08/2015</a:t>
            </a:fld>
            <a:endParaRPr lang="es-AR" dirty="0"/>
          </a:p>
        </p:txBody>
      </p:sp>
      <p:sp>
        <p:nvSpPr>
          <p:cNvPr id="6" name="Footer Placeholder 5"/>
          <p:cNvSpPr>
            <a:spLocks noGrp="1"/>
          </p:cNvSpPr>
          <p:nvPr>
            <p:ph type="ftr" sz="quarter" idx="11"/>
          </p:nvPr>
        </p:nvSpPr>
        <p:spPr/>
        <p:txBody>
          <a:bodyPr/>
          <a:lstStyle/>
          <a:p>
            <a:r>
              <a:rPr lang="es-AR" dirty="0" smtClean="0"/>
              <a:t>Facultad de Informática - UNLP</a:t>
            </a:r>
            <a:endParaRPr lang="es-AR" dirty="0"/>
          </a:p>
        </p:txBody>
      </p:sp>
      <p:sp>
        <p:nvSpPr>
          <p:cNvPr id="7" name="Slide Number Placeholder 6"/>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3952670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5" y="5267325"/>
            <a:ext cx="8596667" cy="6218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68867"/>
            <a:ext cx="8596668" cy="4219607"/>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77335" y="5889163"/>
            <a:ext cx="8596667" cy="73955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C817AD-1D72-4C9B-A224-22793F9380BD}" type="datetime1">
              <a:rPr lang="es-AR" smtClean="0"/>
              <a:t>05/08/2015</a:t>
            </a:fld>
            <a:endParaRPr lang="es-AR" dirty="0"/>
          </a:p>
        </p:txBody>
      </p:sp>
      <p:sp>
        <p:nvSpPr>
          <p:cNvPr id="6" name="Footer Placeholder 5"/>
          <p:cNvSpPr>
            <a:spLocks noGrp="1"/>
          </p:cNvSpPr>
          <p:nvPr>
            <p:ph type="ftr" sz="quarter" idx="11"/>
          </p:nvPr>
        </p:nvSpPr>
        <p:spPr/>
        <p:txBody>
          <a:bodyPr/>
          <a:lstStyle/>
          <a:p>
            <a:r>
              <a:rPr lang="es-AR" dirty="0" smtClean="0"/>
              <a:t>Facultad de Informática - UNLP</a:t>
            </a:r>
            <a:endParaRPr lang="es-AR" dirty="0"/>
          </a:p>
        </p:txBody>
      </p:sp>
      <p:sp>
        <p:nvSpPr>
          <p:cNvPr id="7" name="Slide Number Placeholder 6"/>
          <p:cNvSpPr>
            <a:spLocks noGrp="1"/>
          </p:cNvSpPr>
          <p:nvPr>
            <p:ph type="sldNum" sz="quarter" idx="12"/>
          </p:nvPr>
        </p:nvSpPr>
        <p:spPr/>
        <p:txBody>
          <a:bodyPr/>
          <a:lstStyle/>
          <a:p>
            <a:fld id="{9F9E2A9B-B6B9-4846-8BE8-DFB2728A47B0}" type="slidenum">
              <a:rPr lang="es-AR" smtClean="0"/>
              <a:t>‹Nº›</a:t>
            </a:fld>
            <a:endParaRPr lang="es-AR" dirty="0"/>
          </a:p>
        </p:txBody>
      </p:sp>
    </p:spTree>
    <p:extLst>
      <p:ext uri="{BB962C8B-B14F-4D97-AF65-F5344CB8AC3E}">
        <p14:creationId xmlns:p14="http://schemas.microsoft.com/office/powerpoint/2010/main" val="30099270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p:cNvGrpSpPr/>
          <p:nvPr/>
        </p:nvGrpSpPr>
        <p:grpSpPr>
          <a:xfrm>
            <a:off x="0" y="-9290"/>
            <a:ext cx="12192000" cy="753404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68867"/>
            <a:ext cx="8596668" cy="1449211"/>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370647"/>
            <a:ext cx="8596668" cy="425807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628717"/>
            <a:ext cx="911939" cy="400623"/>
          </a:xfrm>
          <a:prstGeom prst="rect">
            <a:avLst/>
          </a:prstGeom>
        </p:spPr>
        <p:txBody>
          <a:bodyPr vert="horz" lIns="91440" tIns="45720" rIns="91440" bIns="45720" rtlCol="0" anchor="ctr"/>
          <a:lstStyle>
            <a:lvl1pPr algn="r">
              <a:defRPr sz="900">
                <a:solidFill>
                  <a:schemeClr val="tx1">
                    <a:tint val="75000"/>
                  </a:schemeClr>
                </a:solidFill>
              </a:defRPr>
            </a:lvl1pPr>
          </a:lstStyle>
          <a:p>
            <a:fld id="{BF60B437-95E3-4422-A562-BFB328EC1411}" type="datetime1">
              <a:rPr lang="es-AR" smtClean="0"/>
              <a:t>05/08/2015</a:t>
            </a:fld>
            <a:endParaRPr lang="es-AR" dirty="0"/>
          </a:p>
        </p:txBody>
      </p:sp>
      <p:sp>
        <p:nvSpPr>
          <p:cNvPr id="5" name="Footer Placeholder 4"/>
          <p:cNvSpPr>
            <a:spLocks noGrp="1"/>
          </p:cNvSpPr>
          <p:nvPr>
            <p:ph type="ftr" sz="quarter" idx="3"/>
          </p:nvPr>
        </p:nvSpPr>
        <p:spPr>
          <a:xfrm>
            <a:off x="677334" y="6628717"/>
            <a:ext cx="6297612" cy="400623"/>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s-AR" dirty="0" smtClean="0"/>
              <a:t>Facultad de Informática - UNLP</a:t>
            </a:r>
            <a:endParaRPr lang="es-AR" dirty="0"/>
          </a:p>
        </p:txBody>
      </p:sp>
      <p:sp>
        <p:nvSpPr>
          <p:cNvPr id="6" name="Slide Number Placeholder 5"/>
          <p:cNvSpPr>
            <a:spLocks noGrp="1"/>
          </p:cNvSpPr>
          <p:nvPr>
            <p:ph type="sldNum" sz="quarter" idx="4"/>
          </p:nvPr>
        </p:nvSpPr>
        <p:spPr>
          <a:xfrm>
            <a:off x="8590664" y="6628717"/>
            <a:ext cx="683339" cy="400623"/>
          </a:xfrm>
          <a:prstGeom prst="rect">
            <a:avLst/>
          </a:prstGeom>
        </p:spPr>
        <p:txBody>
          <a:bodyPr vert="horz" lIns="91440" tIns="45720" rIns="91440" bIns="45720" rtlCol="0" anchor="ctr"/>
          <a:lstStyle>
            <a:lvl1pPr algn="r">
              <a:defRPr sz="900">
                <a:solidFill>
                  <a:schemeClr val="accent1"/>
                </a:solidFill>
              </a:defRPr>
            </a:lvl1pPr>
          </a:lstStyle>
          <a:p>
            <a:fld id="{9F9E2A9B-B6B9-4846-8BE8-DFB2728A47B0}" type="slidenum">
              <a:rPr lang="es-AR" smtClean="0"/>
              <a:t>‹Nº›</a:t>
            </a:fld>
            <a:endParaRPr lang="es-AR" dirty="0"/>
          </a:p>
        </p:txBody>
      </p:sp>
    </p:spTree>
    <p:extLst>
      <p:ext uri="{BB962C8B-B14F-4D97-AF65-F5344CB8AC3E}">
        <p14:creationId xmlns:p14="http://schemas.microsoft.com/office/powerpoint/2010/main" val="690044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444818" y="3295168"/>
            <a:ext cx="8776243" cy="306766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4000" dirty="0">
                <a:solidFill>
                  <a:schemeClr val="bg1"/>
                </a:solidFill>
              </a:rPr>
              <a:t>Autor: Pablo Maiuto</a:t>
            </a:r>
          </a:p>
          <a:p>
            <a:pPr algn="ctr"/>
            <a:r>
              <a:rPr lang="es-AR" sz="4000" dirty="0">
                <a:solidFill>
                  <a:schemeClr val="bg1"/>
                </a:solidFill>
              </a:rPr>
              <a:t>Director: Patricia Bazan</a:t>
            </a:r>
          </a:p>
          <a:p>
            <a:pPr algn="ctr"/>
            <a:r>
              <a:rPr lang="es-AR" sz="4000" dirty="0">
                <a:solidFill>
                  <a:schemeClr val="bg1"/>
                </a:solidFill>
              </a:rPr>
              <a:t>Asesor profesional: Fernando Sanz</a:t>
            </a:r>
          </a:p>
        </p:txBody>
      </p:sp>
      <p:sp>
        <p:nvSpPr>
          <p:cNvPr id="5" name="Rectángulo redondeado 4"/>
          <p:cNvSpPr/>
          <p:nvPr/>
        </p:nvSpPr>
        <p:spPr>
          <a:xfrm>
            <a:off x="2319463" y="530745"/>
            <a:ext cx="6954540" cy="2114483"/>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AR" sz="2400" dirty="0">
                <a:solidFill>
                  <a:schemeClr val="bg1"/>
                </a:solidFill>
                <a:latin typeface="Arial" panose="020B0604020202020204" pitchFamily="34" charset="0"/>
                <a:cs typeface="Arial" panose="020B0604020202020204" pitchFamily="34" charset="0"/>
              </a:rPr>
              <a:t>Una propuesta metodológica para la implementación de un software de gestión de </a:t>
            </a:r>
            <a:br>
              <a:rPr lang="es-AR" sz="2400" dirty="0">
                <a:solidFill>
                  <a:schemeClr val="bg1"/>
                </a:solidFill>
                <a:latin typeface="Arial" panose="020B0604020202020204" pitchFamily="34" charset="0"/>
                <a:cs typeface="Arial" panose="020B0604020202020204" pitchFamily="34" charset="0"/>
              </a:rPr>
            </a:br>
            <a:r>
              <a:rPr lang="es-AR" sz="2400" dirty="0">
                <a:solidFill>
                  <a:schemeClr val="bg1"/>
                </a:solidFill>
                <a:latin typeface="Arial" panose="020B0604020202020204" pitchFamily="34" charset="0"/>
                <a:cs typeface="Arial" panose="020B0604020202020204" pitchFamily="34" charset="0"/>
              </a:rPr>
              <a:t> proyectos en el Hospital “Prof. Dr. Juan P. Garrahan”</a:t>
            </a:r>
            <a:endParaRPr lang="es-AR" sz="2400" dirty="0">
              <a:solidFill>
                <a:schemeClr val="bg1"/>
              </a:solidFill>
            </a:endParaRPr>
          </a:p>
        </p:txBody>
      </p:sp>
      <p:sp>
        <p:nvSpPr>
          <p:cNvPr id="2" name="Marcador de pie de página 1"/>
          <p:cNvSpPr>
            <a:spLocks noGrp="1"/>
          </p:cNvSpPr>
          <p:nvPr>
            <p:ph type="ftr" sz="quarter" idx="11"/>
          </p:nvPr>
        </p:nvSpPr>
        <p:spPr/>
        <p:txBody>
          <a:bodyPr/>
          <a:lstStyle/>
          <a:p>
            <a:r>
              <a:rPr lang="es-AR" dirty="0" smtClean="0"/>
              <a:t>Facultad de Informática - UNLP</a:t>
            </a:r>
            <a:endParaRPr lang="es-AR" dirty="0"/>
          </a:p>
        </p:txBody>
      </p:sp>
      <p:sp>
        <p:nvSpPr>
          <p:cNvPr id="3" name="Marcador de número de diapositiva 2"/>
          <p:cNvSpPr>
            <a:spLocks noGrp="1"/>
          </p:cNvSpPr>
          <p:nvPr>
            <p:ph type="sldNum" sz="quarter" idx="12"/>
          </p:nvPr>
        </p:nvSpPr>
        <p:spPr/>
        <p:txBody>
          <a:bodyPr/>
          <a:lstStyle/>
          <a:p>
            <a:fld id="{9F9E2A9B-B6B9-4846-8BE8-DFB2728A47B0}" type="slidenum">
              <a:rPr lang="es-AR" smtClean="0"/>
              <a:t>1</a:t>
            </a:fld>
            <a:endParaRPr lang="es-AR" dirty="0"/>
          </a:p>
        </p:txBody>
      </p:sp>
    </p:spTree>
    <p:extLst>
      <p:ext uri="{BB962C8B-B14F-4D97-AF65-F5344CB8AC3E}">
        <p14:creationId xmlns:p14="http://schemas.microsoft.com/office/powerpoint/2010/main" val="1437069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91486" y="161178"/>
            <a:ext cx="8977746" cy="861774"/>
          </a:xfrm>
          <a:prstGeom prst="rect">
            <a:avLst/>
          </a:prstGeom>
          <a:noFill/>
        </p:spPr>
        <p:txBody>
          <a:bodyPr wrap="square" rtlCol="0">
            <a:spAutoFit/>
          </a:bodyPr>
          <a:lstStyle/>
          <a:p>
            <a:pPr algn="just"/>
            <a:r>
              <a:rPr lang="es-AR" sz="3200" dirty="0">
                <a:solidFill>
                  <a:schemeClr val="accent5"/>
                </a:solidFill>
              </a:rPr>
              <a:t>Introducción-</a:t>
            </a:r>
            <a:r>
              <a:rPr lang="es-AR" dirty="0">
                <a:solidFill>
                  <a:schemeClr val="accent5"/>
                </a:solidFill>
              </a:rPr>
              <a:t>  </a:t>
            </a:r>
            <a:r>
              <a:rPr lang="es-AR" sz="3200" dirty="0">
                <a:solidFill>
                  <a:schemeClr val="accent5"/>
                </a:solidFill>
              </a:rPr>
              <a:t>Software de Gestión de Proyectos</a:t>
            </a:r>
          </a:p>
          <a:p>
            <a:endParaRPr lang="es-AR" dirty="0"/>
          </a:p>
        </p:txBody>
      </p:sp>
      <p:sp>
        <p:nvSpPr>
          <p:cNvPr id="3" name="CuadroTexto 2"/>
          <p:cNvSpPr txBox="1"/>
          <p:nvPr/>
        </p:nvSpPr>
        <p:spPr>
          <a:xfrm>
            <a:off x="1163777" y="812346"/>
            <a:ext cx="10487896" cy="830997"/>
          </a:xfrm>
          <a:prstGeom prst="rect">
            <a:avLst/>
          </a:prstGeom>
          <a:noFill/>
        </p:spPr>
        <p:txBody>
          <a:bodyPr wrap="square" rtlCol="0">
            <a:spAutoFit/>
          </a:bodyPr>
          <a:lstStyle/>
          <a:p>
            <a:pPr algn="just"/>
            <a:r>
              <a:rPr lang="es-ES" sz="2400" b="1" dirty="0"/>
              <a:t>Características a analizar en las distintas herramientas de gestión de proyectos</a:t>
            </a:r>
            <a:endParaRPr lang="es-AR" sz="2400" b="1" dirty="0"/>
          </a:p>
        </p:txBody>
      </p:sp>
      <p:sp>
        <p:nvSpPr>
          <p:cNvPr id="4" name="CuadroTexto 3"/>
          <p:cNvSpPr txBox="1"/>
          <p:nvPr/>
        </p:nvSpPr>
        <p:spPr>
          <a:xfrm>
            <a:off x="1122218" y="1929444"/>
            <a:ext cx="9822872" cy="5232202"/>
          </a:xfrm>
          <a:prstGeom prst="rect">
            <a:avLst/>
          </a:prstGeom>
          <a:noFill/>
        </p:spPr>
        <p:txBody>
          <a:bodyPr wrap="square" rtlCol="0">
            <a:spAutoFit/>
          </a:bodyPr>
          <a:lstStyle/>
          <a:p>
            <a:pPr algn="just"/>
            <a:r>
              <a:rPr lang="es-ES" sz="1600" dirty="0" smtClean="0"/>
              <a:t>A </a:t>
            </a:r>
            <a:r>
              <a:rPr lang="es-ES" sz="1600" dirty="0"/>
              <a:t>continuación se indican las funciones principales que deben tener el software de gestión de proyectos para poder definir, planificar, ejecutar, realizar un seguimiento y control y finalizar las distintas fases a lo largo del ciclo de vida del proyecto</a:t>
            </a:r>
            <a:r>
              <a:rPr lang="es-ES" sz="1600" dirty="0" smtClean="0"/>
              <a:t>.</a:t>
            </a:r>
            <a:endParaRPr lang="es-AR" sz="1600" dirty="0" smtClean="0"/>
          </a:p>
          <a:p>
            <a:endParaRPr lang="es-AR" sz="1600" dirty="0"/>
          </a:p>
          <a:p>
            <a:pPr algn="just"/>
            <a:r>
              <a:rPr lang="es-ES" b="1" dirty="0"/>
              <a:t>ABM </a:t>
            </a:r>
            <a:r>
              <a:rPr lang="es-ES" b="1" dirty="0" smtClean="0"/>
              <a:t>proyecto</a:t>
            </a:r>
            <a:r>
              <a:rPr lang="es-ES" dirty="0"/>
              <a:t> </a:t>
            </a:r>
            <a:endParaRPr lang="es-AR" dirty="0"/>
          </a:p>
          <a:p>
            <a:pPr algn="just"/>
            <a:r>
              <a:rPr lang="es-ES" b="1" dirty="0"/>
              <a:t>Gestión de </a:t>
            </a:r>
            <a:r>
              <a:rPr lang="es-ES" b="1" dirty="0" smtClean="0"/>
              <a:t>tareas</a:t>
            </a:r>
          </a:p>
          <a:p>
            <a:pPr algn="just"/>
            <a:r>
              <a:rPr lang="es-ES" b="1" dirty="0"/>
              <a:t>Gestión de </a:t>
            </a:r>
            <a:r>
              <a:rPr lang="es-ES" b="1" dirty="0" smtClean="0"/>
              <a:t>usuarios</a:t>
            </a:r>
          </a:p>
          <a:p>
            <a:pPr algn="just"/>
            <a:r>
              <a:rPr lang="es-ES" b="1" dirty="0"/>
              <a:t>Acceso Restringido</a:t>
            </a:r>
            <a:endParaRPr lang="es-ES" b="1" dirty="0" smtClean="0"/>
          </a:p>
          <a:p>
            <a:pPr algn="just"/>
            <a:r>
              <a:rPr lang="es-ES" b="1" dirty="0"/>
              <a:t>Seguimiento de </a:t>
            </a:r>
            <a:r>
              <a:rPr lang="es-ES" b="1" dirty="0" smtClean="0"/>
              <a:t>tiempos</a:t>
            </a:r>
          </a:p>
          <a:p>
            <a:pPr algn="just"/>
            <a:r>
              <a:rPr lang="es-ES" b="1" dirty="0"/>
              <a:t>Gráficos y diagramas </a:t>
            </a:r>
            <a:r>
              <a:rPr lang="es-ES" b="1" dirty="0" smtClean="0"/>
              <a:t>personalizables</a:t>
            </a:r>
            <a:r>
              <a:rPr lang="es-ES" dirty="0"/>
              <a:t> </a:t>
            </a:r>
            <a:endParaRPr lang="es-AR" dirty="0"/>
          </a:p>
          <a:p>
            <a:pPr algn="just"/>
            <a:r>
              <a:rPr lang="es-ES" b="1" dirty="0"/>
              <a:t>Calendarios / </a:t>
            </a:r>
            <a:r>
              <a:rPr lang="es-ES" b="1" dirty="0" smtClean="0"/>
              <a:t>Horarios</a:t>
            </a:r>
          </a:p>
          <a:p>
            <a:pPr algn="just"/>
            <a:r>
              <a:rPr lang="es-ES" b="1" dirty="0" smtClean="0"/>
              <a:t>Seguimiento</a:t>
            </a:r>
            <a:r>
              <a:rPr lang="es-ES" dirty="0" smtClean="0"/>
              <a:t> </a:t>
            </a:r>
            <a:r>
              <a:rPr lang="es-ES" b="1" dirty="0"/>
              <a:t>de todos los documentos relacionados con los </a:t>
            </a:r>
            <a:r>
              <a:rPr lang="es-ES" b="1" dirty="0" smtClean="0"/>
              <a:t>proyectos</a:t>
            </a:r>
          </a:p>
          <a:p>
            <a:r>
              <a:rPr lang="es-ES" b="1" dirty="0" smtClean="0"/>
              <a:t>Mensajería instantánea</a:t>
            </a:r>
            <a:r>
              <a:rPr lang="es-ES" dirty="0" smtClean="0"/>
              <a:t/>
            </a:r>
            <a:br>
              <a:rPr lang="es-ES" dirty="0" smtClean="0"/>
            </a:br>
            <a:r>
              <a:rPr lang="es-ES" b="1" dirty="0" smtClean="0"/>
              <a:t>Notificaciones por correo electrónico</a:t>
            </a:r>
            <a:r>
              <a:rPr lang="es-ES" dirty="0"/>
              <a:t> </a:t>
            </a:r>
            <a:endParaRPr lang="es-AR" dirty="0"/>
          </a:p>
          <a:p>
            <a:pPr algn="just"/>
            <a:r>
              <a:rPr lang="es-ES" dirty="0"/>
              <a:t>Otras Alternativas como: Notas, foros, mensajes</a:t>
            </a:r>
            <a:r>
              <a:rPr lang="es-ES" dirty="0" smtClean="0"/>
              <a:t>.</a:t>
            </a:r>
          </a:p>
          <a:p>
            <a:pPr algn="just"/>
            <a:r>
              <a:rPr lang="es-ES" b="1" dirty="0"/>
              <a:t>Informes del proyecto</a:t>
            </a:r>
            <a:endParaRPr lang="es-ES" b="1" dirty="0" smtClean="0"/>
          </a:p>
          <a:p>
            <a:pPr algn="just"/>
            <a:endParaRPr lang="es-AR" dirty="0"/>
          </a:p>
          <a:p>
            <a:pPr algn="just"/>
            <a:endParaRPr lang="es-ES" dirty="0"/>
          </a:p>
          <a:p>
            <a:pPr algn="just"/>
            <a:endParaRPr lang="es-AR"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10</a:t>
            </a:fld>
            <a:endParaRPr lang="es-AR" dirty="0"/>
          </a:p>
        </p:txBody>
      </p:sp>
    </p:spTree>
    <p:extLst>
      <p:ext uri="{BB962C8B-B14F-4D97-AF65-F5344CB8AC3E}">
        <p14:creationId xmlns:p14="http://schemas.microsoft.com/office/powerpoint/2010/main" val="3512929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91486" y="984520"/>
            <a:ext cx="10169241" cy="861774"/>
          </a:xfrm>
          <a:prstGeom prst="rect">
            <a:avLst/>
          </a:prstGeom>
          <a:noFill/>
        </p:spPr>
        <p:txBody>
          <a:bodyPr wrap="square" rtlCol="0">
            <a:spAutoFit/>
          </a:bodyPr>
          <a:lstStyle/>
          <a:p>
            <a:pPr algn="just"/>
            <a:r>
              <a:rPr lang="es-AR" sz="3200" dirty="0">
                <a:solidFill>
                  <a:schemeClr val="accent5"/>
                </a:solidFill>
                <a:latin typeface="Calibri" panose="020F0502020204030204" pitchFamily="34" charset="0"/>
              </a:rPr>
              <a:t>Introducción-</a:t>
            </a:r>
            <a:r>
              <a:rPr lang="es-AR" dirty="0">
                <a:solidFill>
                  <a:schemeClr val="accent5"/>
                </a:solidFill>
                <a:latin typeface="Calibri" panose="020F0502020204030204" pitchFamily="34" charset="0"/>
              </a:rPr>
              <a:t>  </a:t>
            </a:r>
            <a:r>
              <a:rPr lang="es-AR" sz="3200" dirty="0">
                <a:solidFill>
                  <a:schemeClr val="accent5"/>
                </a:solidFill>
                <a:latin typeface="Calibri" panose="020F0502020204030204" pitchFamily="34" charset="0"/>
              </a:rPr>
              <a:t>Software de Gestión de Proyectos analizados</a:t>
            </a:r>
          </a:p>
          <a:p>
            <a:endParaRPr lang="es-AR" dirty="0"/>
          </a:p>
        </p:txBody>
      </p:sp>
      <p:sp>
        <p:nvSpPr>
          <p:cNvPr id="3" name="CuadroTexto 2"/>
          <p:cNvSpPr txBox="1"/>
          <p:nvPr/>
        </p:nvSpPr>
        <p:spPr>
          <a:xfrm>
            <a:off x="1122218" y="1998702"/>
            <a:ext cx="10169237" cy="2031325"/>
          </a:xfrm>
          <a:prstGeom prst="rect">
            <a:avLst/>
          </a:prstGeom>
          <a:noFill/>
        </p:spPr>
        <p:txBody>
          <a:bodyPr wrap="square" rtlCol="0">
            <a:spAutoFit/>
          </a:bodyPr>
          <a:lstStyle/>
          <a:p>
            <a:pPr algn="just"/>
            <a:r>
              <a:rPr lang="es-ES" dirty="0"/>
              <a:t>Para la selección de las distintas herramientas de software de gestión de proyectos a analizar se usó como criterio de selección que los mismos sean basados en la web y de código abierto.</a:t>
            </a:r>
            <a:endParaRPr lang="es-AR" dirty="0"/>
          </a:p>
          <a:p>
            <a:pPr algn="just"/>
            <a:r>
              <a:rPr lang="es-ES" dirty="0"/>
              <a:t> </a:t>
            </a:r>
            <a:endParaRPr lang="es-AR" dirty="0"/>
          </a:p>
          <a:p>
            <a:pPr algn="just"/>
            <a:r>
              <a:rPr lang="es-ES" dirty="0"/>
              <a:t>Otra característica que cumplen es que contengan todas las funciones mencionadas anteriormente ya que son las características primordiales para llevar a cabo la gestión del proyecto a lo largo de su ciclo de vida.</a:t>
            </a:r>
            <a:endParaRPr lang="es-AR" dirty="0"/>
          </a:p>
          <a:p>
            <a:pPr algn="just"/>
            <a:endParaRPr lang="es-AR" dirty="0"/>
          </a:p>
        </p:txBody>
      </p:sp>
      <p:sp>
        <p:nvSpPr>
          <p:cNvPr id="4" name="CuadroTexto 3"/>
          <p:cNvSpPr txBox="1"/>
          <p:nvPr/>
        </p:nvSpPr>
        <p:spPr>
          <a:xfrm>
            <a:off x="1108358" y="3702807"/>
            <a:ext cx="10169237" cy="3139321"/>
          </a:xfrm>
          <a:prstGeom prst="rect">
            <a:avLst/>
          </a:prstGeom>
          <a:noFill/>
        </p:spPr>
        <p:txBody>
          <a:bodyPr wrap="square" rtlCol="0">
            <a:spAutoFit/>
          </a:bodyPr>
          <a:lstStyle/>
          <a:p>
            <a:pPr algn="just"/>
            <a:r>
              <a:rPr lang="es-AR" dirty="0"/>
              <a:t>Las herramientas analizadas son:</a:t>
            </a:r>
          </a:p>
          <a:p>
            <a:pPr algn="just"/>
            <a:endParaRPr lang="es-AR" dirty="0"/>
          </a:p>
          <a:p>
            <a:pPr marL="285750" indent="-285750">
              <a:buFont typeface="Arial" panose="020B0604020202020204" pitchFamily="34" charset="0"/>
              <a:buChar char="•"/>
            </a:pPr>
            <a:r>
              <a:rPr lang="en-US" dirty="0"/>
              <a:t>Web2project </a:t>
            </a:r>
            <a:endParaRPr lang="es-AR" dirty="0"/>
          </a:p>
          <a:p>
            <a:pPr marL="285750" indent="-285750">
              <a:buFont typeface="Arial" panose="020B0604020202020204" pitchFamily="34" charset="0"/>
              <a:buChar char="•"/>
            </a:pPr>
            <a:r>
              <a:rPr lang="en-US" dirty="0"/>
              <a:t>Collabtive </a:t>
            </a:r>
            <a:endParaRPr lang="es-AR" dirty="0"/>
          </a:p>
          <a:p>
            <a:pPr marL="285750" indent="-285750">
              <a:buFont typeface="Arial" panose="020B0604020202020204" pitchFamily="34" charset="0"/>
              <a:buChar char="•"/>
            </a:pPr>
            <a:r>
              <a:rPr lang="en-US" dirty="0"/>
              <a:t>Clocking IT </a:t>
            </a:r>
            <a:endParaRPr lang="es-AR" dirty="0"/>
          </a:p>
          <a:p>
            <a:pPr marL="285750" indent="-285750">
              <a:buFont typeface="Arial" panose="020B0604020202020204" pitchFamily="34" charset="0"/>
              <a:buChar char="•"/>
            </a:pPr>
            <a:r>
              <a:rPr lang="en-US" dirty="0"/>
              <a:t>Projeqrtor </a:t>
            </a:r>
            <a:endParaRPr lang="es-AR" dirty="0"/>
          </a:p>
          <a:p>
            <a:pPr marL="285750" indent="-285750">
              <a:buFont typeface="Arial" panose="020B0604020202020204" pitchFamily="34" charset="0"/>
              <a:buChar char="•"/>
            </a:pPr>
            <a:r>
              <a:rPr lang="en-US" dirty="0"/>
              <a:t>OnlyOffice </a:t>
            </a:r>
            <a:endParaRPr lang="es-AR" dirty="0"/>
          </a:p>
          <a:p>
            <a:pPr marL="285750" indent="-285750">
              <a:buFont typeface="Arial" panose="020B0604020202020204" pitchFamily="34" charset="0"/>
              <a:buChar char="•"/>
            </a:pPr>
            <a:r>
              <a:rPr lang="en-US" dirty="0"/>
              <a:t>Readmine </a:t>
            </a:r>
            <a:endParaRPr lang="es-AR" dirty="0"/>
          </a:p>
          <a:p>
            <a:pPr marL="285750" indent="-285750">
              <a:buFont typeface="Arial" panose="020B0604020202020204" pitchFamily="34" charset="0"/>
              <a:buChar char="•"/>
            </a:pPr>
            <a:r>
              <a:rPr lang="en-US" dirty="0"/>
              <a:t>Fengoffice </a:t>
            </a:r>
            <a:endParaRPr lang="es-AR" dirty="0"/>
          </a:p>
          <a:p>
            <a:pPr marL="285750" indent="-285750">
              <a:buFont typeface="Arial" panose="020B0604020202020204" pitchFamily="34" charset="0"/>
              <a:buChar char="•"/>
            </a:pPr>
            <a:r>
              <a:rPr lang="en-US" dirty="0"/>
              <a:t>Jira </a:t>
            </a:r>
            <a:endParaRPr lang="es-AR" dirty="0"/>
          </a:p>
          <a:p>
            <a:pPr algn="just"/>
            <a:endParaRPr lang="es-AR"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11</a:t>
            </a:fld>
            <a:endParaRPr lang="es-AR" dirty="0"/>
          </a:p>
        </p:txBody>
      </p:sp>
    </p:spTree>
    <p:extLst>
      <p:ext uri="{BB962C8B-B14F-4D97-AF65-F5344CB8AC3E}">
        <p14:creationId xmlns:p14="http://schemas.microsoft.com/office/powerpoint/2010/main" val="383064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09840" y="772243"/>
            <a:ext cx="10778842" cy="1231106"/>
          </a:xfrm>
          <a:prstGeom prst="rect">
            <a:avLst/>
          </a:prstGeom>
          <a:noFill/>
        </p:spPr>
        <p:txBody>
          <a:bodyPr wrap="square" rtlCol="0">
            <a:spAutoFit/>
          </a:bodyPr>
          <a:lstStyle/>
          <a:p>
            <a:pPr algn="just"/>
            <a:r>
              <a:rPr lang="es-AR" sz="2800" dirty="0">
                <a:solidFill>
                  <a:schemeClr val="accent5"/>
                </a:solidFill>
              </a:rPr>
              <a:t>Definición de una metodología de uso de software de gestión de proyectos.</a:t>
            </a:r>
          </a:p>
          <a:p>
            <a:endParaRPr lang="es-AR" dirty="0"/>
          </a:p>
        </p:txBody>
      </p:sp>
      <p:sp>
        <p:nvSpPr>
          <p:cNvPr id="3" name="CuadroTexto 2"/>
          <p:cNvSpPr txBox="1"/>
          <p:nvPr/>
        </p:nvSpPr>
        <p:spPr>
          <a:xfrm>
            <a:off x="1108358" y="2303496"/>
            <a:ext cx="10169237" cy="4247317"/>
          </a:xfrm>
          <a:prstGeom prst="rect">
            <a:avLst/>
          </a:prstGeom>
          <a:noFill/>
        </p:spPr>
        <p:txBody>
          <a:bodyPr wrap="square" rtlCol="0">
            <a:spAutoFit/>
          </a:bodyPr>
          <a:lstStyle/>
          <a:p>
            <a:pPr algn="just"/>
            <a:r>
              <a:rPr lang="es-AR" dirty="0"/>
              <a:t>Una definición de metodología podría ser </a:t>
            </a:r>
            <a:r>
              <a:rPr lang="es-ES" dirty="0"/>
              <a:t>el estudio o elección de una secuencia de métodos pertinentes para  alcanzar un determinado objetivo.</a:t>
            </a:r>
            <a:endParaRPr lang="es-AR" dirty="0"/>
          </a:p>
          <a:p>
            <a:pPr algn="just"/>
            <a:r>
              <a:rPr lang="es-ES" dirty="0"/>
              <a:t> </a:t>
            </a:r>
            <a:endParaRPr lang="es-AR" dirty="0"/>
          </a:p>
          <a:p>
            <a:pPr algn="just"/>
            <a:r>
              <a:rPr lang="es-ES" dirty="0"/>
              <a:t>La utilización de una metodología posibilita que los proyectos:</a:t>
            </a:r>
            <a:endParaRPr lang="es-AR" dirty="0"/>
          </a:p>
          <a:p>
            <a:pPr algn="just"/>
            <a:r>
              <a:rPr lang="es-ES" dirty="0"/>
              <a:t> </a:t>
            </a:r>
            <a:endParaRPr lang="es-AR" dirty="0"/>
          </a:p>
          <a:p>
            <a:pPr marL="285750" indent="-285750" algn="just">
              <a:buFont typeface="Arial" panose="020B0604020202020204" pitchFamily="34" charset="0"/>
              <a:buChar char="•"/>
            </a:pPr>
            <a:r>
              <a:rPr lang="es-ES" dirty="0"/>
              <a:t>Tengan mayores posibilidades de implantarse con éxito;</a:t>
            </a:r>
            <a:endParaRPr lang="es-AR" dirty="0"/>
          </a:p>
          <a:p>
            <a:pPr marL="285750" indent="-285750" algn="just">
              <a:buFont typeface="Arial" panose="020B0604020202020204" pitchFamily="34" charset="0"/>
              <a:buChar char="•"/>
            </a:pPr>
            <a:r>
              <a:rPr lang="es-ES" dirty="0" smtClean="0"/>
              <a:t>Logren </a:t>
            </a:r>
            <a:r>
              <a:rPr lang="es-ES" dirty="0"/>
              <a:t>los objetivos planteados buscando la mayor eficiencia y teniendo en cuenta las restricciones de costo, tiempo y recursos;</a:t>
            </a:r>
            <a:endParaRPr lang="es-AR" dirty="0"/>
          </a:p>
          <a:p>
            <a:pPr marL="285750" indent="-285750" algn="just">
              <a:buFont typeface="Arial" panose="020B0604020202020204" pitchFamily="34" charset="0"/>
              <a:buChar char="•"/>
            </a:pPr>
            <a:r>
              <a:rPr lang="es-ES" dirty="0"/>
              <a:t>Sean de una calidad predecible;</a:t>
            </a:r>
            <a:endParaRPr lang="es-AR" dirty="0"/>
          </a:p>
          <a:p>
            <a:pPr marL="285750" indent="-285750" algn="just">
              <a:buFont typeface="Arial" panose="020B0604020202020204" pitchFamily="34" charset="0"/>
              <a:buChar char="•"/>
            </a:pPr>
            <a:r>
              <a:rPr lang="es-ES" dirty="0"/>
              <a:t>Permitan llevar adelante todas las actividades necesarias de forma ordenada, ejerciendo los controles precisos para evitar la pérdida del rumbo durante la administración del proyecto.</a:t>
            </a:r>
            <a:endParaRPr lang="es-AR" dirty="0"/>
          </a:p>
          <a:p>
            <a:pPr algn="just"/>
            <a:r>
              <a:rPr lang="es-ES" dirty="0"/>
              <a:t> </a:t>
            </a:r>
            <a:endParaRPr lang="es-AR" dirty="0"/>
          </a:p>
          <a:p>
            <a:pPr algn="just"/>
            <a:r>
              <a:rPr lang="es-ES" dirty="0"/>
              <a:t>En cuanto a la gestión de proyectos mediante una herramienta de gestión de los mismos el objetivo principal será el de poder contribuir a la gestión de los mismos de manera eficiente y organizada.</a:t>
            </a:r>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12</a:t>
            </a:fld>
            <a:endParaRPr lang="es-AR" dirty="0"/>
          </a:p>
        </p:txBody>
      </p:sp>
    </p:spTree>
    <p:extLst>
      <p:ext uri="{BB962C8B-B14F-4D97-AF65-F5344CB8AC3E}">
        <p14:creationId xmlns:p14="http://schemas.microsoft.com/office/powerpoint/2010/main" val="4148253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94509" y="187347"/>
            <a:ext cx="9795164" cy="830997"/>
          </a:xfrm>
          <a:prstGeom prst="rect">
            <a:avLst/>
          </a:prstGeom>
        </p:spPr>
        <p:txBody>
          <a:bodyPr wrap="square">
            <a:spAutoFit/>
          </a:bodyPr>
          <a:lstStyle/>
          <a:p>
            <a:pPr algn="just"/>
            <a:r>
              <a:rPr lang="es-AR" sz="2400" b="1" dirty="0">
                <a:solidFill>
                  <a:schemeClr val="accent5"/>
                </a:solidFill>
              </a:rPr>
              <a:t>Definición de una metodología de uso de software de gestión de proyectos</a:t>
            </a:r>
            <a:r>
              <a:rPr lang="es-AR" sz="2400" dirty="0">
                <a:solidFill>
                  <a:schemeClr val="accent5"/>
                </a:solidFill>
              </a:rPr>
              <a:t>.</a:t>
            </a:r>
          </a:p>
        </p:txBody>
      </p:sp>
      <p:sp>
        <p:nvSpPr>
          <p:cNvPr id="3" name="Rectángulo 2"/>
          <p:cNvSpPr/>
          <p:nvPr/>
        </p:nvSpPr>
        <p:spPr>
          <a:xfrm>
            <a:off x="1066794" y="1222493"/>
            <a:ext cx="8340436" cy="461665"/>
          </a:xfrm>
          <a:prstGeom prst="rect">
            <a:avLst/>
          </a:prstGeom>
        </p:spPr>
        <p:txBody>
          <a:bodyPr wrap="square">
            <a:spAutoFit/>
          </a:bodyPr>
          <a:lstStyle/>
          <a:p>
            <a:r>
              <a:rPr lang="es-ES" sz="2400" b="1" dirty="0"/>
              <a:t>Definición, planificación y ejecución del proyecto.</a:t>
            </a:r>
            <a:r>
              <a:rPr lang="es-AR" sz="2400" dirty="0"/>
              <a:t> </a:t>
            </a:r>
          </a:p>
        </p:txBody>
      </p:sp>
      <p:sp>
        <p:nvSpPr>
          <p:cNvPr id="4" name="CuadroTexto 3"/>
          <p:cNvSpPr txBox="1"/>
          <p:nvPr/>
        </p:nvSpPr>
        <p:spPr>
          <a:xfrm>
            <a:off x="1108358" y="1804716"/>
            <a:ext cx="10169237" cy="4308872"/>
          </a:xfrm>
          <a:prstGeom prst="rect">
            <a:avLst/>
          </a:prstGeom>
          <a:noFill/>
        </p:spPr>
        <p:txBody>
          <a:bodyPr wrap="square" rtlCol="0">
            <a:spAutoFit/>
          </a:bodyPr>
          <a:lstStyle/>
          <a:p>
            <a:r>
              <a:rPr lang="es-AR" b="1" dirty="0"/>
              <a:t>1 Crear el proyecto</a:t>
            </a:r>
            <a:r>
              <a:rPr lang="es-AR" b="1" dirty="0" smtClean="0"/>
              <a:t>.</a:t>
            </a:r>
            <a:r>
              <a:rPr lang="es-AR" dirty="0"/>
              <a:t> </a:t>
            </a:r>
          </a:p>
          <a:p>
            <a:r>
              <a:rPr lang="es-AR" sz="1600" dirty="0"/>
              <a:t>Luego de definido los objetivos del proyecto, como llevarlos a cabo y aceptada la propuesta del proyecto, entonces el jefe del proyecto  debe ser el responsable de crear el </a:t>
            </a:r>
            <a:r>
              <a:rPr lang="es-AR" sz="1600" dirty="0" smtClean="0"/>
              <a:t>proyecto</a:t>
            </a:r>
            <a:r>
              <a:rPr lang="es-AR" dirty="0"/>
              <a:t> </a:t>
            </a:r>
            <a:r>
              <a:rPr lang="es-AR" b="1" dirty="0"/>
              <a:t> </a:t>
            </a:r>
            <a:endParaRPr lang="es-AR" b="1" dirty="0" smtClean="0"/>
          </a:p>
          <a:p>
            <a:endParaRPr lang="es-AR" b="1" dirty="0"/>
          </a:p>
          <a:p>
            <a:r>
              <a:rPr lang="es-AR" b="1" dirty="0"/>
              <a:t>2 Gestión de los Recursos Humanos del Proyecto</a:t>
            </a:r>
            <a:r>
              <a:rPr lang="es-AR" b="1" dirty="0" smtClean="0"/>
              <a:t>.</a:t>
            </a:r>
            <a:r>
              <a:rPr lang="es-AR" sz="1600" dirty="0"/>
              <a:t> </a:t>
            </a:r>
          </a:p>
          <a:p>
            <a:r>
              <a:rPr lang="es-AR" sz="1600" dirty="0"/>
              <a:t>El jefe del proyecto deberá asignar los usuarios que serán parte del equipo del proyecto. </a:t>
            </a:r>
            <a:r>
              <a:rPr lang="es-AR" sz="1600" dirty="0" smtClean="0"/>
              <a:t>Roles.</a:t>
            </a:r>
            <a:endParaRPr lang="es-AR" sz="1600" dirty="0" smtClean="0"/>
          </a:p>
          <a:p>
            <a:endParaRPr lang="es-AR" dirty="0"/>
          </a:p>
          <a:p>
            <a:pPr algn="just"/>
            <a:r>
              <a:rPr lang="es-AR" b="1" dirty="0"/>
              <a:t>3 Crear las tareas del proyecto y asignar responsables de las mismas</a:t>
            </a:r>
            <a:r>
              <a:rPr lang="es-AR" b="1" dirty="0" smtClean="0"/>
              <a:t>.</a:t>
            </a:r>
            <a:endParaRPr lang="es-AR" dirty="0"/>
          </a:p>
          <a:p>
            <a:pPr algn="just"/>
            <a:r>
              <a:rPr lang="es-AR" sz="1600" dirty="0"/>
              <a:t>Una vez definidas las tareas que conforman el proyecto el jefe del proyecto deberá crearlas en el sistema</a:t>
            </a:r>
            <a:r>
              <a:rPr lang="es-AR" sz="1600" dirty="0" smtClean="0"/>
              <a:t>.</a:t>
            </a:r>
            <a:r>
              <a:rPr lang="es-AR" sz="1600" dirty="0"/>
              <a:t> </a:t>
            </a:r>
            <a:r>
              <a:rPr lang="es-AR" sz="1600" dirty="0" smtClean="0"/>
              <a:t>Creación de hitos.</a:t>
            </a:r>
          </a:p>
          <a:p>
            <a:endParaRPr lang="es-AR" sz="1600" dirty="0"/>
          </a:p>
          <a:p>
            <a:pPr algn="just"/>
            <a:r>
              <a:rPr lang="es-AR" dirty="0" smtClean="0"/>
              <a:t>Luego </a:t>
            </a:r>
            <a:r>
              <a:rPr lang="es-AR" dirty="0"/>
              <a:t>de completados estos pasos se tiene el proyecto base con las tareas que lo conforman y los responsables de cada una de las tareas.</a:t>
            </a:r>
          </a:p>
          <a:p>
            <a:pPr algn="just"/>
            <a:endParaRPr lang="es-AR" sz="1600" dirty="0"/>
          </a:p>
          <a:p>
            <a:endParaRPr lang="es-AR" sz="1600" dirty="0"/>
          </a:p>
          <a:p>
            <a:pPr algn="just"/>
            <a:endParaRPr lang="es-AR"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13</a:t>
            </a:fld>
            <a:endParaRPr lang="es-AR" dirty="0"/>
          </a:p>
        </p:txBody>
      </p:sp>
    </p:spTree>
    <p:extLst>
      <p:ext uri="{BB962C8B-B14F-4D97-AF65-F5344CB8AC3E}">
        <p14:creationId xmlns:p14="http://schemas.microsoft.com/office/powerpoint/2010/main" val="229188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4" y="252663"/>
            <a:ext cx="9795164" cy="830997"/>
          </a:xfrm>
          <a:prstGeom prst="rect">
            <a:avLst/>
          </a:prstGeom>
        </p:spPr>
        <p:txBody>
          <a:bodyPr wrap="square">
            <a:spAutoFit/>
          </a:bodyPr>
          <a:lstStyle/>
          <a:p>
            <a:pPr algn="just"/>
            <a:r>
              <a:rPr lang="es-AR" sz="2400" b="1" dirty="0">
                <a:solidFill>
                  <a:schemeClr val="accent5"/>
                </a:solidFill>
              </a:rPr>
              <a:t>Definición de una metodología de uso de software de gestión de proyectos</a:t>
            </a:r>
            <a:r>
              <a:rPr lang="es-AR" sz="2400" dirty="0">
                <a:solidFill>
                  <a:schemeClr val="accent5"/>
                </a:solidFill>
              </a:rPr>
              <a:t>.</a:t>
            </a:r>
          </a:p>
        </p:txBody>
      </p:sp>
      <p:sp>
        <p:nvSpPr>
          <p:cNvPr id="3" name="Rectángulo 2"/>
          <p:cNvSpPr/>
          <p:nvPr/>
        </p:nvSpPr>
        <p:spPr>
          <a:xfrm>
            <a:off x="1066794" y="1222493"/>
            <a:ext cx="8340436" cy="461665"/>
          </a:xfrm>
          <a:prstGeom prst="rect">
            <a:avLst/>
          </a:prstGeom>
        </p:spPr>
        <p:txBody>
          <a:bodyPr wrap="square">
            <a:spAutoFit/>
          </a:bodyPr>
          <a:lstStyle/>
          <a:p>
            <a:r>
              <a:rPr lang="es-AR" sz="2400" dirty="0"/>
              <a:t> </a:t>
            </a:r>
          </a:p>
        </p:txBody>
      </p:sp>
      <p:sp>
        <p:nvSpPr>
          <p:cNvPr id="4" name="Rectángulo 3"/>
          <p:cNvSpPr/>
          <p:nvPr/>
        </p:nvSpPr>
        <p:spPr>
          <a:xfrm>
            <a:off x="1080644" y="1291763"/>
            <a:ext cx="8340436" cy="461665"/>
          </a:xfrm>
          <a:prstGeom prst="rect">
            <a:avLst/>
          </a:prstGeom>
        </p:spPr>
        <p:txBody>
          <a:bodyPr wrap="square">
            <a:spAutoFit/>
          </a:bodyPr>
          <a:lstStyle/>
          <a:p>
            <a:r>
              <a:rPr lang="es-ES" sz="2400" b="1" dirty="0"/>
              <a:t>Seguimiento y control del proyecto</a:t>
            </a:r>
            <a:r>
              <a:rPr lang="es-AR" sz="2400" dirty="0"/>
              <a:t> </a:t>
            </a:r>
          </a:p>
        </p:txBody>
      </p:sp>
      <p:sp>
        <p:nvSpPr>
          <p:cNvPr id="5" name="CuadroTexto 4"/>
          <p:cNvSpPr txBox="1"/>
          <p:nvPr/>
        </p:nvSpPr>
        <p:spPr>
          <a:xfrm>
            <a:off x="1108358" y="1804716"/>
            <a:ext cx="10169237" cy="4247317"/>
          </a:xfrm>
          <a:prstGeom prst="rect">
            <a:avLst/>
          </a:prstGeom>
          <a:noFill/>
        </p:spPr>
        <p:txBody>
          <a:bodyPr wrap="square" rtlCol="0">
            <a:spAutoFit/>
          </a:bodyPr>
          <a:lstStyle/>
          <a:p>
            <a:pPr algn="just"/>
            <a:r>
              <a:rPr lang="es-ES" dirty="0"/>
              <a:t>Se debe observar la ejecución del proyecto de forma que se puedan identificar los posibles problemas oportunamente y adoptar las acciones correctivas, cuando sea necesario, para controlar la ejecución del proyecto</a:t>
            </a:r>
            <a:r>
              <a:rPr lang="es-ES" b="1" dirty="0"/>
              <a:t> </a:t>
            </a:r>
            <a:endParaRPr lang="es-AR" dirty="0"/>
          </a:p>
          <a:p>
            <a:pPr algn="just"/>
            <a:r>
              <a:rPr lang="es-AR" b="1" dirty="0"/>
              <a:t> </a:t>
            </a:r>
          </a:p>
          <a:p>
            <a:pPr algn="just"/>
            <a:r>
              <a:rPr lang="es-AR" b="1" dirty="0"/>
              <a:t>1 Registrar el avance del proyecto</a:t>
            </a:r>
            <a:r>
              <a:rPr lang="es-AR" b="1" dirty="0" smtClean="0"/>
              <a:t>.</a:t>
            </a:r>
            <a:r>
              <a:rPr lang="es-AR" dirty="0"/>
              <a:t> </a:t>
            </a:r>
          </a:p>
          <a:p>
            <a:pPr algn="just"/>
            <a:r>
              <a:rPr lang="es-AR" sz="1600" dirty="0"/>
              <a:t>Los miembros del equipo del proyecto deberán indicar el grado de progreso sobre las tareas en las cuales son responsables de su </a:t>
            </a:r>
            <a:r>
              <a:rPr lang="es-AR" sz="1600" dirty="0" smtClean="0"/>
              <a:t>realización.</a:t>
            </a:r>
          </a:p>
          <a:p>
            <a:pPr algn="just"/>
            <a:endParaRPr lang="es-AR" sz="1600" dirty="0"/>
          </a:p>
          <a:p>
            <a:pPr algn="just"/>
            <a:r>
              <a:rPr lang="es-AR" b="1" dirty="0"/>
              <a:t>2 Realizar el seguimiento y control del proyecto con ayuda diagramas e </a:t>
            </a:r>
            <a:r>
              <a:rPr lang="es-AR" b="1" dirty="0" smtClean="0"/>
              <a:t>informes</a:t>
            </a:r>
            <a:r>
              <a:rPr lang="es-AR" sz="1600" dirty="0"/>
              <a:t> </a:t>
            </a:r>
          </a:p>
          <a:p>
            <a:pPr algn="just"/>
            <a:r>
              <a:rPr lang="es-AR" sz="1600" dirty="0"/>
              <a:t>Mediante un diagrama de Gantt podrán contemplar si  se cumple con la planificación original y realizar cambios sobre la misma</a:t>
            </a:r>
            <a:r>
              <a:rPr lang="es-AR" sz="1600" dirty="0" smtClean="0"/>
              <a:t>. Ayuda vista Calendario.</a:t>
            </a:r>
            <a:r>
              <a:rPr lang="es-ES" sz="1600" dirty="0" smtClean="0"/>
              <a:t> </a:t>
            </a:r>
          </a:p>
          <a:p>
            <a:pPr algn="just"/>
            <a:endParaRPr lang="es-AR" sz="1600" dirty="0"/>
          </a:p>
          <a:p>
            <a:pPr algn="just"/>
            <a:r>
              <a:rPr lang="es-AR" b="1" dirty="0"/>
              <a:t>3 Comunicación y documentos del </a:t>
            </a:r>
            <a:r>
              <a:rPr lang="es-AR" b="1" dirty="0" smtClean="0"/>
              <a:t>proyecto</a:t>
            </a:r>
            <a:r>
              <a:rPr lang="es-AR" sz="1600" dirty="0"/>
              <a:t> </a:t>
            </a:r>
          </a:p>
          <a:p>
            <a:pPr algn="just"/>
            <a:r>
              <a:rPr lang="es-AR" sz="1600" dirty="0"/>
              <a:t>Mediante alguna funcionalidad que proporcione el software de gestión de proyectos, sea mediante mensajes, notas, mensajería instantánea o simplemente por correo electrónico los miembros del equipo del proyecto se comunicaran a lo largo de la realización del proyecto</a:t>
            </a:r>
            <a:r>
              <a:rPr lang="es-AR" sz="1600" dirty="0" smtClean="0"/>
              <a:t>.</a:t>
            </a:r>
            <a:endParaRPr lang="es-AR" sz="1600" dirty="0"/>
          </a:p>
        </p:txBody>
      </p:sp>
      <p:sp>
        <p:nvSpPr>
          <p:cNvPr id="8" name="Marcador de pie de página 7"/>
          <p:cNvSpPr>
            <a:spLocks noGrp="1"/>
          </p:cNvSpPr>
          <p:nvPr>
            <p:ph type="ftr" sz="quarter" idx="11"/>
          </p:nvPr>
        </p:nvSpPr>
        <p:spPr/>
        <p:txBody>
          <a:bodyPr/>
          <a:lstStyle/>
          <a:p>
            <a:r>
              <a:rPr lang="es-AR" dirty="0" smtClean="0"/>
              <a:t>Facultad de Informática - UNLP</a:t>
            </a:r>
            <a:endParaRPr lang="es-AR" dirty="0"/>
          </a:p>
        </p:txBody>
      </p:sp>
      <p:sp>
        <p:nvSpPr>
          <p:cNvPr id="9" name="Marcador de número de diapositiva 8"/>
          <p:cNvSpPr>
            <a:spLocks noGrp="1"/>
          </p:cNvSpPr>
          <p:nvPr>
            <p:ph type="sldNum" sz="quarter" idx="12"/>
          </p:nvPr>
        </p:nvSpPr>
        <p:spPr/>
        <p:txBody>
          <a:bodyPr/>
          <a:lstStyle/>
          <a:p>
            <a:fld id="{9F9E2A9B-B6B9-4846-8BE8-DFB2728A47B0}" type="slidenum">
              <a:rPr lang="es-AR" smtClean="0"/>
              <a:t>14</a:t>
            </a:fld>
            <a:endParaRPr lang="es-AR" dirty="0"/>
          </a:p>
        </p:txBody>
      </p:sp>
    </p:spTree>
    <p:extLst>
      <p:ext uri="{BB962C8B-B14F-4D97-AF65-F5344CB8AC3E}">
        <p14:creationId xmlns:p14="http://schemas.microsoft.com/office/powerpoint/2010/main" val="11965923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80644" y="227301"/>
            <a:ext cx="9795164" cy="830997"/>
          </a:xfrm>
          <a:prstGeom prst="rect">
            <a:avLst/>
          </a:prstGeom>
        </p:spPr>
        <p:txBody>
          <a:bodyPr wrap="square">
            <a:spAutoFit/>
          </a:bodyPr>
          <a:lstStyle/>
          <a:p>
            <a:pPr algn="just"/>
            <a:r>
              <a:rPr lang="es-AR" sz="2400" b="1" dirty="0">
                <a:solidFill>
                  <a:schemeClr val="accent5"/>
                </a:solidFill>
              </a:rPr>
              <a:t>Definición de una metodología de uso de software de gestión de proyectos</a:t>
            </a:r>
            <a:r>
              <a:rPr lang="es-AR" sz="2400" dirty="0">
                <a:solidFill>
                  <a:schemeClr val="accent5"/>
                </a:solidFill>
              </a:rPr>
              <a:t>.</a:t>
            </a:r>
          </a:p>
        </p:txBody>
      </p:sp>
      <p:sp>
        <p:nvSpPr>
          <p:cNvPr id="3" name="Rectángulo 2"/>
          <p:cNvSpPr/>
          <p:nvPr/>
        </p:nvSpPr>
        <p:spPr>
          <a:xfrm>
            <a:off x="1080644" y="1291763"/>
            <a:ext cx="8340436" cy="461665"/>
          </a:xfrm>
          <a:prstGeom prst="rect">
            <a:avLst/>
          </a:prstGeom>
        </p:spPr>
        <p:txBody>
          <a:bodyPr wrap="square">
            <a:spAutoFit/>
          </a:bodyPr>
          <a:lstStyle/>
          <a:p>
            <a:r>
              <a:rPr lang="es-ES" sz="2400" dirty="0"/>
              <a:t>Conclusiones acerca de la metodología planteada</a:t>
            </a:r>
            <a:r>
              <a:rPr lang="es-AR" sz="2400" dirty="0"/>
              <a:t> </a:t>
            </a:r>
          </a:p>
        </p:txBody>
      </p:sp>
      <p:sp>
        <p:nvSpPr>
          <p:cNvPr id="4" name="CuadroTexto 3"/>
          <p:cNvSpPr txBox="1"/>
          <p:nvPr/>
        </p:nvSpPr>
        <p:spPr>
          <a:xfrm>
            <a:off x="1108358" y="1828461"/>
            <a:ext cx="10169237" cy="4524315"/>
          </a:xfrm>
          <a:prstGeom prst="rect">
            <a:avLst/>
          </a:prstGeom>
          <a:noFill/>
        </p:spPr>
        <p:txBody>
          <a:bodyPr wrap="square" rtlCol="0">
            <a:spAutoFit/>
          </a:bodyPr>
          <a:lstStyle/>
          <a:p>
            <a:pPr algn="just"/>
            <a:r>
              <a:rPr lang="es-AR" dirty="0"/>
              <a:t>Contribuye a poder realizar una gestión ordenada y eficiente de los proyectos en los cuales estamos trabajando. </a:t>
            </a:r>
          </a:p>
          <a:p>
            <a:r>
              <a:rPr lang="es-AR" dirty="0"/>
              <a:t> </a:t>
            </a:r>
          </a:p>
          <a:p>
            <a:r>
              <a:rPr lang="es-AR" dirty="0"/>
              <a:t>La aplicación de la metodología contempla una serie de acciones que nos permiten gestionar los distintos proyectos. Mediante esas acciones podemos:</a:t>
            </a:r>
          </a:p>
          <a:p>
            <a:pPr algn="just"/>
            <a:endParaRPr lang="es-AR" dirty="0" smtClean="0"/>
          </a:p>
          <a:p>
            <a:pPr marL="285750" indent="-285750" algn="just">
              <a:buFont typeface="Arial" panose="020B0604020202020204" pitchFamily="34" charset="0"/>
              <a:buChar char="•"/>
            </a:pPr>
            <a:r>
              <a:rPr lang="es-AR" dirty="0"/>
              <a:t>Definir el </a:t>
            </a:r>
            <a:r>
              <a:rPr lang="es-AR" dirty="0" smtClean="0"/>
              <a:t>proyecto, como </a:t>
            </a:r>
            <a:r>
              <a:rPr lang="es-AR" dirty="0"/>
              <a:t>es posible definir el proyecto propiamente dicho también es posible definir cada una de las fases en que puede estar dividido el proyecto desde su inicio hasta su finalización.</a:t>
            </a:r>
          </a:p>
          <a:p>
            <a:pPr algn="just"/>
            <a:r>
              <a:rPr lang="es-AR" dirty="0"/>
              <a:t> </a:t>
            </a:r>
          </a:p>
          <a:p>
            <a:pPr marL="285750" indent="-285750" algn="just">
              <a:buFont typeface="Arial" panose="020B0604020202020204" pitchFamily="34" charset="0"/>
              <a:buChar char="•"/>
            </a:pPr>
            <a:r>
              <a:rPr lang="es-AR" dirty="0" smtClean="0"/>
              <a:t>Gestionar </a:t>
            </a:r>
            <a:r>
              <a:rPr lang="es-AR" dirty="0"/>
              <a:t>los distintos participantes en la realización del proyecto y que roles tendrán cada uno de estos participantes del equipo del proyecto. </a:t>
            </a:r>
            <a:endParaRPr lang="es-AR" dirty="0" smtClean="0"/>
          </a:p>
          <a:p>
            <a:pPr marL="285750" indent="-285750" algn="just">
              <a:buFont typeface="Arial" panose="020B0604020202020204" pitchFamily="34" charset="0"/>
              <a:buChar char="•"/>
            </a:pPr>
            <a:endParaRPr lang="es-AR" dirty="0"/>
          </a:p>
          <a:p>
            <a:pPr marL="285750" indent="-285750" algn="just">
              <a:buFont typeface="Arial" panose="020B0604020202020204" pitchFamily="34" charset="0"/>
              <a:buChar char="•"/>
            </a:pPr>
            <a:r>
              <a:rPr lang="es-AR" dirty="0"/>
              <a:t>También  en la metodología se contempla y tiene presente la planificación y ejecución del proyecto. </a:t>
            </a:r>
            <a:r>
              <a:rPr lang="es-AR" dirty="0" smtClean="0"/>
              <a:t>Gestión de tareas, hitos, etc.</a:t>
            </a:r>
            <a:endParaRPr lang="es-AR" dirty="0"/>
          </a:p>
          <a:p>
            <a:pPr algn="just"/>
            <a:endParaRPr lang="es-AR" dirty="0"/>
          </a:p>
        </p:txBody>
      </p:sp>
      <p:sp>
        <p:nvSpPr>
          <p:cNvPr id="7" name="Marcador de pie de página 6"/>
          <p:cNvSpPr>
            <a:spLocks noGrp="1"/>
          </p:cNvSpPr>
          <p:nvPr>
            <p:ph type="ftr" sz="quarter" idx="11"/>
          </p:nvPr>
        </p:nvSpPr>
        <p:spPr/>
        <p:txBody>
          <a:bodyPr/>
          <a:lstStyle/>
          <a:p>
            <a:r>
              <a:rPr lang="es-AR" sz="1100" b="1" dirty="0" smtClean="0"/>
              <a:t>Facultad de Informática - UNLP</a:t>
            </a:r>
            <a:endParaRPr lang="es-AR" sz="1100" b="1" dirty="0"/>
          </a:p>
        </p:txBody>
      </p:sp>
      <p:sp>
        <p:nvSpPr>
          <p:cNvPr id="8" name="Marcador de número de diapositiva 7"/>
          <p:cNvSpPr>
            <a:spLocks noGrp="1"/>
          </p:cNvSpPr>
          <p:nvPr>
            <p:ph type="sldNum" sz="quarter" idx="12"/>
          </p:nvPr>
        </p:nvSpPr>
        <p:spPr/>
        <p:txBody>
          <a:bodyPr/>
          <a:lstStyle/>
          <a:p>
            <a:fld id="{9F9E2A9B-B6B9-4846-8BE8-DFB2728A47B0}" type="slidenum">
              <a:rPr lang="es-AR" sz="1100" b="1" smtClean="0"/>
              <a:t>15</a:t>
            </a:fld>
            <a:endParaRPr lang="es-AR" sz="1100" b="1" dirty="0"/>
          </a:p>
        </p:txBody>
      </p:sp>
    </p:spTree>
    <p:extLst>
      <p:ext uri="{BB962C8B-B14F-4D97-AF65-F5344CB8AC3E}">
        <p14:creationId xmlns:p14="http://schemas.microsoft.com/office/powerpoint/2010/main" val="2342249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080644" y="200388"/>
            <a:ext cx="9795164" cy="830997"/>
          </a:xfrm>
          <a:prstGeom prst="rect">
            <a:avLst/>
          </a:prstGeom>
        </p:spPr>
        <p:txBody>
          <a:bodyPr wrap="square">
            <a:spAutoFit/>
          </a:bodyPr>
          <a:lstStyle/>
          <a:p>
            <a:pPr algn="just"/>
            <a:r>
              <a:rPr lang="es-AR" sz="2400" b="1" dirty="0">
                <a:solidFill>
                  <a:schemeClr val="accent5"/>
                </a:solidFill>
              </a:rPr>
              <a:t>Definición de una metodología de uso de software de gestión de proyectos</a:t>
            </a:r>
            <a:r>
              <a:rPr lang="es-AR" sz="2400" dirty="0">
                <a:solidFill>
                  <a:schemeClr val="accent5"/>
                </a:solidFill>
              </a:rPr>
              <a:t>.</a:t>
            </a:r>
          </a:p>
        </p:txBody>
      </p:sp>
      <p:sp>
        <p:nvSpPr>
          <p:cNvPr id="4" name="Rectángulo 3"/>
          <p:cNvSpPr/>
          <p:nvPr/>
        </p:nvSpPr>
        <p:spPr>
          <a:xfrm>
            <a:off x="1080644" y="1111625"/>
            <a:ext cx="8340436" cy="461665"/>
          </a:xfrm>
          <a:prstGeom prst="rect">
            <a:avLst/>
          </a:prstGeom>
        </p:spPr>
        <p:txBody>
          <a:bodyPr wrap="square">
            <a:spAutoFit/>
          </a:bodyPr>
          <a:lstStyle/>
          <a:p>
            <a:r>
              <a:rPr lang="es-ES" sz="2400" dirty="0"/>
              <a:t>Conclusiones acerca de la metodología planteada</a:t>
            </a:r>
            <a:r>
              <a:rPr lang="es-AR" sz="2400" dirty="0"/>
              <a:t> </a:t>
            </a:r>
          </a:p>
        </p:txBody>
      </p:sp>
      <p:sp>
        <p:nvSpPr>
          <p:cNvPr id="5" name="CuadroTexto 4"/>
          <p:cNvSpPr txBox="1"/>
          <p:nvPr/>
        </p:nvSpPr>
        <p:spPr>
          <a:xfrm>
            <a:off x="1108358" y="1684171"/>
            <a:ext cx="10169237" cy="3139321"/>
          </a:xfrm>
          <a:prstGeom prst="rect">
            <a:avLst/>
          </a:prstGeom>
          <a:noFill/>
        </p:spPr>
        <p:txBody>
          <a:bodyPr wrap="square" rtlCol="0">
            <a:spAutoFit/>
          </a:bodyPr>
          <a:lstStyle/>
          <a:p>
            <a:pPr marL="285750" indent="-285750">
              <a:buFont typeface="Arial" panose="020B0604020202020204" pitchFamily="34" charset="0"/>
              <a:buChar char="•"/>
            </a:pPr>
            <a:r>
              <a:rPr lang="es-AR" dirty="0"/>
              <a:t>En cuanto al seguimiento y control del proyecto podemos marcar como aportes considerables de la metodología los siguientes aspectos</a:t>
            </a:r>
            <a:r>
              <a:rPr lang="es-AR" dirty="0" smtClean="0"/>
              <a:t>:</a:t>
            </a:r>
            <a:r>
              <a:rPr lang="es-AR" dirty="0"/>
              <a:t> </a:t>
            </a:r>
            <a:endParaRPr lang="es-AR" dirty="0" smtClean="0"/>
          </a:p>
          <a:p>
            <a:endParaRPr lang="es-AR" dirty="0"/>
          </a:p>
          <a:p>
            <a:pPr marL="900113" indent="-342900" algn="just">
              <a:buFont typeface="+mj-lt"/>
              <a:buAutoNum type="alphaUcPeriod"/>
            </a:pPr>
            <a:r>
              <a:rPr lang="es-AR" sz="1600" dirty="0" smtClean="0"/>
              <a:t>Hitos </a:t>
            </a:r>
            <a:r>
              <a:rPr lang="es-AR" sz="1600" dirty="0"/>
              <a:t>que </a:t>
            </a:r>
            <a:r>
              <a:rPr lang="es-AR" sz="1600" dirty="0" smtClean="0"/>
              <a:t>marcan </a:t>
            </a:r>
            <a:r>
              <a:rPr lang="es-AR" sz="1600" dirty="0"/>
              <a:t>un </a:t>
            </a:r>
            <a:r>
              <a:rPr lang="es-AR" sz="1600" dirty="0" smtClean="0"/>
              <a:t>hecho.</a:t>
            </a:r>
            <a:endParaRPr lang="es-AR" sz="1600" dirty="0"/>
          </a:p>
          <a:p>
            <a:pPr marL="900113" indent="-342900" algn="just">
              <a:buFont typeface="+mj-lt"/>
              <a:buAutoNum type="alphaUcPeriod"/>
            </a:pPr>
            <a:r>
              <a:rPr lang="es-AR" sz="1600" dirty="0"/>
              <a:t>Se registra el trabajo real sobre cada tarea por parte de los usuarios responsables de realizarlas, obteniendo valores precisos de los tiempos reales de trabajo</a:t>
            </a:r>
            <a:r>
              <a:rPr lang="es-AR" sz="1600" dirty="0" smtClean="0"/>
              <a:t>.</a:t>
            </a:r>
            <a:endParaRPr lang="es-AR" sz="1600" dirty="0"/>
          </a:p>
          <a:p>
            <a:pPr marL="900113" indent="-342900" algn="just">
              <a:buFont typeface="+mj-lt"/>
              <a:buAutoNum type="alphaUcPeriod"/>
            </a:pPr>
            <a:r>
              <a:rPr lang="es-AR" sz="1600" dirty="0"/>
              <a:t>El uso de diagramas de Gantt y distintos informes permiten realizar un seguimiento y control tanto de la planificación original como de diferentes aspectos a seguir y controlar en cuanto a la gestión de los usuarios y tareas que componen el proyecto. </a:t>
            </a:r>
          </a:p>
          <a:p>
            <a:pPr marL="900113" indent="-342900" algn="just">
              <a:buFont typeface="+mj-lt"/>
              <a:buAutoNum type="alphaUcPeriod"/>
            </a:pPr>
            <a:r>
              <a:rPr lang="es-AR" sz="1600" dirty="0"/>
              <a:t>También se tiene presente el correcto control y seguimiento de los distintos documentos que forman parte de los </a:t>
            </a:r>
            <a:r>
              <a:rPr lang="es-AR" sz="1600" dirty="0" smtClean="0"/>
              <a:t>proyectos.</a:t>
            </a:r>
          </a:p>
          <a:p>
            <a:pPr marL="900113" indent="-342900" algn="just">
              <a:buFont typeface="+mj-lt"/>
              <a:buAutoNum type="alphaUcPeriod"/>
            </a:pPr>
            <a:endParaRPr lang="es-AR" sz="1600"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16</a:t>
            </a:fld>
            <a:endParaRPr lang="es-AR" dirty="0"/>
          </a:p>
        </p:txBody>
      </p:sp>
      <p:sp>
        <p:nvSpPr>
          <p:cNvPr id="9" name="CuadroTexto 8"/>
          <p:cNvSpPr txBox="1"/>
          <p:nvPr/>
        </p:nvSpPr>
        <p:spPr>
          <a:xfrm>
            <a:off x="1080644" y="4668446"/>
            <a:ext cx="10169237" cy="1477328"/>
          </a:xfrm>
          <a:prstGeom prst="rect">
            <a:avLst/>
          </a:prstGeom>
          <a:noFill/>
        </p:spPr>
        <p:txBody>
          <a:bodyPr wrap="square" rtlCol="0">
            <a:spAutoFit/>
          </a:bodyPr>
          <a:lstStyle/>
          <a:p>
            <a:pPr algn="just"/>
            <a:r>
              <a:rPr lang="es-AR" dirty="0" smtClean="0"/>
              <a:t>Finalmente </a:t>
            </a:r>
            <a:r>
              <a:rPr lang="es-AR" dirty="0"/>
              <a:t>podemos decir que con la aplicación de esta metodología es posible, en cuanto al uso de la herramienta de gestión de proyectos y su colaboración con la gestión de los mismos,  definir, planificar, ejecutar, seguir y controlar, y finalmente poder cerrar, ya sea cada una de las fases que conforman el inicio de un proyecto hasta llegar a su culminación o el proyecto propiamente dicho</a:t>
            </a:r>
            <a:r>
              <a:rPr lang="es-AR" dirty="0" smtClean="0"/>
              <a:t>.</a:t>
            </a:r>
            <a:endParaRPr lang="es-AR" dirty="0"/>
          </a:p>
        </p:txBody>
      </p:sp>
    </p:spTree>
    <p:extLst>
      <p:ext uri="{BB962C8B-B14F-4D97-AF65-F5344CB8AC3E}">
        <p14:creationId xmlns:p14="http://schemas.microsoft.com/office/powerpoint/2010/main" val="7447246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665619"/>
            <a:ext cx="9795164" cy="584775"/>
          </a:xfrm>
          <a:prstGeom prst="rect">
            <a:avLst/>
          </a:prstGeom>
        </p:spPr>
        <p:txBody>
          <a:bodyPr wrap="square">
            <a:spAutoFit/>
          </a:bodyPr>
          <a:lstStyle/>
          <a:p>
            <a:pPr algn="just"/>
            <a:r>
              <a:rPr lang="es-AR" sz="3200" dirty="0">
                <a:solidFill>
                  <a:schemeClr val="accent5"/>
                </a:solidFill>
              </a:rPr>
              <a:t>Método de evaluación</a:t>
            </a:r>
          </a:p>
        </p:txBody>
      </p:sp>
      <p:sp>
        <p:nvSpPr>
          <p:cNvPr id="3" name="CuadroTexto 2"/>
          <p:cNvSpPr txBox="1"/>
          <p:nvPr/>
        </p:nvSpPr>
        <p:spPr>
          <a:xfrm>
            <a:off x="1108358" y="1453439"/>
            <a:ext cx="10169237" cy="3970318"/>
          </a:xfrm>
          <a:prstGeom prst="rect">
            <a:avLst/>
          </a:prstGeom>
          <a:noFill/>
        </p:spPr>
        <p:txBody>
          <a:bodyPr wrap="square" rtlCol="0">
            <a:spAutoFit/>
          </a:bodyPr>
          <a:lstStyle/>
          <a:p>
            <a:pPr algn="just"/>
            <a:r>
              <a:rPr lang="es-ES" dirty="0" smtClean="0"/>
              <a:t>Para evaluar cada una de las herramientas de software de gestión de proyectos evaluamos sus funciones y por ende a los gestores mismos.</a:t>
            </a:r>
            <a:endParaRPr lang="es-ES" dirty="0"/>
          </a:p>
          <a:p>
            <a:pPr algn="just"/>
            <a:endParaRPr lang="es-ES" dirty="0" smtClean="0"/>
          </a:p>
          <a:p>
            <a:pPr algn="just"/>
            <a:r>
              <a:rPr lang="es-ES" dirty="0" smtClean="0"/>
              <a:t>Para evaluar cada una de las funciones  de la herramienta de gestión de proyectos vamos a implementar un método de evaluación que consiste </a:t>
            </a:r>
            <a:r>
              <a:rPr lang="es-ES" dirty="0"/>
              <a:t>en dividir cada función en características que las mismas deben poseer y luego otorgar un valor numérico para cada una de las características de las funciones a evaluar en las herramientas de gestión de proyectos de software. </a:t>
            </a:r>
            <a:endParaRPr lang="es-AR" dirty="0"/>
          </a:p>
          <a:p>
            <a:pPr algn="just"/>
            <a:r>
              <a:rPr lang="es-ES" dirty="0"/>
              <a:t> </a:t>
            </a:r>
            <a:endParaRPr lang="es-AR" dirty="0"/>
          </a:p>
          <a:p>
            <a:pPr algn="just"/>
            <a:r>
              <a:rPr lang="es-ES" dirty="0"/>
              <a:t>Luego para cada función se obtendrá un valor  y para facilitar la comparación se usara un indicador.</a:t>
            </a:r>
            <a:endParaRPr lang="es-AR" dirty="0"/>
          </a:p>
          <a:p>
            <a:pPr algn="just"/>
            <a:r>
              <a:rPr lang="es-ES" dirty="0"/>
              <a:t> </a:t>
            </a:r>
            <a:endParaRPr lang="es-AR" dirty="0"/>
          </a:p>
          <a:p>
            <a:pPr algn="just"/>
            <a:r>
              <a:rPr lang="es-ES" dirty="0"/>
              <a:t>Finalmente a través de una métrica obtendremos otro valor que mediante otro indicador nos facilite la comparación de las herramientas de gestión de proyectos.</a:t>
            </a:r>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17</a:t>
            </a:fld>
            <a:endParaRPr lang="es-AR" dirty="0"/>
          </a:p>
        </p:txBody>
      </p:sp>
    </p:spTree>
    <p:extLst>
      <p:ext uri="{BB962C8B-B14F-4D97-AF65-F5344CB8AC3E}">
        <p14:creationId xmlns:p14="http://schemas.microsoft.com/office/powerpoint/2010/main" val="16517077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665619"/>
            <a:ext cx="9795164" cy="584775"/>
          </a:xfrm>
          <a:prstGeom prst="rect">
            <a:avLst/>
          </a:prstGeom>
        </p:spPr>
        <p:txBody>
          <a:bodyPr wrap="square">
            <a:spAutoFit/>
          </a:bodyPr>
          <a:lstStyle/>
          <a:p>
            <a:pPr algn="just"/>
            <a:r>
              <a:rPr lang="es-AR" sz="3200" dirty="0">
                <a:solidFill>
                  <a:schemeClr val="accent5"/>
                </a:solidFill>
              </a:rPr>
              <a:t>Método de evaluación – Puntuación de las Funciones</a:t>
            </a:r>
          </a:p>
        </p:txBody>
      </p:sp>
      <mc:AlternateContent xmlns:mc="http://schemas.openxmlformats.org/markup-compatibility/2006" xmlns:a14="http://schemas.microsoft.com/office/drawing/2010/main">
        <mc:Choice Requires="a14">
          <p:sp>
            <p:nvSpPr>
              <p:cNvPr id="4" name="CuadroTexto 3"/>
              <p:cNvSpPr txBox="1"/>
              <p:nvPr/>
            </p:nvSpPr>
            <p:spPr>
              <a:xfrm>
                <a:off x="1108358" y="2190875"/>
                <a:ext cx="10169237" cy="3293209"/>
              </a:xfrm>
              <a:prstGeom prst="rect">
                <a:avLst/>
              </a:prstGeom>
              <a:noFill/>
            </p:spPr>
            <p:txBody>
              <a:bodyPr wrap="square" rtlCol="0">
                <a:spAutoFit/>
              </a:bodyPr>
              <a:lstStyle/>
              <a:p>
                <a:endParaRPr lang="es-ES" sz="3200" dirty="0"/>
              </a:p>
              <a:p>
                <a:r>
                  <a:rPr lang="es-ES" sz="3200" dirty="0"/>
                  <a:t>PFunc = </a:t>
                </a:r>
                <a14:m>
                  <m:oMath xmlns:m="http://schemas.openxmlformats.org/officeDocument/2006/math">
                    <m:nary>
                      <m:naryPr>
                        <m:chr m:val="∑"/>
                        <m:limLoc m:val="undOvr"/>
                        <m:ctrlPr>
                          <a:rPr lang="es-AR" sz="3200" i="1">
                            <a:latin typeface="Cambria Math" panose="02040503050406030204" pitchFamily="18" charset="0"/>
                          </a:rPr>
                        </m:ctrlPr>
                      </m:naryPr>
                      <m:sub>
                        <m:r>
                          <a:rPr lang="es-ES" sz="3200" i="1">
                            <a:latin typeface="Cambria Math" panose="02040503050406030204" pitchFamily="18" charset="0"/>
                          </a:rPr>
                          <m:t>𝑖</m:t>
                        </m:r>
                        <m:r>
                          <a:rPr lang="es-ES" sz="3200" i="1">
                            <a:latin typeface="Cambria Math" panose="02040503050406030204" pitchFamily="18" charset="0"/>
                          </a:rPr>
                          <m:t>=1</m:t>
                        </m:r>
                      </m:sub>
                      <m:sup>
                        <m:r>
                          <a:rPr lang="es-ES" sz="3200" i="1">
                            <a:latin typeface="Cambria Math" panose="02040503050406030204" pitchFamily="18" charset="0"/>
                          </a:rPr>
                          <m:t>𝑛</m:t>
                        </m:r>
                      </m:sup>
                      <m:e>
                        <m:r>
                          <a:rPr lang="es-ES" sz="3200" i="1">
                            <a:latin typeface="Cambria Math" panose="02040503050406030204" pitchFamily="18" charset="0"/>
                          </a:rPr>
                          <m:t>𝑓𝑖</m:t>
                        </m:r>
                      </m:e>
                    </m:nary>
                  </m:oMath>
                </a14:m>
                <a:endParaRPr lang="es-AR" sz="3200" dirty="0"/>
              </a:p>
              <a:p>
                <a:r>
                  <a:rPr lang="es-ES" dirty="0"/>
                  <a:t> </a:t>
                </a:r>
                <a:endParaRPr lang="es-AR" dirty="0"/>
              </a:p>
              <a:p>
                <a:r>
                  <a:rPr lang="es-ES" dirty="0"/>
                  <a:t>PFunc = Puntuación de la función.</a:t>
                </a:r>
                <a:endParaRPr lang="es-AR" dirty="0"/>
              </a:p>
              <a:p>
                <a:r>
                  <a:rPr lang="es-ES" dirty="0"/>
                  <a:t> </a:t>
                </a:r>
                <a:endParaRPr lang="es-AR" dirty="0"/>
              </a:p>
              <a:p>
                <a:r>
                  <a:rPr lang="es-ES" dirty="0"/>
                  <a:t>Donde fi es la puntuación obtenida por cada una de las características en cada una de las funciones, siendo “n” la cantidad de características.</a:t>
                </a:r>
                <a:endParaRPr lang="es-AR" dirty="0"/>
              </a:p>
              <a:p>
                <a:r>
                  <a:rPr lang="es-ES" dirty="0"/>
                  <a:t> </a:t>
                </a:r>
                <a:endParaRPr lang="es-AR" dirty="0"/>
              </a:p>
              <a:p>
                <a:r>
                  <a:rPr lang="es-ES" dirty="0"/>
                  <a:t>El valor máximo que se le puede asignar a cada característica es 10. </a:t>
                </a:r>
                <a:endParaRPr lang="es-AR" dirty="0"/>
              </a:p>
              <a:p>
                <a:pPr algn="just"/>
                <a:endParaRPr lang="es-AR" dirty="0"/>
              </a:p>
            </p:txBody>
          </p:sp>
        </mc:Choice>
        <mc:Fallback xmlns="">
          <p:sp>
            <p:nvSpPr>
              <p:cNvPr id="4" name="CuadroTexto 3"/>
              <p:cNvSpPr txBox="1">
                <a:spLocks noRot="1" noChangeAspect="1" noMove="1" noResize="1" noEditPoints="1" noAdjustHandles="1" noChangeArrowheads="1" noChangeShapeType="1" noTextEdit="1"/>
              </p:cNvSpPr>
              <p:nvPr/>
            </p:nvSpPr>
            <p:spPr>
              <a:xfrm>
                <a:off x="1108357" y="1857499"/>
                <a:ext cx="10169237" cy="3293209"/>
              </a:xfrm>
              <a:prstGeom prst="rect">
                <a:avLst/>
              </a:prstGeom>
              <a:blipFill rotWithShape="0">
                <a:blip r:embed="rId2"/>
                <a:stretch>
                  <a:fillRect l="-1559" r="-420"/>
                </a:stretch>
              </a:blipFill>
            </p:spPr>
            <p:txBody>
              <a:bodyPr/>
              <a:lstStyle/>
              <a:p>
                <a:r>
                  <a:rPr lang="es-AR">
                    <a:noFill/>
                  </a:rPr>
                  <a:t> </a:t>
                </a:r>
              </a:p>
            </p:txBody>
          </p:sp>
        </mc:Fallback>
      </mc:AlternateContent>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18</a:t>
            </a:fld>
            <a:endParaRPr lang="es-AR" dirty="0"/>
          </a:p>
        </p:txBody>
      </p:sp>
    </p:spTree>
    <p:extLst>
      <p:ext uri="{BB962C8B-B14F-4D97-AF65-F5344CB8AC3E}">
        <p14:creationId xmlns:p14="http://schemas.microsoft.com/office/powerpoint/2010/main" val="15566255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665619"/>
            <a:ext cx="9795164" cy="584775"/>
          </a:xfrm>
          <a:prstGeom prst="rect">
            <a:avLst/>
          </a:prstGeom>
        </p:spPr>
        <p:txBody>
          <a:bodyPr wrap="square">
            <a:spAutoFit/>
          </a:bodyPr>
          <a:lstStyle/>
          <a:p>
            <a:pPr algn="just"/>
            <a:r>
              <a:rPr lang="es-AR" sz="3200" dirty="0">
                <a:solidFill>
                  <a:schemeClr val="accent5"/>
                </a:solidFill>
              </a:rPr>
              <a:t>Método de evaluación – Puntuación de las Funciones</a:t>
            </a:r>
          </a:p>
        </p:txBody>
      </p:sp>
      <p:sp>
        <p:nvSpPr>
          <p:cNvPr id="3" name="CuadroTexto 2"/>
          <p:cNvSpPr txBox="1"/>
          <p:nvPr/>
        </p:nvSpPr>
        <p:spPr>
          <a:xfrm>
            <a:off x="1108358" y="1246967"/>
            <a:ext cx="10169237" cy="4955203"/>
          </a:xfrm>
          <a:prstGeom prst="rect">
            <a:avLst/>
          </a:prstGeom>
          <a:noFill/>
        </p:spPr>
        <p:txBody>
          <a:bodyPr wrap="square" rtlCol="0">
            <a:spAutoFit/>
          </a:bodyPr>
          <a:lstStyle/>
          <a:p>
            <a:r>
              <a:rPr lang="es-ES" sz="2400" b="1" dirty="0"/>
              <a:t>En cuanto al indicador</a:t>
            </a:r>
            <a:r>
              <a:rPr lang="es-ES" b="1" dirty="0"/>
              <a:t> </a:t>
            </a:r>
          </a:p>
          <a:p>
            <a:endParaRPr lang="es-AR" dirty="0"/>
          </a:p>
          <a:p>
            <a:r>
              <a:rPr lang="es-ES" dirty="0"/>
              <a:t>Para facilitar la evaluación usaremos un indicador. </a:t>
            </a:r>
            <a:endParaRPr lang="es-AR" dirty="0"/>
          </a:p>
          <a:p>
            <a:r>
              <a:rPr lang="es-ES" dirty="0"/>
              <a:t>De acuerdo el valor que se obtenga de la puntuación de cada función se obtiene un indicador.</a:t>
            </a:r>
            <a:endParaRPr lang="es-AR" dirty="0"/>
          </a:p>
          <a:p>
            <a:endParaRPr lang="es-AR" dirty="0"/>
          </a:p>
          <a:p>
            <a:r>
              <a:rPr lang="es-ES" dirty="0"/>
              <a:t>          0  ≤   PFunc   ≤     valor X - 1     No Satisfactorio.</a:t>
            </a:r>
            <a:endParaRPr lang="es-AR" dirty="0"/>
          </a:p>
          <a:p>
            <a:r>
              <a:rPr lang="es-ES" dirty="0"/>
              <a:t>valor  X  &lt;   PFunc  ≤      valor Y - 1     Regular</a:t>
            </a:r>
            <a:endParaRPr lang="es-AR" dirty="0"/>
          </a:p>
          <a:p>
            <a:r>
              <a:rPr lang="es-ES" dirty="0"/>
              <a:t>valor  Y  &lt;   PFunc  ≤      valor Z -1      Satisfactorio</a:t>
            </a:r>
            <a:endParaRPr lang="es-AR" dirty="0"/>
          </a:p>
          <a:p>
            <a:r>
              <a:rPr lang="es-ES" dirty="0"/>
              <a:t>valor  Z  &lt;   PFunc  ≤      valor T           Muy Satisfactorio</a:t>
            </a:r>
          </a:p>
          <a:p>
            <a:r>
              <a:rPr lang="es-ES" dirty="0"/>
              <a:t> </a:t>
            </a:r>
            <a:endParaRPr lang="es-AR" dirty="0"/>
          </a:p>
          <a:p>
            <a:r>
              <a:rPr lang="es-ES" sz="1600" dirty="0"/>
              <a:t>Valor X, Y, Z, T son propios de cada función ya que dependen de la cantidad de características a evaluar en cada función.</a:t>
            </a:r>
            <a:endParaRPr lang="es-AR" sz="1600" dirty="0"/>
          </a:p>
          <a:p>
            <a:r>
              <a:rPr lang="es-ES" sz="1600" dirty="0"/>
              <a:t> </a:t>
            </a:r>
            <a:endParaRPr lang="es-AR" sz="1600" dirty="0"/>
          </a:p>
          <a:p>
            <a:r>
              <a:rPr lang="es-ES" sz="1600" dirty="0"/>
              <a:t>Valor X = ((cantidad de características de la función  * </a:t>
            </a:r>
            <a:r>
              <a:rPr lang="es-ES" sz="1600" dirty="0" smtClean="0"/>
              <a:t>4) </a:t>
            </a:r>
            <a:endParaRPr lang="es-AR" sz="1600" dirty="0"/>
          </a:p>
          <a:p>
            <a:r>
              <a:rPr lang="es-ES" sz="1600" dirty="0"/>
              <a:t>Valor Y = ((cantidad de características de la función  * </a:t>
            </a:r>
            <a:r>
              <a:rPr lang="es-ES" sz="1600" dirty="0" smtClean="0"/>
              <a:t>7) </a:t>
            </a:r>
            <a:endParaRPr lang="es-AR" sz="1600" dirty="0"/>
          </a:p>
          <a:p>
            <a:r>
              <a:rPr lang="es-ES" sz="1600" dirty="0"/>
              <a:t>Valor Z = ((cantidad de características de la función  * </a:t>
            </a:r>
            <a:r>
              <a:rPr lang="es-ES" sz="1600" dirty="0" smtClean="0"/>
              <a:t>9) </a:t>
            </a:r>
            <a:endParaRPr lang="es-AR" sz="1600" dirty="0"/>
          </a:p>
          <a:p>
            <a:r>
              <a:rPr lang="es-ES" sz="1600" dirty="0"/>
              <a:t>Valor T = cantidad de características de la función  * 10.</a:t>
            </a:r>
            <a:endParaRPr lang="es-AR" sz="1600" dirty="0"/>
          </a:p>
          <a:p>
            <a:pPr algn="just"/>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19</a:t>
            </a:fld>
            <a:endParaRPr lang="es-AR" dirty="0"/>
          </a:p>
        </p:txBody>
      </p:sp>
    </p:spTree>
    <p:extLst>
      <p:ext uri="{BB962C8B-B14F-4D97-AF65-F5344CB8AC3E}">
        <p14:creationId xmlns:p14="http://schemas.microsoft.com/office/powerpoint/2010/main" val="30505312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00189" y="281525"/>
            <a:ext cx="2680028" cy="1374064"/>
          </a:xfrm>
        </p:spPr>
        <p:txBody>
          <a:bodyPr>
            <a:normAutofit/>
          </a:bodyPr>
          <a:lstStyle/>
          <a:p>
            <a:r>
              <a:rPr lang="es-AR" sz="5400" dirty="0" smtClean="0">
                <a:solidFill>
                  <a:schemeClr val="accent5">
                    <a:lumMod val="75000"/>
                  </a:schemeClr>
                </a:solidFill>
              </a:rPr>
              <a:t>Temas</a:t>
            </a:r>
            <a:endParaRPr lang="es-AR" sz="5400" dirty="0">
              <a:solidFill>
                <a:schemeClr val="accent5">
                  <a:lumMod val="75000"/>
                </a:schemeClr>
              </a:solidFill>
            </a:endParaRPr>
          </a:p>
        </p:txBody>
      </p:sp>
      <p:sp>
        <p:nvSpPr>
          <p:cNvPr id="3" name="Marcador de contenido 2"/>
          <p:cNvSpPr>
            <a:spLocks noGrp="1"/>
          </p:cNvSpPr>
          <p:nvPr>
            <p:ph idx="1"/>
          </p:nvPr>
        </p:nvSpPr>
        <p:spPr/>
        <p:txBody>
          <a:bodyPr>
            <a:normAutofit/>
          </a:bodyPr>
          <a:lstStyle/>
          <a:p>
            <a:endParaRPr lang="es-AR" dirty="0" smtClean="0"/>
          </a:p>
          <a:p>
            <a:endParaRPr lang="es-AR" dirty="0" smtClean="0"/>
          </a:p>
          <a:p>
            <a:endParaRPr lang="es-AR" dirty="0"/>
          </a:p>
        </p:txBody>
      </p:sp>
      <p:sp>
        <p:nvSpPr>
          <p:cNvPr id="5" name="Elipse 4"/>
          <p:cNvSpPr/>
          <p:nvPr/>
        </p:nvSpPr>
        <p:spPr>
          <a:xfrm>
            <a:off x="0" y="1354455"/>
            <a:ext cx="12192000" cy="5989320"/>
          </a:xfrm>
          <a:prstGeom prst="ellipse">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965325" indent="-285750">
              <a:buFont typeface="Arial" panose="020B0604020202020204" pitchFamily="34" charset="0"/>
              <a:buChar char="•"/>
            </a:pPr>
            <a:r>
              <a:rPr lang="es-AR" sz="3200" dirty="0"/>
              <a:t>Objetivo</a:t>
            </a:r>
          </a:p>
          <a:p>
            <a:pPr marL="1965325" indent="-285750">
              <a:buFont typeface="Arial" panose="020B0604020202020204" pitchFamily="34" charset="0"/>
              <a:buChar char="•"/>
            </a:pPr>
            <a:r>
              <a:rPr lang="es-AR" sz="3200" dirty="0"/>
              <a:t>Introducción</a:t>
            </a:r>
          </a:p>
          <a:p>
            <a:pPr marL="1965325" indent="-285750">
              <a:buFont typeface="Arial" panose="020B0604020202020204" pitchFamily="34" charset="0"/>
              <a:buChar char="•"/>
            </a:pPr>
            <a:r>
              <a:rPr lang="es-AR" sz="3200" dirty="0"/>
              <a:t>Definición de una metodología de uso de software de gestión de proyectos.</a:t>
            </a:r>
          </a:p>
          <a:p>
            <a:pPr marL="1965325" indent="-285750">
              <a:buFont typeface="Arial" panose="020B0604020202020204" pitchFamily="34" charset="0"/>
              <a:buChar char="•"/>
            </a:pPr>
            <a:r>
              <a:rPr lang="es-AR" sz="3200" dirty="0"/>
              <a:t>Método de evaluación</a:t>
            </a:r>
          </a:p>
          <a:p>
            <a:pPr marL="1965325" indent="-285750">
              <a:buFont typeface="Arial" panose="020B0604020202020204" pitchFamily="34" charset="0"/>
              <a:buChar char="•"/>
            </a:pPr>
            <a:r>
              <a:rPr lang="es-AR" sz="3200" dirty="0"/>
              <a:t>Resultados de la evaluación</a:t>
            </a:r>
          </a:p>
          <a:p>
            <a:pPr marL="1965325" indent="-285750">
              <a:buFont typeface="Arial" panose="020B0604020202020204" pitchFamily="34" charset="0"/>
              <a:buChar char="•"/>
            </a:pPr>
            <a:r>
              <a:rPr lang="es-AR" sz="3200" dirty="0"/>
              <a:t>Caso practico</a:t>
            </a:r>
          </a:p>
          <a:p>
            <a:pPr marL="1965325" indent="-285750">
              <a:buFont typeface="Arial" panose="020B0604020202020204" pitchFamily="34" charset="0"/>
              <a:buChar char="•"/>
            </a:pPr>
            <a:r>
              <a:rPr lang="es-AR" sz="3200" dirty="0"/>
              <a:t>Conclusiones</a:t>
            </a:r>
          </a:p>
          <a:p>
            <a:pPr marL="1965325" indent="-285750">
              <a:buFont typeface="Arial" panose="020B0604020202020204" pitchFamily="34" charset="0"/>
              <a:buChar char="•"/>
            </a:pPr>
            <a:r>
              <a:rPr lang="es-AR" sz="3200" dirty="0"/>
              <a:t>Trabajos Futuros</a:t>
            </a:r>
          </a:p>
        </p:txBody>
      </p:sp>
      <p:sp>
        <p:nvSpPr>
          <p:cNvPr id="4" name="Marcador de pie de página 3"/>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a:t>
            </a:fld>
            <a:endParaRPr lang="es-AR" dirty="0"/>
          </a:p>
        </p:txBody>
      </p:sp>
    </p:spTree>
    <p:extLst>
      <p:ext uri="{BB962C8B-B14F-4D97-AF65-F5344CB8AC3E}">
        <p14:creationId xmlns:p14="http://schemas.microsoft.com/office/powerpoint/2010/main" val="1832109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518657"/>
            <a:ext cx="10967885" cy="523220"/>
          </a:xfrm>
          <a:prstGeom prst="rect">
            <a:avLst/>
          </a:prstGeom>
        </p:spPr>
        <p:txBody>
          <a:bodyPr wrap="square">
            <a:spAutoFit/>
          </a:bodyPr>
          <a:lstStyle/>
          <a:p>
            <a:pPr algn="just"/>
            <a:r>
              <a:rPr lang="es-AR" sz="2800" dirty="0">
                <a:solidFill>
                  <a:schemeClr val="accent5"/>
                </a:solidFill>
              </a:rPr>
              <a:t>Método de evaluación – Métrica para evaluar al gestor de proyectos</a:t>
            </a:r>
          </a:p>
        </p:txBody>
      </p:sp>
      <mc:AlternateContent xmlns:mc="http://schemas.openxmlformats.org/markup-compatibility/2006" xmlns:a14="http://schemas.microsoft.com/office/drawing/2010/main">
        <mc:Choice Requires="a14">
          <p:sp>
            <p:nvSpPr>
              <p:cNvPr id="3" name="CuadroTexto 2"/>
              <p:cNvSpPr txBox="1"/>
              <p:nvPr/>
            </p:nvSpPr>
            <p:spPr>
              <a:xfrm>
                <a:off x="1108358" y="1128983"/>
                <a:ext cx="10169237" cy="5293629"/>
              </a:xfrm>
              <a:prstGeom prst="rect">
                <a:avLst/>
              </a:prstGeom>
              <a:noFill/>
            </p:spPr>
            <p:txBody>
              <a:bodyPr wrap="square" rtlCol="0">
                <a:spAutoFit/>
              </a:bodyPr>
              <a:lstStyle/>
              <a:p>
                <a:r>
                  <a:rPr lang="es-ES" sz="1600" dirty="0"/>
                  <a:t>Nombre de la métrica: Funciones aceptables sobre total de funciones evaluadas del gestor de proyectos (FAGP) </a:t>
                </a:r>
                <a:endParaRPr lang="es-ES" sz="1600" dirty="0" smtClean="0"/>
              </a:p>
              <a:p>
                <a:endParaRPr lang="es-AR" sz="1600" dirty="0"/>
              </a:p>
              <a:p>
                <a:r>
                  <a:rPr lang="es-ES" sz="1600" dirty="0"/>
                  <a:t>Luego de realizado el cálculo de la puntuación de cada función la misma obtiene un indicador de Muy Satisfactorio, Satisfactorio, Regular o No Satisfactorio. </a:t>
                </a:r>
                <a:endParaRPr lang="es-AR" sz="1600" dirty="0"/>
              </a:p>
              <a:p>
                <a:r>
                  <a:rPr lang="es-ES" sz="1600" dirty="0"/>
                  <a:t> </a:t>
                </a:r>
                <a:endParaRPr lang="es-AR" sz="1600" dirty="0"/>
              </a:p>
              <a:p>
                <a:r>
                  <a:rPr lang="es-ES" sz="1600" dirty="0"/>
                  <a:t>Si su valor es  Muy Satisfactorio entonces se le asigna un 1.</a:t>
                </a:r>
                <a:endParaRPr lang="es-AR" sz="1600" dirty="0"/>
              </a:p>
              <a:p>
                <a:r>
                  <a:rPr lang="es-ES" sz="1600" dirty="0"/>
                  <a:t>Si su valor es Satisfactorio entonces se le asigna 0.8.</a:t>
                </a:r>
                <a:endParaRPr lang="es-AR" sz="1600" dirty="0"/>
              </a:p>
              <a:p>
                <a:r>
                  <a:rPr lang="es-ES" sz="1600" dirty="0"/>
                  <a:t>Si su valor es  Regular entonces se le asigna 0.5.</a:t>
                </a:r>
                <a:endParaRPr lang="es-AR" sz="1600" dirty="0"/>
              </a:p>
              <a:p>
                <a:r>
                  <a:rPr lang="es-ES" sz="1600" dirty="0"/>
                  <a:t>Si su valor es No Satisfactorio entonces se le asigna 0.1. </a:t>
                </a:r>
                <a:endParaRPr lang="es-AR" sz="1600" dirty="0"/>
              </a:p>
              <a:p>
                <a:r>
                  <a:rPr lang="es-ES" sz="1600" dirty="0"/>
                  <a:t> </a:t>
                </a:r>
                <a:endParaRPr lang="es-AR" sz="1600" dirty="0"/>
              </a:p>
              <a:p>
                <a:r>
                  <a:rPr lang="es-ES" sz="1600" dirty="0"/>
                  <a:t> </a:t>
                </a:r>
                <a:endParaRPr lang="es-AR" sz="1600" dirty="0"/>
              </a:p>
              <a:p>
                <a:r>
                  <a:rPr lang="es-ES" sz="1600" dirty="0"/>
                  <a:t>El cálculo de la métrica es el siguiente:</a:t>
                </a:r>
                <a:endParaRPr lang="es-AR" sz="1600" dirty="0"/>
              </a:p>
              <a:p>
                <a:r>
                  <a:rPr lang="es-ES" sz="1600" dirty="0"/>
                  <a:t> </a:t>
                </a:r>
                <a:endParaRPr lang="es-AR" sz="1600" dirty="0"/>
              </a:p>
              <a:p>
                <a:r>
                  <a:rPr lang="en-US" sz="1600" dirty="0"/>
                  <a:t>FAGP = ( </a:t>
                </a:r>
                <a14:m>
                  <m:oMath xmlns:m="http://schemas.openxmlformats.org/officeDocument/2006/math">
                    <m:nary>
                      <m:naryPr>
                        <m:chr m:val="∑"/>
                        <m:limLoc m:val="undOvr"/>
                        <m:ctrlPr>
                          <a:rPr lang="es-AR" sz="1600" i="1">
                            <a:latin typeface="Cambria Math" panose="02040503050406030204" pitchFamily="18" charset="0"/>
                          </a:rPr>
                        </m:ctrlPr>
                      </m:naryPr>
                      <m:sub>
                        <m:r>
                          <a:rPr lang="es-ES" sz="1600" i="1">
                            <a:latin typeface="Cambria Math" panose="02040503050406030204" pitchFamily="18" charset="0"/>
                          </a:rPr>
                          <m:t>𝑖</m:t>
                        </m:r>
                        <m:r>
                          <a:rPr lang="en-US" sz="1600" i="1">
                            <a:latin typeface="Cambria Math" panose="02040503050406030204" pitchFamily="18" charset="0"/>
                          </a:rPr>
                          <m:t>=1</m:t>
                        </m:r>
                      </m:sub>
                      <m:sup>
                        <m:r>
                          <a:rPr lang="es-ES" sz="1600" i="1">
                            <a:latin typeface="Cambria Math" panose="02040503050406030204" pitchFamily="18" charset="0"/>
                          </a:rPr>
                          <m:t>𝑛</m:t>
                        </m:r>
                      </m:sup>
                      <m:e>
                        <m:r>
                          <a:rPr lang="en-US" sz="1600" i="1">
                            <a:latin typeface="Cambria Math" panose="02040503050406030204" pitchFamily="18" charset="0"/>
                          </a:rPr>
                          <m:t>1</m:t>
                        </m:r>
                      </m:e>
                    </m:nary>
                  </m:oMath>
                </a14:m>
                <a:r>
                  <a:rPr lang="en-US" sz="1600" dirty="0"/>
                  <a:t> + </a:t>
                </a:r>
                <a14:m>
                  <m:oMath xmlns:m="http://schemas.openxmlformats.org/officeDocument/2006/math">
                    <m:nary>
                      <m:naryPr>
                        <m:chr m:val="∑"/>
                        <m:limLoc m:val="undOvr"/>
                        <m:ctrlPr>
                          <a:rPr lang="es-AR" sz="1600" i="1">
                            <a:latin typeface="Cambria Math" panose="02040503050406030204" pitchFamily="18" charset="0"/>
                          </a:rPr>
                        </m:ctrlPr>
                      </m:naryPr>
                      <m:sub>
                        <m:r>
                          <a:rPr lang="es-ES" sz="1600" i="1">
                            <a:latin typeface="Cambria Math" panose="02040503050406030204" pitchFamily="18" charset="0"/>
                          </a:rPr>
                          <m:t>𝑖</m:t>
                        </m:r>
                        <m:r>
                          <a:rPr lang="en-US" sz="1600" i="1">
                            <a:latin typeface="Cambria Math" panose="02040503050406030204" pitchFamily="18" charset="0"/>
                          </a:rPr>
                          <m:t>=1</m:t>
                        </m:r>
                      </m:sub>
                      <m:sup>
                        <m:r>
                          <a:rPr lang="es-ES" sz="1600" i="1">
                            <a:latin typeface="Cambria Math" panose="02040503050406030204" pitchFamily="18" charset="0"/>
                          </a:rPr>
                          <m:t>𝑚</m:t>
                        </m:r>
                      </m:sup>
                      <m:e>
                        <m:r>
                          <a:rPr lang="en-US" sz="1600" i="1">
                            <a:latin typeface="Cambria Math" panose="02040503050406030204" pitchFamily="18" charset="0"/>
                          </a:rPr>
                          <m:t>0.8</m:t>
                        </m:r>
                      </m:e>
                    </m:nary>
                  </m:oMath>
                </a14:m>
                <a:r>
                  <a:rPr lang="es-ES" sz="1600" dirty="0"/>
                  <a:t>  </a:t>
                </a:r>
                <a:r>
                  <a:rPr lang="en-US" sz="1600" dirty="0"/>
                  <a:t> + </a:t>
                </a:r>
                <a14:m>
                  <m:oMath xmlns:m="http://schemas.openxmlformats.org/officeDocument/2006/math">
                    <m:nary>
                      <m:naryPr>
                        <m:chr m:val="∑"/>
                        <m:limLoc m:val="undOvr"/>
                        <m:ctrlPr>
                          <a:rPr lang="es-AR" sz="1600" i="1">
                            <a:latin typeface="Cambria Math" panose="02040503050406030204" pitchFamily="18" charset="0"/>
                          </a:rPr>
                        </m:ctrlPr>
                      </m:naryPr>
                      <m:sub>
                        <m:r>
                          <a:rPr lang="es-ES" sz="1600" i="1">
                            <a:latin typeface="Cambria Math" panose="02040503050406030204" pitchFamily="18" charset="0"/>
                          </a:rPr>
                          <m:t>𝑖</m:t>
                        </m:r>
                        <m:r>
                          <a:rPr lang="en-US" sz="1600" i="1">
                            <a:latin typeface="Cambria Math" panose="02040503050406030204" pitchFamily="18" charset="0"/>
                          </a:rPr>
                          <m:t>=1</m:t>
                        </m:r>
                      </m:sub>
                      <m:sup>
                        <m:r>
                          <a:rPr lang="es-ES" sz="1600" i="1">
                            <a:latin typeface="Cambria Math" panose="02040503050406030204" pitchFamily="18" charset="0"/>
                          </a:rPr>
                          <m:t>𝑠</m:t>
                        </m:r>
                      </m:sup>
                      <m:e>
                        <m:r>
                          <a:rPr lang="en-US" sz="1600" i="1">
                            <a:latin typeface="Cambria Math" panose="02040503050406030204" pitchFamily="18" charset="0"/>
                          </a:rPr>
                          <m:t>0.5</m:t>
                        </m:r>
                      </m:e>
                    </m:nary>
                  </m:oMath>
                </a14:m>
                <a:r>
                  <a:rPr lang="en-US" sz="1600" dirty="0"/>
                  <a:t>   +  </a:t>
                </a:r>
                <a14:m>
                  <m:oMath xmlns:m="http://schemas.openxmlformats.org/officeDocument/2006/math">
                    <m:nary>
                      <m:naryPr>
                        <m:chr m:val="∑"/>
                        <m:limLoc m:val="undOvr"/>
                        <m:ctrlPr>
                          <a:rPr lang="es-AR" sz="1600" i="1">
                            <a:latin typeface="Cambria Math" panose="02040503050406030204" pitchFamily="18" charset="0"/>
                          </a:rPr>
                        </m:ctrlPr>
                      </m:naryPr>
                      <m:sub>
                        <m:r>
                          <a:rPr lang="es-ES" sz="1600" i="1">
                            <a:latin typeface="Cambria Math" panose="02040503050406030204" pitchFamily="18" charset="0"/>
                          </a:rPr>
                          <m:t>𝑖</m:t>
                        </m:r>
                        <m:r>
                          <a:rPr lang="en-US" sz="1600" i="1">
                            <a:latin typeface="Cambria Math" panose="02040503050406030204" pitchFamily="18" charset="0"/>
                          </a:rPr>
                          <m:t>=1</m:t>
                        </m:r>
                      </m:sub>
                      <m:sup>
                        <m:r>
                          <a:rPr lang="es-ES" sz="1600" i="1">
                            <a:latin typeface="Cambria Math" panose="02040503050406030204" pitchFamily="18" charset="0"/>
                          </a:rPr>
                          <m:t>𝑔</m:t>
                        </m:r>
                      </m:sup>
                      <m:e>
                        <m:r>
                          <a:rPr lang="en-US" sz="1600" i="1">
                            <a:latin typeface="Cambria Math" panose="02040503050406030204" pitchFamily="18" charset="0"/>
                          </a:rPr>
                          <m:t>0.1</m:t>
                        </m:r>
                      </m:e>
                    </m:nary>
                  </m:oMath>
                </a14:m>
                <a:r>
                  <a:rPr lang="en-US" sz="1600" dirty="0"/>
                  <a:t> ) / T</a:t>
                </a:r>
                <a:endParaRPr lang="es-AR" sz="1600" dirty="0"/>
              </a:p>
              <a:p>
                <a:r>
                  <a:rPr lang="en-US" sz="1600" b="1" dirty="0"/>
                  <a:t> </a:t>
                </a:r>
                <a:endParaRPr lang="es-AR" sz="1600" dirty="0"/>
              </a:p>
              <a:p>
                <a:r>
                  <a:rPr lang="es-ES" sz="1600" dirty="0"/>
                  <a:t>Donde n es la cantidad de funciones  cuyo valor es Muy Satisfactorio, m es la cantidad de funciones donde su valor es Satisfactorio, s es la cantidad de funciones donde su valor es Regular y g es la cantidad de funciones cuyo valor es No Satisfactorio.</a:t>
                </a:r>
                <a:endParaRPr lang="es-AR" sz="1600" dirty="0"/>
              </a:p>
              <a:p>
                <a:r>
                  <a:rPr lang="es-ES" sz="1600" dirty="0"/>
                  <a:t> </a:t>
                </a:r>
                <a:endParaRPr lang="es-AR" sz="1600" dirty="0"/>
              </a:p>
              <a:p>
                <a:r>
                  <a:rPr lang="es-ES" sz="1600" dirty="0"/>
                  <a:t>T= Total de funciones evaluadas</a:t>
                </a:r>
                <a:endParaRPr lang="es-AR" sz="1600" dirty="0"/>
              </a:p>
            </p:txBody>
          </p:sp>
        </mc:Choice>
        <mc:Fallback xmlns="">
          <p:sp>
            <p:nvSpPr>
              <p:cNvPr id="3" name="CuadroTexto 2"/>
              <p:cNvSpPr txBox="1">
                <a:spLocks noRot="1" noChangeAspect="1" noMove="1" noResize="1" noEditPoints="1" noAdjustHandles="1" noChangeArrowheads="1" noChangeShapeType="1" noTextEdit="1"/>
              </p:cNvSpPr>
              <p:nvPr/>
            </p:nvSpPr>
            <p:spPr>
              <a:xfrm>
                <a:off x="1108358" y="1128983"/>
                <a:ext cx="10169237" cy="5293629"/>
              </a:xfrm>
              <a:prstGeom prst="rect">
                <a:avLst/>
              </a:prstGeom>
              <a:blipFill rotWithShape="0">
                <a:blip r:embed="rId2"/>
                <a:stretch>
                  <a:fillRect l="-360" t="-460" r="-779" b="-345"/>
                </a:stretch>
              </a:blipFill>
            </p:spPr>
            <p:txBody>
              <a:bodyPr/>
              <a:lstStyle/>
              <a:p>
                <a:r>
                  <a:rPr lang="es-AR">
                    <a:noFill/>
                  </a:rPr>
                  <a:t> </a:t>
                </a:r>
              </a:p>
            </p:txBody>
          </p:sp>
        </mc:Fallback>
      </mc:AlternateContent>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20</a:t>
            </a:fld>
            <a:endParaRPr lang="es-AR" dirty="0"/>
          </a:p>
        </p:txBody>
      </p:sp>
    </p:spTree>
    <p:extLst>
      <p:ext uri="{BB962C8B-B14F-4D97-AF65-F5344CB8AC3E}">
        <p14:creationId xmlns:p14="http://schemas.microsoft.com/office/powerpoint/2010/main" val="2133792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518657"/>
            <a:ext cx="10967885" cy="523220"/>
          </a:xfrm>
          <a:prstGeom prst="rect">
            <a:avLst/>
          </a:prstGeom>
        </p:spPr>
        <p:txBody>
          <a:bodyPr wrap="square">
            <a:spAutoFit/>
          </a:bodyPr>
          <a:lstStyle/>
          <a:p>
            <a:pPr algn="just"/>
            <a:r>
              <a:rPr lang="es-AR" sz="2800" dirty="0">
                <a:solidFill>
                  <a:schemeClr val="accent5"/>
                </a:solidFill>
              </a:rPr>
              <a:t>Método de evaluación – Métrica para evaluar al gestor de proyectos</a:t>
            </a:r>
          </a:p>
        </p:txBody>
      </p:sp>
      <p:sp>
        <p:nvSpPr>
          <p:cNvPr id="3" name="CuadroTexto 2"/>
          <p:cNvSpPr txBox="1"/>
          <p:nvPr/>
        </p:nvSpPr>
        <p:spPr>
          <a:xfrm>
            <a:off x="1108358" y="1202722"/>
            <a:ext cx="10169237" cy="5909310"/>
          </a:xfrm>
          <a:prstGeom prst="rect">
            <a:avLst/>
          </a:prstGeom>
          <a:noFill/>
        </p:spPr>
        <p:txBody>
          <a:bodyPr wrap="square" rtlCol="0">
            <a:spAutoFit/>
          </a:bodyPr>
          <a:lstStyle/>
          <a:p>
            <a:r>
              <a:rPr lang="es-ES" sz="2000" b="1" dirty="0"/>
              <a:t>En cuanto al indicador</a:t>
            </a:r>
            <a:endParaRPr lang="es-AR" sz="2000" dirty="0"/>
          </a:p>
          <a:p>
            <a:r>
              <a:rPr lang="es-ES" b="1" dirty="0"/>
              <a:t> </a:t>
            </a:r>
            <a:endParaRPr lang="es-AR" dirty="0"/>
          </a:p>
          <a:p>
            <a:r>
              <a:rPr lang="es-ES" dirty="0"/>
              <a:t>Para facilitar la evaluación usaremos un indicador. </a:t>
            </a:r>
            <a:endParaRPr lang="es-AR" dirty="0"/>
          </a:p>
          <a:p>
            <a:r>
              <a:rPr lang="es-ES" dirty="0"/>
              <a:t> </a:t>
            </a:r>
            <a:endParaRPr lang="es-AR" dirty="0"/>
          </a:p>
          <a:p>
            <a:r>
              <a:rPr lang="es-ES" dirty="0"/>
              <a:t>Nombre del indicador: Grado de funciones aceptables sobre  el total de funciones evaluadas en el gestor de proyectos (%FAGP)</a:t>
            </a:r>
            <a:endParaRPr lang="es-AR" dirty="0"/>
          </a:p>
          <a:p>
            <a:r>
              <a:rPr lang="es-ES" dirty="0"/>
              <a:t> </a:t>
            </a:r>
            <a:endParaRPr lang="es-AR" dirty="0"/>
          </a:p>
          <a:p>
            <a:r>
              <a:rPr lang="es-ES" dirty="0"/>
              <a:t>%FAGP = FAGP * 100;</a:t>
            </a:r>
            <a:endParaRPr lang="es-AR" dirty="0"/>
          </a:p>
          <a:p>
            <a:r>
              <a:rPr lang="es-ES" dirty="0"/>
              <a:t> </a:t>
            </a:r>
            <a:endParaRPr lang="es-AR" dirty="0"/>
          </a:p>
          <a:p>
            <a:r>
              <a:rPr lang="es-ES" dirty="0"/>
              <a:t>Rango (niveles de aceptabilidad)</a:t>
            </a:r>
            <a:endParaRPr lang="es-AR" dirty="0"/>
          </a:p>
          <a:p>
            <a:r>
              <a:rPr lang="es-ES" dirty="0"/>
              <a:t> </a:t>
            </a:r>
            <a:endParaRPr lang="es-AR" dirty="0"/>
          </a:p>
          <a:p>
            <a:r>
              <a:rPr lang="es-ES" dirty="0"/>
              <a:t>0 ≤   %FAGP   ≤ 39      No satisfactorio</a:t>
            </a:r>
            <a:endParaRPr lang="es-AR" dirty="0"/>
          </a:p>
          <a:p>
            <a:r>
              <a:rPr lang="es-ES" dirty="0"/>
              <a:t>40≤  %FAGP   ≤ 69      Regular</a:t>
            </a:r>
            <a:endParaRPr lang="es-AR" dirty="0"/>
          </a:p>
          <a:p>
            <a:r>
              <a:rPr lang="es-ES" dirty="0"/>
              <a:t>70≤  %FAGP   ≤ 89      Satisfactorio</a:t>
            </a:r>
            <a:endParaRPr lang="es-AR" dirty="0"/>
          </a:p>
          <a:p>
            <a:r>
              <a:rPr lang="es-ES" dirty="0"/>
              <a:t>90≤  %FAGP   ≤ 100     Muy Satisfactorio</a:t>
            </a:r>
            <a:endParaRPr lang="es-AR" dirty="0"/>
          </a:p>
          <a:p>
            <a:r>
              <a:rPr lang="es-ES" dirty="0"/>
              <a:t> </a:t>
            </a:r>
            <a:endParaRPr lang="es-AR" dirty="0"/>
          </a:p>
          <a:p>
            <a:r>
              <a:rPr lang="es-ES" dirty="0"/>
              <a:t> </a:t>
            </a:r>
            <a:endParaRPr lang="es-AR" dirty="0"/>
          </a:p>
          <a:p>
            <a:r>
              <a:rPr lang="es-ES" dirty="0"/>
              <a:t>Escala</a:t>
            </a:r>
            <a:r>
              <a:rPr lang="es-ES" b="1" dirty="0"/>
              <a:t>: </a:t>
            </a:r>
            <a:r>
              <a:rPr lang="es-ES" dirty="0"/>
              <a:t>numérica.</a:t>
            </a:r>
            <a:endParaRPr lang="es-AR" dirty="0"/>
          </a:p>
          <a:p>
            <a:r>
              <a:rPr lang="es-ES" dirty="0"/>
              <a:t>Tipo de Escala</a:t>
            </a:r>
            <a:r>
              <a:rPr lang="es-ES" b="1" dirty="0"/>
              <a:t>: </a:t>
            </a:r>
            <a:r>
              <a:rPr lang="es-ES" dirty="0"/>
              <a:t>proporción.</a:t>
            </a:r>
            <a:endParaRPr lang="es-AR" dirty="0"/>
          </a:p>
          <a:p>
            <a:r>
              <a:rPr lang="es-ES" dirty="0"/>
              <a:t>Unidad</a:t>
            </a:r>
            <a:r>
              <a:rPr lang="es-ES" b="1" dirty="0"/>
              <a:t>: </a:t>
            </a:r>
            <a:r>
              <a:rPr lang="es-ES" dirty="0"/>
              <a:t>porcentaje.</a:t>
            </a:r>
            <a:endParaRPr lang="es-AR" dirty="0"/>
          </a:p>
          <a:p>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21</a:t>
            </a:fld>
            <a:endParaRPr lang="es-AR" dirty="0"/>
          </a:p>
        </p:txBody>
      </p:sp>
    </p:spTree>
    <p:extLst>
      <p:ext uri="{BB962C8B-B14F-4D97-AF65-F5344CB8AC3E}">
        <p14:creationId xmlns:p14="http://schemas.microsoft.com/office/powerpoint/2010/main" val="5936921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71719" y="209545"/>
            <a:ext cx="10967885" cy="523220"/>
          </a:xfrm>
          <a:prstGeom prst="rect">
            <a:avLst/>
          </a:prstGeom>
        </p:spPr>
        <p:txBody>
          <a:bodyPr wrap="square">
            <a:spAutoFit/>
          </a:bodyPr>
          <a:lstStyle/>
          <a:p>
            <a:pPr algn="just"/>
            <a:r>
              <a:rPr lang="es-AR" sz="2800" dirty="0">
                <a:solidFill>
                  <a:schemeClr val="accent5"/>
                </a:solidFill>
              </a:rPr>
              <a:t>Método de evaluación </a:t>
            </a:r>
          </a:p>
        </p:txBody>
      </p:sp>
      <p:sp>
        <p:nvSpPr>
          <p:cNvPr id="3" name="Rectángulo 2"/>
          <p:cNvSpPr/>
          <p:nvPr/>
        </p:nvSpPr>
        <p:spPr>
          <a:xfrm>
            <a:off x="1071718" y="732765"/>
            <a:ext cx="10967885" cy="830997"/>
          </a:xfrm>
          <a:prstGeom prst="rect">
            <a:avLst/>
          </a:prstGeom>
        </p:spPr>
        <p:txBody>
          <a:bodyPr wrap="square">
            <a:spAutoFit/>
          </a:bodyPr>
          <a:lstStyle/>
          <a:p>
            <a:pPr algn="just"/>
            <a:r>
              <a:rPr lang="es-ES" sz="2400" dirty="0"/>
              <a:t>Características a evaluar en las funciones de las herramientas de gestión de proyectos</a:t>
            </a:r>
            <a:r>
              <a:rPr lang="es-AR" sz="2400" dirty="0"/>
              <a:t> </a:t>
            </a:r>
          </a:p>
        </p:txBody>
      </p:sp>
      <p:sp>
        <p:nvSpPr>
          <p:cNvPr id="5" name="CuadroTexto 4"/>
          <p:cNvSpPr txBox="1"/>
          <p:nvPr/>
        </p:nvSpPr>
        <p:spPr>
          <a:xfrm>
            <a:off x="1071718" y="1687847"/>
            <a:ext cx="8496825" cy="3970318"/>
          </a:xfrm>
          <a:prstGeom prst="rect">
            <a:avLst/>
          </a:prstGeom>
          <a:noFill/>
        </p:spPr>
        <p:txBody>
          <a:bodyPr wrap="square" rtlCol="0">
            <a:spAutoFit/>
          </a:bodyPr>
          <a:lstStyle/>
          <a:p>
            <a:pPr algn="just"/>
            <a:r>
              <a:rPr lang="es-AR" dirty="0"/>
              <a:t>En cada una de las funciones a evaluar en la herramienta tenemos en cuenta características como </a:t>
            </a:r>
            <a:r>
              <a:rPr lang="es-AR" dirty="0" smtClean="0"/>
              <a:t>:</a:t>
            </a:r>
            <a:r>
              <a:rPr lang="es-ES" dirty="0"/>
              <a:t> </a:t>
            </a:r>
            <a:endParaRPr lang="es-ES" dirty="0" smtClean="0"/>
          </a:p>
          <a:p>
            <a:pPr algn="just"/>
            <a:endParaRPr lang="es-AR" dirty="0"/>
          </a:p>
          <a:p>
            <a:pPr algn="just"/>
            <a:r>
              <a:rPr lang="es-ES" b="1" dirty="0"/>
              <a:t>Facilidad de uso</a:t>
            </a:r>
            <a:r>
              <a:rPr lang="es-ES" dirty="0"/>
              <a:t>: Uno de los aspectos a evaluar en la facilidad de uso al tratarse de gestores de proyectos basados en la web es la </a:t>
            </a:r>
            <a:r>
              <a:rPr lang="es-ES" dirty="0" smtClean="0"/>
              <a:t>navegabilidad. También se </a:t>
            </a:r>
            <a:r>
              <a:rPr lang="es-ES" dirty="0"/>
              <a:t>considera la facilidad en que la función a realizar sea comprendida, aprendida y usada de acuerdo con los manuales de uso</a:t>
            </a:r>
            <a:r>
              <a:rPr lang="es-ES" dirty="0" smtClean="0"/>
              <a:t>.</a:t>
            </a:r>
            <a:r>
              <a:rPr lang="es-ES" dirty="0"/>
              <a:t> </a:t>
            </a:r>
            <a:endParaRPr lang="es-ES" dirty="0" smtClean="0"/>
          </a:p>
          <a:p>
            <a:pPr algn="just"/>
            <a:endParaRPr lang="es-AR" dirty="0"/>
          </a:p>
          <a:p>
            <a:pPr algn="just"/>
            <a:r>
              <a:rPr lang="es-ES" b="1" dirty="0"/>
              <a:t>Eficiencia</a:t>
            </a:r>
            <a:r>
              <a:rPr lang="es-ES" dirty="0"/>
              <a:t>: capacidad con que la cumple apropiadamente con el desempeño de su </a:t>
            </a:r>
            <a:r>
              <a:rPr lang="es-ES" dirty="0" smtClean="0"/>
              <a:t>tarea.</a:t>
            </a:r>
          </a:p>
          <a:p>
            <a:pPr algn="just"/>
            <a:endParaRPr lang="es-AR" dirty="0"/>
          </a:p>
          <a:p>
            <a:pPr algn="just"/>
            <a:r>
              <a:rPr lang="es-ES" b="1" dirty="0"/>
              <a:t>Completo</a:t>
            </a:r>
            <a:r>
              <a:rPr lang="es-ES" dirty="0"/>
              <a:t>: contemplar si la función cumple con la toda la funcionalidad esperada para dicha función.</a:t>
            </a:r>
            <a:endParaRPr lang="es-AR" dirty="0"/>
          </a:p>
          <a:p>
            <a:endParaRPr lang="es-ES"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22</a:t>
            </a:fld>
            <a:endParaRPr lang="es-AR" dirty="0"/>
          </a:p>
        </p:txBody>
      </p:sp>
    </p:spTree>
    <p:extLst>
      <p:ext uri="{BB962C8B-B14F-4D97-AF65-F5344CB8AC3E}">
        <p14:creationId xmlns:p14="http://schemas.microsoft.com/office/powerpoint/2010/main" val="10725021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8357" y="732766"/>
            <a:ext cx="10967885" cy="830997"/>
          </a:xfrm>
          <a:prstGeom prst="rect">
            <a:avLst/>
          </a:prstGeom>
        </p:spPr>
        <p:txBody>
          <a:bodyPr wrap="square">
            <a:spAutoFit/>
          </a:bodyPr>
          <a:lstStyle/>
          <a:p>
            <a:pPr algn="just"/>
            <a:r>
              <a:rPr lang="es-ES" sz="2400" dirty="0"/>
              <a:t>Características a evaluar en las funciones de las herramientas de gestión de proyectos</a:t>
            </a:r>
            <a:r>
              <a:rPr lang="es-AR" sz="2400" dirty="0"/>
              <a:t> </a:t>
            </a:r>
          </a:p>
        </p:txBody>
      </p:sp>
      <p:sp>
        <p:nvSpPr>
          <p:cNvPr id="3" name="Rectángulo 2"/>
          <p:cNvSpPr/>
          <p:nvPr/>
        </p:nvSpPr>
        <p:spPr>
          <a:xfrm>
            <a:off x="1108358" y="209546"/>
            <a:ext cx="10967885" cy="523220"/>
          </a:xfrm>
          <a:prstGeom prst="rect">
            <a:avLst/>
          </a:prstGeom>
        </p:spPr>
        <p:txBody>
          <a:bodyPr wrap="square">
            <a:spAutoFit/>
          </a:bodyPr>
          <a:lstStyle/>
          <a:p>
            <a:pPr algn="just"/>
            <a:r>
              <a:rPr lang="es-AR" sz="2800" dirty="0">
                <a:solidFill>
                  <a:schemeClr val="accent5"/>
                </a:solidFill>
              </a:rPr>
              <a:t>Método de evaluación </a:t>
            </a:r>
          </a:p>
        </p:txBody>
      </p:sp>
      <p:sp>
        <p:nvSpPr>
          <p:cNvPr id="4" name="CuadroTexto 3"/>
          <p:cNvSpPr txBox="1"/>
          <p:nvPr/>
        </p:nvSpPr>
        <p:spPr>
          <a:xfrm>
            <a:off x="1108358" y="1704174"/>
            <a:ext cx="10169237" cy="4524315"/>
          </a:xfrm>
          <a:prstGeom prst="rect">
            <a:avLst/>
          </a:prstGeom>
          <a:noFill/>
        </p:spPr>
        <p:txBody>
          <a:bodyPr wrap="square" rtlCol="0">
            <a:spAutoFit/>
          </a:bodyPr>
          <a:lstStyle/>
          <a:p>
            <a:r>
              <a:rPr lang="es-ES" dirty="0" smtClean="0"/>
              <a:t>Por </a:t>
            </a:r>
            <a:r>
              <a:rPr lang="es-ES" dirty="0"/>
              <a:t>otro lado para determinas funciones se evaluará características requeridas propias de la función en particular.</a:t>
            </a:r>
          </a:p>
          <a:p>
            <a:endParaRPr lang="es-AR" dirty="0"/>
          </a:p>
          <a:p>
            <a:pPr marL="285750" indent="-285750">
              <a:buFont typeface="Arial" panose="020B0604020202020204" pitchFamily="34" charset="0"/>
              <a:buChar char="•"/>
            </a:pPr>
            <a:r>
              <a:rPr lang="es-ES" b="1" dirty="0"/>
              <a:t>Panel de múltiples </a:t>
            </a:r>
            <a:r>
              <a:rPr lang="es-ES" b="1" dirty="0" smtClean="0"/>
              <a:t>proyectos</a:t>
            </a:r>
            <a:r>
              <a:rPr lang="es-ES" dirty="0"/>
              <a:t> </a:t>
            </a:r>
            <a:endParaRPr lang="es-AR" dirty="0"/>
          </a:p>
          <a:p>
            <a:pPr marL="285750" indent="-285750">
              <a:buFont typeface="Arial" panose="020B0604020202020204" pitchFamily="34" charset="0"/>
              <a:buChar char="•"/>
            </a:pPr>
            <a:r>
              <a:rPr lang="es-ES" b="1" dirty="0"/>
              <a:t>Presentación de la </a:t>
            </a:r>
            <a:r>
              <a:rPr lang="es-ES" b="1" dirty="0" smtClean="0"/>
              <a:t>información</a:t>
            </a:r>
            <a:r>
              <a:rPr lang="es-ES" dirty="0"/>
              <a:t> </a:t>
            </a:r>
            <a:endParaRPr lang="es-AR" dirty="0"/>
          </a:p>
          <a:p>
            <a:pPr marL="285750" indent="-285750">
              <a:buFont typeface="Arial" panose="020B0604020202020204" pitchFamily="34" charset="0"/>
              <a:buChar char="•"/>
            </a:pPr>
            <a:r>
              <a:rPr lang="es-ES" b="1" dirty="0"/>
              <a:t>Asignación </a:t>
            </a:r>
            <a:r>
              <a:rPr lang="es-ES" b="1" dirty="0" smtClean="0"/>
              <a:t>Múltiple</a:t>
            </a:r>
            <a:r>
              <a:rPr lang="es-ES" dirty="0"/>
              <a:t> </a:t>
            </a:r>
            <a:endParaRPr lang="es-AR" dirty="0"/>
          </a:p>
          <a:p>
            <a:pPr marL="285750" indent="-285750">
              <a:buFont typeface="Arial" panose="020B0604020202020204" pitchFamily="34" charset="0"/>
              <a:buChar char="•"/>
            </a:pPr>
            <a:r>
              <a:rPr lang="es-ES" b="1" dirty="0"/>
              <a:t>Permite </a:t>
            </a:r>
            <a:r>
              <a:rPr lang="es-ES" b="1" dirty="0" smtClean="0"/>
              <a:t>Dependencias</a:t>
            </a:r>
            <a:r>
              <a:rPr lang="es-ES" dirty="0"/>
              <a:t> </a:t>
            </a:r>
            <a:endParaRPr lang="es-AR" dirty="0"/>
          </a:p>
          <a:p>
            <a:pPr marL="285750" indent="-285750">
              <a:buFont typeface="Arial" panose="020B0604020202020204" pitchFamily="34" charset="0"/>
              <a:buChar char="•"/>
            </a:pPr>
            <a:r>
              <a:rPr lang="es-ES" b="1" dirty="0"/>
              <a:t>Manejo de </a:t>
            </a:r>
            <a:r>
              <a:rPr lang="es-ES" b="1" dirty="0" smtClean="0"/>
              <a:t>Roles</a:t>
            </a:r>
          </a:p>
          <a:p>
            <a:pPr marL="285750" indent="-285750">
              <a:buFont typeface="Arial" panose="020B0604020202020204" pitchFamily="34" charset="0"/>
              <a:buChar char="•"/>
            </a:pPr>
            <a:r>
              <a:rPr lang="es-ES" b="1" dirty="0" smtClean="0"/>
              <a:t>Seguridad</a:t>
            </a:r>
            <a:r>
              <a:rPr lang="es-ES" dirty="0"/>
              <a:t> </a:t>
            </a:r>
            <a:endParaRPr lang="es-AR" dirty="0"/>
          </a:p>
          <a:p>
            <a:pPr marL="285750" indent="-285750">
              <a:buFont typeface="Arial" panose="020B0604020202020204" pitchFamily="34" charset="0"/>
              <a:buChar char="•"/>
            </a:pPr>
            <a:r>
              <a:rPr lang="es-ES" b="1" dirty="0"/>
              <a:t>Registro de </a:t>
            </a:r>
            <a:r>
              <a:rPr lang="es-ES" b="1" dirty="0" smtClean="0"/>
              <a:t>Tiempos</a:t>
            </a:r>
            <a:r>
              <a:rPr lang="es-ES" dirty="0"/>
              <a:t> </a:t>
            </a:r>
            <a:endParaRPr lang="es-AR" dirty="0"/>
          </a:p>
          <a:p>
            <a:pPr marL="285750" indent="-285750">
              <a:buFont typeface="Arial" panose="020B0604020202020204" pitchFamily="34" charset="0"/>
              <a:buChar char="•"/>
            </a:pPr>
            <a:r>
              <a:rPr lang="es-ES" b="1" dirty="0"/>
              <a:t>Permite </a:t>
            </a:r>
            <a:r>
              <a:rPr lang="es-ES" b="1" dirty="0" smtClean="0"/>
              <a:t>Exportar</a:t>
            </a:r>
            <a:r>
              <a:rPr lang="es-ES" dirty="0"/>
              <a:t> </a:t>
            </a:r>
            <a:endParaRPr lang="es-AR" dirty="0"/>
          </a:p>
          <a:p>
            <a:pPr marL="285750" indent="-285750">
              <a:buFont typeface="Arial" panose="020B0604020202020204" pitchFamily="34" charset="0"/>
              <a:buChar char="•"/>
            </a:pPr>
            <a:r>
              <a:rPr lang="es-ES" b="1" dirty="0"/>
              <a:t>Vistas semanales, mensuales y </a:t>
            </a:r>
            <a:r>
              <a:rPr lang="es-ES" b="1" dirty="0" smtClean="0"/>
              <a:t>anuales</a:t>
            </a:r>
            <a:r>
              <a:rPr lang="es-ES" dirty="0"/>
              <a:t> </a:t>
            </a:r>
            <a:endParaRPr lang="es-AR" dirty="0"/>
          </a:p>
          <a:p>
            <a:pPr marL="285750" indent="-285750">
              <a:buFont typeface="Arial" panose="020B0604020202020204" pitchFamily="34" charset="0"/>
              <a:buChar char="•"/>
            </a:pPr>
            <a:r>
              <a:rPr lang="es-ES" b="1" dirty="0"/>
              <a:t>Relacionar documentos </a:t>
            </a:r>
            <a:r>
              <a:rPr lang="es-ES" b="1" dirty="0" smtClean="0"/>
              <a:t>con proyectos</a:t>
            </a:r>
          </a:p>
          <a:p>
            <a:pPr marL="285750" indent="-285750">
              <a:buFont typeface="Arial" panose="020B0604020202020204" pitchFamily="34" charset="0"/>
              <a:buChar char="•"/>
            </a:pPr>
            <a:r>
              <a:rPr lang="es-ES" b="1" dirty="0"/>
              <a:t>Notificaciones por </a:t>
            </a:r>
            <a:r>
              <a:rPr lang="es-ES" b="1" dirty="0" smtClean="0"/>
              <a:t>e-mail</a:t>
            </a:r>
            <a:r>
              <a:rPr lang="es-ES" dirty="0"/>
              <a:t> </a:t>
            </a:r>
            <a:endParaRPr lang="es-AR" dirty="0"/>
          </a:p>
          <a:p>
            <a:pPr marL="285750" indent="-285750">
              <a:buFont typeface="Arial" panose="020B0604020202020204" pitchFamily="34" charset="0"/>
              <a:buChar char="•"/>
            </a:pPr>
            <a:r>
              <a:rPr lang="es-ES" b="1" dirty="0"/>
              <a:t>Alternativas de </a:t>
            </a:r>
            <a:r>
              <a:rPr lang="es-ES" b="1" dirty="0" smtClean="0"/>
              <a:t>comunicación</a:t>
            </a:r>
            <a:r>
              <a:rPr lang="es-ES" dirty="0"/>
              <a:t> </a:t>
            </a:r>
            <a:endParaRPr lang="es-AR" dirty="0"/>
          </a:p>
          <a:p>
            <a:pPr marL="285750" indent="-285750">
              <a:buFont typeface="Arial" panose="020B0604020202020204" pitchFamily="34" charset="0"/>
              <a:buChar char="•"/>
            </a:pPr>
            <a:r>
              <a:rPr lang="es-ES" b="1" dirty="0"/>
              <a:t>Informes </a:t>
            </a:r>
            <a:r>
              <a:rPr lang="es-ES" b="1" dirty="0" smtClean="0"/>
              <a:t>Personalizados</a:t>
            </a:r>
            <a:endParaRPr lang="es-ES"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23</a:t>
            </a:fld>
            <a:endParaRPr lang="es-AR" dirty="0"/>
          </a:p>
        </p:txBody>
      </p:sp>
    </p:spTree>
    <p:extLst>
      <p:ext uri="{BB962C8B-B14F-4D97-AF65-F5344CB8AC3E}">
        <p14:creationId xmlns:p14="http://schemas.microsoft.com/office/powerpoint/2010/main" val="1804392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290052"/>
            <a:ext cx="10967885" cy="523220"/>
          </a:xfrm>
          <a:prstGeom prst="rect">
            <a:avLst/>
          </a:prstGeom>
        </p:spPr>
        <p:txBody>
          <a:bodyPr wrap="square">
            <a:spAutoFit/>
          </a:bodyPr>
          <a:lstStyle/>
          <a:p>
            <a:pPr algn="just"/>
            <a:r>
              <a:rPr lang="es-AR" sz="2800" dirty="0">
                <a:solidFill>
                  <a:schemeClr val="accent5"/>
                </a:solidFill>
              </a:rPr>
              <a:t>Método de evaluación </a:t>
            </a:r>
          </a:p>
        </p:txBody>
      </p:sp>
      <p:sp>
        <p:nvSpPr>
          <p:cNvPr id="3" name="Rectángulo 2"/>
          <p:cNvSpPr/>
          <p:nvPr/>
        </p:nvSpPr>
        <p:spPr>
          <a:xfrm>
            <a:off x="1066798" y="838170"/>
            <a:ext cx="10967885" cy="707886"/>
          </a:xfrm>
          <a:prstGeom prst="rect">
            <a:avLst/>
          </a:prstGeom>
        </p:spPr>
        <p:txBody>
          <a:bodyPr wrap="square">
            <a:spAutoFit/>
          </a:bodyPr>
          <a:lstStyle/>
          <a:p>
            <a:pPr algn="just"/>
            <a:r>
              <a:rPr lang="es-ES" sz="2000" dirty="0"/>
              <a:t>Tabla con las funciones y sus características a evaluar, puntaje máximo a calificar a cada característica y función, y el indicador asociado.</a:t>
            </a:r>
            <a:endParaRPr lang="es-AR" sz="2000" dirty="0"/>
          </a:p>
        </p:txBody>
      </p:sp>
      <p:sp>
        <p:nvSpPr>
          <p:cNvPr id="4" name="CuadroTexto 3"/>
          <p:cNvSpPr txBox="1"/>
          <p:nvPr/>
        </p:nvSpPr>
        <p:spPr>
          <a:xfrm>
            <a:off x="1108358" y="2441592"/>
            <a:ext cx="10169237" cy="923330"/>
          </a:xfrm>
          <a:prstGeom prst="rect">
            <a:avLst/>
          </a:prstGeom>
          <a:noFill/>
        </p:spPr>
        <p:txBody>
          <a:bodyPr wrap="square" rtlCol="0">
            <a:spAutoFit/>
          </a:bodyPr>
          <a:lstStyle/>
          <a:p>
            <a:r>
              <a:rPr lang="es-ES" dirty="0"/>
              <a:t> </a:t>
            </a:r>
            <a:endParaRPr lang="es-AR" dirty="0"/>
          </a:p>
          <a:p>
            <a:endParaRPr lang="es-AR" dirty="0"/>
          </a:p>
          <a:p>
            <a:endParaRPr lang="es-ES" dirty="0"/>
          </a:p>
        </p:txBody>
      </p:sp>
      <p:pic>
        <p:nvPicPr>
          <p:cNvPr id="10" name="Imagen 9"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3613" y="1676685"/>
            <a:ext cx="9291484" cy="4923177"/>
          </a:xfrm>
          <a:prstGeom prst="rect">
            <a:avLst/>
          </a:prstGeom>
        </p:spPr>
      </p:pic>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24</a:t>
            </a:fld>
            <a:endParaRPr lang="es-AR" dirty="0"/>
          </a:p>
        </p:txBody>
      </p:sp>
    </p:spTree>
    <p:extLst>
      <p:ext uri="{BB962C8B-B14F-4D97-AF65-F5344CB8AC3E}">
        <p14:creationId xmlns:p14="http://schemas.microsoft.com/office/powerpoint/2010/main" val="3508620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534986"/>
            <a:ext cx="10967885" cy="523220"/>
          </a:xfrm>
          <a:prstGeom prst="rect">
            <a:avLst/>
          </a:prstGeom>
        </p:spPr>
        <p:txBody>
          <a:bodyPr wrap="square">
            <a:spAutoFit/>
          </a:bodyPr>
          <a:lstStyle/>
          <a:p>
            <a:pPr algn="just"/>
            <a:r>
              <a:rPr lang="es-AR" sz="2800" dirty="0">
                <a:solidFill>
                  <a:schemeClr val="accent5"/>
                </a:solidFill>
              </a:rPr>
              <a:t>Método de evaluación </a:t>
            </a:r>
          </a:p>
        </p:txBody>
      </p:sp>
      <p:pic>
        <p:nvPicPr>
          <p:cNvPr id="3" name="Imagen 2"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8295" y="1293851"/>
            <a:ext cx="8480322" cy="5313901"/>
          </a:xfrm>
          <a:prstGeom prst="rect">
            <a:avLst/>
          </a:prstGeom>
        </p:spPr>
      </p:pic>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25</a:t>
            </a:fld>
            <a:endParaRPr lang="es-AR" dirty="0"/>
          </a:p>
        </p:txBody>
      </p:sp>
    </p:spTree>
    <p:extLst>
      <p:ext uri="{BB962C8B-B14F-4D97-AF65-F5344CB8AC3E}">
        <p14:creationId xmlns:p14="http://schemas.microsoft.com/office/powerpoint/2010/main" val="1788007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567644"/>
            <a:ext cx="10967885" cy="523220"/>
          </a:xfrm>
          <a:prstGeom prst="rect">
            <a:avLst/>
          </a:prstGeom>
        </p:spPr>
        <p:txBody>
          <a:bodyPr wrap="square">
            <a:spAutoFit/>
          </a:bodyPr>
          <a:lstStyle/>
          <a:p>
            <a:pPr algn="just"/>
            <a:r>
              <a:rPr lang="es-AR" sz="2800" dirty="0">
                <a:solidFill>
                  <a:schemeClr val="accent5"/>
                </a:solidFill>
              </a:rPr>
              <a:t>Método de evaluación </a:t>
            </a:r>
          </a:p>
        </p:txBody>
      </p:sp>
      <p:pic>
        <p:nvPicPr>
          <p:cNvPr id="3" name="Imagen 2"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4629" y="1542744"/>
            <a:ext cx="8259097" cy="4984955"/>
          </a:xfrm>
          <a:prstGeom prst="rect">
            <a:avLst/>
          </a:prstGeom>
        </p:spPr>
      </p:pic>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26</a:t>
            </a:fld>
            <a:endParaRPr lang="es-AR" dirty="0"/>
          </a:p>
        </p:txBody>
      </p:sp>
    </p:spTree>
    <p:extLst>
      <p:ext uri="{BB962C8B-B14F-4D97-AF65-F5344CB8AC3E}">
        <p14:creationId xmlns:p14="http://schemas.microsoft.com/office/powerpoint/2010/main" val="39436846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534987"/>
            <a:ext cx="10967885" cy="584775"/>
          </a:xfrm>
          <a:prstGeom prst="rect">
            <a:avLst/>
          </a:prstGeom>
        </p:spPr>
        <p:txBody>
          <a:bodyPr wrap="square">
            <a:spAutoFit/>
          </a:bodyPr>
          <a:lstStyle/>
          <a:p>
            <a:pPr algn="just"/>
            <a:r>
              <a:rPr lang="es-AR" sz="3200" dirty="0">
                <a:solidFill>
                  <a:schemeClr val="accent5"/>
                </a:solidFill>
              </a:rPr>
              <a:t>Resultados de la Evaluación </a:t>
            </a:r>
          </a:p>
        </p:txBody>
      </p:sp>
      <p:sp>
        <p:nvSpPr>
          <p:cNvPr id="3" name="CuadroTexto 2"/>
          <p:cNvSpPr txBox="1"/>
          <p:nvPr/>
        </p:nvSpPr>
        <p:spPr>
          <a:xfrm>
            <a:off x="1108358" y="1320719"/>
            <a:ext cx="10169237" cy="646331"/>
          </a:xfrm>
          <a:prstGeom prst="rect">
            <a:avLst/>
          </a:prstGeom>
          <a:noFill/>
        </p:spPr>
        <p:txBody>
          <a:bodyPr wrap="square" rtlCol="0">
            <a:spAutoFit/>
          </a:bodyPr>
          <a:lstStyle/>
          <a:p>
            <a:r>
              <a:rPr lang="es-ES" dirty="0"/>
              <a:t>Luego de realizar el mismo procedimiento en cada una de las herramientas de gestión de proyectos podemos observar en la tabla siguiente los valores obtenidos. </a:t>
            </a:r>
            <a:endParaRPr lang="es-AR" dirty="0"/>
          </a:p>
        </p:txBody>
      </p:sp>
      <p:pic>
        <p:nvPicPr>
          <p:cNvPr id="4" name="Imagen 3" descr="Recorte de pantall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2029" y="2165846"/>
            <a:ext cx="8568813" cy="4435594"/>
          </a:xfrm>
          <a:prstGeom prst="rect">
            <a:avLst/>
          </a:prstGeom>
        </p:spPr>
      </p:pic>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27</a:t>
            </a:fld>
            <a:endParaRPr lang="es-AR" dirty="0"/>
          </a:p>
        </p:txBody>
      </p:sp>
    </p:spTree>
    <p:extLst>
      <p:ext uri="{BB962C8B-B14F-4D97-AF65-F5344CB8AC3E}">
        <p14:creationId xmlns:p14="http://schemas.microsoft.com/office/powerpoint/2010/main" val="686191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371697"/>
            <a:ext cx="10967885" cy="584775"/>
          </a:xfrm>
          <a:prstGeom prst="rect">
            <a:avLst/>
          </a:prstGeom>
        </p:spPr>
        <p:txBody>
          <a:bodyPr wrap="square">
            <a:spAutoFit/>
          </a:bodyPr>
          <a:lstStyle/>
          <a:p>
            <a:pPr algn="just"/>
            <a:r>
              <a:rPr lang="es-AR" sz="3200" dirty="0">
                <a:solidFill>
                  <a:schemeClr val="accent5"/>
                </a:solidFill>
              </a:rPr>
              <a:t>Caso Practico</a:t>
            </a:r>
          </a:p>
        </p:txBody>
      </p:sp>
      <p:sp>
        <p:nvSpPr>
          <p:cNvPr id="4" name="CuadroTexto 3"/>
          <p:cNvSpPr txBox="1"/>
          <p:nvPr/>
        </p:nvSpPr>
        <p:spPr>
          <a:xfrm>
            <a:off x="1108358" y="1181654"/>
            <a:ext cx="8411199" cy="4247317"/>
          </a:xfrm>
          <a:prstGeom prst="rect">
            <a:avLst/>
          </a:prstGeom>
          <a:noFill/>
        </p:spPr>
        <p:txBody>
          <a:bodyPr wrap="square" rtlCol="0">
            <a:spAutoFit/>
          </a:bodyPr>
          <a:lstStyle/>
          <a:p>
            <a:pPr algn="just"/>
            <a:r>
              <a:rPr lang="es-ES" dirty="0"/>
              <a:t>Como caso práctico se implementó una aplicación de gestión de proyectos en el departamento de desarrollo de Sistemas del Hospital de Pediatría Dr. Juan P. </a:t>
            </a:r>
            <a:r>
              <a:rPr lang="es-ES" dirty="0" err="1" smtClean="0"/>
              <a:t>Garrahan</a:t>
            </a:r>
            <a:r>
              <a:rPr lang="es-ES" dirty="0" smtClean="0"/>
              <a:t> aplicando la metodología propuesta</a:t>
            </a:r>
            <a:r>
              <a:rPr lang="es-ES" dirty="0" smtClean="0"/>
              <a:t>.</a:t>
            </a:r>
            <a:endParaRPr lang="es-AR" dirty="0"/>
          </a:p>
          <a:p>
            <a:pPr algn="just"/>
            <a:r>
              <a:rPr lang="es-ES" dirty="0"/>
              <a:t> </a:t>
            </a:r>
            <a:endParaRPr lang="es-AR" dirty="0"/>
          </a:p>
          <a:p>
            <a:pPr algn="just"/>
            <a:r>
              <a:rPr lang="es-ES" dirty="0"/>
              <a:t>Teniendo en cuenta las características de los proyectos que se desarrollan en el departamento de desarrollo de sistemas del Hospital y la evaluación de los gestores planteada en el capítulo anterior, de entre las herramientas que su evaluación dio como resultado muy satisfactorio y teniendo en cuenta que si bien todas las herramientas evaluadas son de código abierto  y tienen una versión gratis hay algunas que son de código abierto pero su versión completa no es gratuita, es decir brindan funcionalidad extra que no es gratis o son gratis para determinada cantidad de usuarios, se seleccionó para implementar en el departamento de desarrollo de sistemas a la aplicación </a:t>
            </a:r>
            <a:r>
              <a:rPr lang="es-ES" b="1" dirty="0"/>
              <a:t>Onlyoffice</a:t>
            </a:r>
            <a:r>
              <a:rPr lang="es-ES" dirty="0"/>
              <a:t>, la cual contribuirá a gestionar los proyectos del departamento. </a:t>
            </a:r>
            <a:endParaRPr lang="es-AR" dirty="0"/>
          </a:p>
          <a:p>
            <a:pPr algn="just"/>
            <a:r>
              <a:rPr lang="es-ES" dirty="0"/>
              <a:t> </a:t>
            </a:r>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28</a:t>
            </a:fld>
            <a:endParaRPr lang="es-AR" dirty="0"/>
          </a:p>
        </p:txBody>
      </p:sp>
    </p:spTree>
    <p:extLst>
      <p:ext uri="{BB962C8B-B14F-4D97-AF65-F5344CB8AC3E}">
        <p14:creationId xmlns:p14="http://schemas.microsoft.com/office/powerpoint/2010/main" val="2127481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96228"/>
            <a:ext cx="10967885" cy="584775"/>
          </a:xfrm>
          <a:prstGeom prst="rect">
            <a:avLst/>
          </a:prstGeom>
        </p:spPr>
        <p:txBody>
          <a:bodyPr wrap="square">
            <a:spAutoFit/>
          </a:bodyPr>
          <a:lstStyle/>
          <a:p>
            <a:pPr algn="just"/>
            <a:r>
              <a:rPr lang="es-AR" sz="3200" dirty="0">
                <a:solidFill>
                  <a:schemeClr val="accent5"/>
                </a:solidFill>
              </a:rPr>
              <a:t>Caso Practico</a:t>
            </a:r>
          </a:p>
        </p:txBody>
      </p:sp>
      <p:sp>
        <p:nvSpPr>
          <p:cNvPr id="3" name="Rectángulo 2"/>
          <p:cNvSpPr/>
          <p:nvPr/>
        </p:nvSpPr>
        <p:spPr>
          <a:xfrm>
            <a:off x="1086468" y="754287"/>
            <a:ext cx="8416762" cy="707886"/>
          </a:xfrm>
          <a:prstGeom prst="rect">
            <a:avLst/>
          </a:prstGeom>
        </p:spPr>
        <p:txBody>
          <a:bodyPr wrap="square">
            <a:spAutoFit/>
          </a:bodyPr>
          <a:lstStyle/>
          <a:p>
            <a:pPr algn="just"/>
            <a:r>
              <a:rPr lang="es-ES" sz="2000" dirty="0" smtClean="0"/>
              <a:t>Conclusiones </a:t>
            </a:r>
            <a:r>
              <a:rPr lang="es-ES" sz="2000" dirty="0"/>
              <a:t>de la implementación de la metodología de uso de la herramienta de gestión de proyectos.</a:t>
            </a:r>
            <a:endParaRPr lang="es-AR" sz="2000" dirty="0"/>
          </a:p>
        </p:txBody>
      </p:sp>
      <p:sp>
        <p:nvSpPr>
          <p:cNvPr id="4" name="CuadroTexto 3"/>
          <p:cNvSpPr txBox="1"/>
          <p:nvPr/>
        </p:nvSpPr>
        <p:spPr>
          <a:xfrm>
            <a:off x="1108358" y="1556691"/>
            <a:ext cx="8394871" cy="4770537"/>
          </a:xfrm>
          <a:prstGeom prst="rect">
            <a:avLst/>
          </a:prstGeom>
          <a:noFill/>
        </p:spPr>
        <p:txBody>
          <a:bodyPr wrap="square" rtlCol="0">
            <a:spAutoFit/>
          </a:bodyPr>
          <a:lstStyle/>
          <a:p>
            <a:pPr algn="just"/>
            <a:r>
              <a:rPr lang="es-ES" sz="1600" dirty="0" smtClean="0"/>
              <a:t>Ventajas </a:t>
            </a:r>
            <a:r>
              <a:rPr lang="es-ES" sz="1600" dirty="0"/>
              <a:t>de la implementación de la </a:t>
            </a:r>
            <a:r>
              <a:rPr lang="es-ES" sz="1600" dirty="0" smtClean="0"/>
              <a:t>metodología. Al </a:t>
            </a:r>
            <a:r>
              <a:rPr lang="es-ES" sz="1600" dirty="0"/>
              <a:t>aplicarla en la gestión de los proyectos se observaron las siguientes </a:t>
            </a:r>
            <a:r>
              <a:rPr lang="es-ES" sz="1600" dirty="0" smtClean="0"/>
              <a:t>ventajas.</a:t>
            </a:r>
            <a:r>
              <a:rPr lang="es-ES" sz="1600" dirty="0"/>
              <a:t> </a:t>
            </a:r>
            <a:endParaRPr lang="es-AR" sz="1600" dirty="0"/>
          </a:p>
          <a:p>
            <a:pPr algn="just"/>
            <a:r>
              <a:rPr lang="es-ES" sz="1600" dirty="0"/>
              <a:t> </a:t>
            </a:r>
            <a:endParaRPr lang="es-AR" sz="1600" dirty="0"/>
          </a:p>
          <a:p>
            <a:pPr marL="285750" indent="-285750" algn="just">
              <a:buFont typeface="Arial" panose="020B0604020202020204" pitchFamily="34" charset="0"/>
              <a:buChar char="•"/>
            </a:pPr>
            <a:r>
              <a:rPr lang="es-ES" sz="1600" dirty="0"/>
              <a:t>Cada uno de los miembros usuarios del sistema dispone de una pantalla en la cual se encuentra todos los proyectos en los cuales </a:t>
            </a:r>
            <a:r>
              <a:rPr lang="es-ES" sz="1600" dirty="0" smtClean="0"/>
              <a:t>participa facilitando la organización de su trabajo  personal.</a:t>
            </a:r>
          </a:p>
          <a:p>
            <a:pPr marL="285750" indent="-285750" algn="just">
              <a:buFont typeface="Arial" panose="020B0604020202020204" pitchFamily="34" charset="0"/>
              <a:buChar char="•"/>
            </a:pPr>
            <a:endParaRPr lang="es-AR" sz="1600" dirty="0"/>
          </a:p>
          <a:p>
            <a:pPr marL="285750" indent="-285750" algn="just">
              <a:buFont typeface="Arial" panose="020B0604020202020204" pitchFamily="34" charset="0"/>
              <a:buChar char="•"/>
            </a:pPr>
            <a:r>
              <a:rPr lang="es-ES" sz="1600" dirty="0"/>
              <a:t>Control del tiempo real de trabajo. </a:t>
            </a:r>
            <a:r>
              <a:rPr lang="es-ES" sz="1600" dirty="0" smtClean="0"/>
              <a:t>Uso de estos datos.</a:t>
            </a:r>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r>
              <a:rPr lang="es-ES" sz="1600" dirty="0"/>
              <a:t>Al indicar hitos a </a:t>
            </a:r>
            <a:r>
              <a:rPr lang="es-ES" sz="1600" dirty="0" smtClean="0"/>
              <a:t>alcanzar, se </a:t>
            </a:r>
            <a:r>
              <a:rPr lang="es-ES" sz="1600" dirty="0"/>
              <a:t>tiene presente con mayor claridad los avances en la realización del </a:t>
            </a:r>
            <a:r>
              <a:rPr lang="es-ES" sz="1600" dirty="0" smtClean="0"/>
              <a:t>proyecto.</a:t>
            </a:r>
            <a:r>
              <a:rPr lang="es-ES" sz="1600" dirty="0"/>
              <a:t> </a:t>
            </a:r>
            <a:endParaRPr lang="es-AR" sz="1600" dirty="0"/>
          </a:p>
          <a:p>
            <a:pPr algn="just"/>
            <a:r>
              <a:rPr lang="es-ES" sz="1600" dirty="0"/>
              <a:t> </a:t>
            </a:r>
            <a:endParaRPr lang="es-AR" sz="1600" dirty="0"/>
          </a:p>
          <a:p>
            <a:pPr marL="285750" indent="-285750" algn="just">
              <a:buFont typeface="Arial" panose="020B0604020202020204" pitchFamily="34" charset="0"/>
              <a:buChar char="•"/>
            </a:pPr>
            <a:r>
              <a:rPr lang="es-ES" sz="1600" dirty="0"/>
              <a:t>L</a:t>
            </a:r>
            <a:r>
              <a:rPr lang="es-ES" sz="1600" dirty="0" smtClean="0"/>
              <a:t>a </a:t>
            </a:r>
            <a:r>
              <a:rPr lang="es-ES" sz="1600" dirty="0"/>
              <a:t>visualización del proyecto mediante el diagrama nos presenta un conjunto de información muy valiosa acerca del proyecto. </a:t>
            </a:r>
            <a:r>
              <a:rPr lang="es-ES" sz="1600" dirty="0" smtClean="0"/>
              <a:t>Facilita </a:t>
            </a:r>
            <a:r>
              <a:rPr lang="es-ES" sz="1600" dirty="0"/>
              <a:t>realizar un control y seguimiento de esa planificación y de la marcha del proyecto de manera </a:t>
            </a:r>
            <a:r>
              <a:rPr lang="es-ES" sz="1600" dirty="0" smtClean="0"/>
              <a:t>sencilla.</a:t>
            </a:r>
          </a:p>
          <a:p>
            <a:pPr marL="285750" indent="-285750" algn="just">
              <a:buFont typeface="Arial" panose="020B0604020202020204" pitchFamily="34" charset="0"/>
              <a:buChar char="•"/>
            </a:pPr>
            <a:endParaRPr lang="es-AR" sz="1600" dirty="0"/>
          </a:p>
          <a:p>
            <a:pPr marL="285750" indent="-285750" algn="just">
              <a:buFont typeface="Arial" panose="020B0604020202020204" pitchFamily="34" charset="0"/>
              <a:buChar char="•"/>
            </a:pPr>
            <a:r>
              <a:rPr lang="es-ES" sz="1600" dirty="0"/>
              <a:t>C</a:t>
            </a:r>
            <a:r>
              <a:rPr lang="es-ES" sz="1600" dirty="0" smtClean="0"/>
              <a:t>ontamos </a:t>
            </a:r>
            <a:r>
              <a:rPr lang="es-ES" sz="1600" dirty="0"/>
              <a:t>con una distribución del trabajo más eficiente entre los participantes de los proyectos en los que estamos trabajando.</a:t>
            </a:r>
            <a:endParaRPr lang="es-AR" sz="1600" dirty="0"/>
          </a:p>
          <a:p>
            <a:pPr marL="285750" indent="-285750" algn="just">
              <a:buFont typeface="Arial" panose="020B0604020202020204" pitchFamily="34" charset="0"/>
              <a:buChar char="•"/>
            </a:pPr>
            <a:endParaRPr lang="es-AR" sz="1600"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29</a:t>
            </a:fld>
            <a:endParaRPr lang="es-AR" dirty="0"/>
          </a:p>
        </p:txBody>
      </p:sp>
    </p:spTree>
    <p:extLst>
      <p:ext uri="{BB962C8B-B14F-4D97-AF65-F5344CB8AC3E}">
        <p14:creationId xmlns:p14="http://schemas.microsoft.com/office/powerpoint/2010/main" val="38831920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5"/>
          <p:cNvSpPr/>
          <p:nvPr/>
        </p:nvSpPr>
        <p:spPr>
          <a:xfrm>
            <a:off x="521515" y="1718833"/>
            <a:ext cx="9365672" cy="3879273"/>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s-ES" sz="2800" dirty="0">
                <a:solidFill>
                  <a:schemeClr val="accent5">
                    <a:lumMod val="75000"/>
                  </a:schemeClr>
                </a:solidFill>
                <a:latin typeface="+mj-lt"/>
                <a:cs typeface="Arial" panose="020B0604020202020204" pitchFamily="34" charset="0"/>
              </a:rPr>
              <a:t>Formular una metodología de uso de herramientas </a:t>
            </a:r>
            <a:r>
              <a:rPr lang="es-ES" sz="2800" dirty="0" smtClean="0">
                <a:solidFill>
                  <a:schemeClr val="accent5">
                    <a:lumMod val="75000"/>
                  </a:schemeClr>
                </a:solidFill>
                <a:latin typeface="+mj-lt"/>
                <a:cs typeface="Arial" panose="020B0604020202020204" pitchFamily="34" charset="0"/>
              </a:rPr>
              <a:t>de software </a:t>
            </a:r>
            <a:r>
              <a:rPr lang="es-ES" sz="2800" dirty="0">
                <a:solidFill>
                  <a:schemeClr val="accent5">
                    <a:lumMod val="75000"/>
                  </a:schemeClr>
                </a:solidFill>
                <a:latin typeface="+mj-lt"/>
                <a:cs typeface="Arial" panose="020B0604020202020204" pitchFamily="34" charset="0"/>
              </a:rPr>
              <a:t>gestión de proyectos mediante el análisis y prueba de distintas herramientas </a:t>
            </a:r>
            <a:r>
              <a:rPr lang="es-ES" sz="2800" dirty="0" smtClean="0">
                <a:solidFill>
                  <a:schemeClr val="accent5">
                    <a:lumMod val="75000"/>
                  </a:schemeClr>
                </a:solidFill>
                <a:latin typeface="+mj-lt"/>
                <a:cs typeface="Arial" panose="020B0604020202020204" pitchFamily="34" charset="0"/>
              </a:rPr>
              <a:t>open source</a:t>
            </a:r>
            <a:r>
              <a:rPr lang="es-ES" sz="2800" dirty="0">
                <a:solidFill>
                  <a:schemeClr val="accent5">
                    <a:lumMod val="75000"/>
                  </a:schemeClr>
                </a:solidFill>
                <a:latin typeface="+mj-lt"/>
                <a:cs typeface="Arial" panose="020B0604020202020204" pitchFamily="34" charset="0"/>
              </a:rPr>
              <a:t>. Aplicar esta metodología en el departamento de sistemas del Hospital J.P. Garrahan utilizando la herramienta que mejor se adecue a las necesidades del hospital.</a:t>
            </a:r>
            <a:endParaRPr lang="es-AR" sz="2800" dirty="0">
              <a:solidFill>
                <a:schemeClr val="accent5">
                  <a:lumMod val="75000"/>
                </a:schemeClr>
              </a:solidFill>
              <a:latin typeface="+mj-lt"/>
              <a:cs typeface="Arial" panose="020B0604020202020204" pitchFamily="34" charset="0"/>
            </a:endParaRPr>
          </a:p>
        </p:txBody>
      </p:sp>
      <p:sp>
        <p:nvSpPr>
          <p:cNvPr id="7" name="CuadroTexto 6"/>
          <p:cNvSpPr txBox="1"/>
          <p:nvPr/>
        </p:nvSpPr>
        <p:spPr>
          <a:xfrm>
            <a:off x="521515" y="688222"/>
            <a:ext cx="2424545" cy="707886"/>
          </a:xfrm>
          <a:prstGeom prst="rect">
            <a:avLst/>
          </a:prstGeom>
          <a:noFill/>
        </p:spPr>
        <p:txBody>
          <a:bodyPr wrap="square" rtlCol="0">
            <a:spAutoFit/>
          </a:bodyPr>
          <a:lstStyle/>
          <a:p>
            <a:r>
              <a:rPr lang="es-AR" sz="4000" dirty="0">
                <a:solidFill>
                  <a:schemeClr val="accent5"/>
                </a:solidFill>
              </a:rPr>
              <a:t>Objetivos</a:t>
            </a:r>
          </a:p>
        </p:txBody>
      </p:sp>
      <p:sp>
        <p:nvSpPr>
          <p:cNvPr id="4" name="Marcador de pie de página 3"/>
          <p:cNvSpPr>
            <a:spLocks noGrp="1"/>
          </p:cNvSpPr>
          <p:nvPr>
            <p:ph type="ftr" sz="quarter" idx="11"/>
          </p:nvPr>
        </p:nvSpPr>
        <p:spPr/>
        <p:txBody>
          <a:bodyPr/>
          <a:lstStyle/>
          <a:p>
            <a:r>
              <a:rPr lang="es-AR" dirty="0" smtClean="0"/>
              <a:t>Facultad de Informática - UNLP</a:t>
            </a:r>
            <a:endParaRPr lang="es-AR" dirty="0"/>
          </a:p>
        </p:txBody>
      </p:sp>
      <p:sp>
        <p:nvSpPr>
          <p:cNvPr id="5" name="Marcador de número de diapositiva 4"/>
          <p:cNvSpPr>
            <a:spLocks noGrp="1"/>
          </p:cNvSpPr>
          <p:nvPr>
            <p:ph type="sldNum" sz="quarter" idx="12"/>
          </p:nvPr>
        </p:nvSpPr>
        <p:spPr/>
        <p:txBody>
          <a:bodyPr/>
          <a:lstStyle/>
          <a:p>
            <a:fld id="{9F9E2A9B-B6B9-4846-8BE8-DFB2728A47B0}" type="slidenum">
              <a:rPr lang="es-AR" smtClean="0"/>
              <a:t>3</a:t>
            </a:fld>
            <a:endParaRPr lang="es-AR" dirty="0"/>
          </a:p>
        </p:txBody>
      </p:sp>
    </p:spTree>
    <p:extLst>
      <p:ext uri="{BB962C8B-B14F-4D97-AF65-F5344CB8AC3E}">
        <p14:creationId xmlns:p14="http://schemas.microsoft.com/office/powerpoint/2010/main" val="2409276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414903"/>
            <a:ext cx="10967885" cy="584775"/>
          </a:xfrm>
          <a:prstGeom prst="rect">
            <a:avLst/>
          </a:prstGeom>
        </p:spPr>
        <p:txBody>
          <a:bodyPr wrap="square">
            <a:spAutoFit/>
          </a:bodyPr>
          <a:lstStyle/>
          <a:p>
            <a:pPr algn="just"/>
            <a:r>
              <a:rPr lang="es-AR" sz="3200" dirty="0">
                <a:solidFill>
                  <a:schemeClr val="accent5"/>
                </a:solidFill>
              </a:rPr>
              <a:t>Caso Practico</a:t>
            </a:r>
          </a:p>
        </p:txBody>
      </p:sp>
      <p:sp>
        <p:nvSpPr>
          <p:cNvPr id="3" name="Rectángulo 2"/>
          <p:cNvSpPr/>
          <p:nvPr/>
        </p:nvSpPr>
        <p:spPr>
          <a:xfrm>
            <a:off x="1086468" y="1261005"/>
            <a:ext cx="8547390" cy="707886"/>
          </a:xfrm>
          <a:prstGeom prst="rect">
            <a:avLst/>
          </a:prstGeom>
        </p:spPr>
        <p:txBody>
          <a:bodyPr wrap="square">
            <a:spAutoFit/>
          </a:bodyPr>
          <a:lstStyle/>
          <a:p>
            <a:pPr algn="just"/>
            <a:r>
              <a:rPr lang="es-ES" sz="2000" dirty="0" smtClean="0"/>
              <a:t>Conclusiones </a:t>
            </a:r>
            <a:r>
              <a:rPr lang="es-ES" sz="2000" dirty="0"/>
              <a:t>de la implementación de la metodología de uso de la herramienta de gestión de proyectos.</a:t>
            </a:r>
            <a:endParaRPr lang="es-AR" sz="2000" dirty="0"/>
          </a:p>
        </p:txBody>
      </p:sp>
      <p:sp>
        <p:nvSpPr>
          <p:cNvPr id="4" name="CuadroTexto 3"/>
          <p:cNvSpPr txBox="1"/>
          <p:nvPr/>
        </p:nvSpPr>
        <p:spPr>
          <a:xfrm>
            <a:off x="1108358" y="2277268"/>
            <a:ext cx="8525499" cy="3293209"/>
          </a:xfrm>
          <a:prstGeom prst="rect">
            <a:avLst/>
          </a:prstGeom>
          <a:noFill/>
        </p:spPr>
        <p:txBody>
          <a:bodyPr wrap="square" rtlCol="0">
            <a:spAutoFit/>
          </a:bodyPr>
          <a:lstStyle/>
          <a:p>
            <a:pPr marL="285750" indent="-285750" algn="just">
              <a:buFont typeface="Arial" panose="020B0604020202020204" pitchFamily="34" charset="0"/>
              <a:buChar char="•"/>
            </a:pPr>
            <a:r>
              <a:rPr lang="es-ES" sz="1600" dirty="0" smtClean="0"/>
              <a:t>Seguimiento </a:t>
            </a:r>
            <a:r>
              <a:rPr lang="es-ES" sz="1600" dirty="0"/>
              <a:t>más preciso de la ejecución de </a:t>
            </a:r>
            <a:r>
              <a:rPr lang="es-ES" sz="1600" dirty="0" smtClean="0"/>
              <a:t>las tareas</a:t>
            </a:r>
            <a:endParaRPr lang="es-AR" sz="1600" dirty="0" smtClean="0"/>
          </a:p>
          <a:p>
            <a:pPr lvl="0" algn="just"/>
            <a:r>
              <a:rPr lang="es-ES" sz="1600" dirty="0" smtClean="0"/>
              <a:t> </a:t>
            </a:r>
            <a:endParaRPr lang="es-AR" sz="1600" dirty="0" smtClean="0"/>
          </a:p>
          <a:p>
            <a:pPr marL="285750" indent="-285750" algn="just">
              <a:buFont typeface="Arial" panose="020B0604020202020204" pitchFamily="34" charset="0"/>
              <a:buChar char="•"/>
            </a:pPr>
            <a:r>
              <a:rPr lang="es-ES" sz="1600" dirty="0" smtClean="0"/>
              <a:t>Ante </a:t>
            </a:r>
            <a:r>
              <a:rPr lang="es-ES" sz="1600" dirty="0"/>
              <a:t>pedidos de la dirección del Hospital sobre tiempos de entrega de determinados proyectos o la posibilidad de realizar nuevos proyectos, </a:t>
            </a:r>
            <a:r>
              <a:rPr lang="es-ES" sz="1600" dirty="0" smtClean="0"/>
              <a:t> podemos brindar </a:t>
            </a:r>
            <a:r>
              <a:rPr lang="es-ES" sz="1600" dirty="0"/>
              <a:t>una respuesta más </a:t>
            </a:r>
            <a:r>
              <a:rPr lang="es-ES" sz="1600" dirty="0" smtClean="0"/>
              <a:t>precisa.</a:t>
            </a:r>
          </a:p>
          <a:p>
            <a:pPr marL="285750" indent="-285750" algn="just">
              <a:buFont typeface="Arial" panose="020B0604020202020204" pitchFamily="34" charset="0"/>
              <a:buChar char="•"/>
            </a:pPr>
            <a:endParaRPr lang="es-ES" sz="1600" dirty="0"/>
          </a:p>
          <a:p>
            <a:pPr marL="285750" indent="-285750" algn="just">
              <a:buFont typeface="Arial" panose="020B0604020202020204" pitchFamily="34" charset="0"/>
              <a:buChar char="•"/>
            </a:pPr>
            <a:r>
              <a:rPr lang="es-ES" sz="1600" dirty="0"/>
              <a:t>Con la ayuda del software de gestión de proyectos logramos tener organizados los documentos de los proyectos. </a:t>
            </a:r>
            <a:endParaRPr lang="es-ES" sz="1600" dirty="0" smtClean="0"/>
          </a:p>
          <a:p>
            <a:pPr marL="285750" indent="-285750" algn="just">
              <a:buFont typeface="Arial" panose="020B0604020202020204" pitchFamily="34" charset="0"/>
              <a:buChar char="•"/>
            </a:pPr>
            <a:endParaRPr lang="es-AR" sz="1600" dirty="0"/>
          </a:p>
          <a:p>
            <a:pPr marL="285750" indent="-285750" algn="just">
              <a:buFont typeface="Arial" panose="020B0604020202020204" pitchFamily="34" charset="0"/>
              <a:buChar char="•"/>
            </a:pPr>
            <a:r>
              <a:rPr lang="es-ES" sz="1600" dirty="0"/>
              <a:t>Al optar por una herramienta de gestión de proyectos web podemos acceder a los proyectos en los cuales trabajamos desde cualquier estación de </a:t>
            </a:r>
            <a:r>
              <a:rPr lang="es-ES" sz="1600" dirty="0" smtClean="0"/>
              <a:t>trabajo.</a:t>
            </a:r>
          </a:p>
          <a:p>
            <a:pPr marL="285750" indent="-285750" algn="just">
              <a:buFont typeface="Arial" panose="020B0604020202020204" pitchFamily="34" charset="0"/>
              <a:buChar char="•"/>
            </a:pPr>
            <a:endParaRPr lang="es-AR" sz="1600" dirty="0"/>
          </a:p>
          <a:p>
            <a:pPr marL="285750" indent="-285750" algn="just">
              <a:buFont typeface="Arial" panose="020B0604020202020204" pitchFamily="34" charset="0"/>
              <a:buChar char="•"/>
            </a:pPr>
            <a:r>
              <a:rPr lang="es-ES" sz="1600" dirty="0"/>
              <a:t>Otro punto es la facilidad de modificación de datos relacionados al </a:t>
            </a:r>
            <a:r>
              <a:rPr lang="es-ES" sz="1600" dirty="0" smtClean="0"/>
              <a:t>proyecto.</a:t>
            </a:r>
            <a:endParaRPr lang="es-AR"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30</a:t>
            </a:fld>
            <a:endParaRPr lang="es-AR" dirty="0"/>
          </a:p>
        </p:txBody>
      </p:sp>
    </p:spTree>
    <p:extLst>
      <p:ext uri="{BB962C8B-B14F-4D97-AF65-F5344CB8AC3E}">
        <p14:creationId xmlns:p14="http://schemas.microsoft.com/office/powerpoint/2010/main" val="23659989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ángulo 1"/>
          <p:cNvSpPr/>
          <p:nvPr/>
        </p:nvSpPr>
        <p:spPr>
          <a:xfrm>
            <a:off x="1066799" y="463889"/>
            <a:ext cx="10967885" cy="584775"/>
          </a:xfrm>
          <a:prstGeom prst="rect">
            <a:avLst/>
          </a:prstGeom>
        </p:spPr>
        <p:txBody>
          <a:bodyPr wrap="square">
            <a:spAutoFit/>
          </a:bodyPr>
          <a:lstStyle/>
          <a:p>
            <a:pPr algn="just"/>
            <a:r>
              <a:rPr lang="es-AR" sz="3200" dirty="0">
                <a:solidFill>
                  <a:schemeClr val="accent5"/>
                </a:solidFill>
              </a:rPr>
              <a:t>Conclusiones</a:t>
            </a:r>
          </a:p>
        </p:txBody>
      </p:sp>
      <p:sp>
        <p:nvSpPr>
          <p:cNvPr id="4" name="CuadroTexto 3"/>
          <p:cNvSpPr txBox="1"/>
          <p:nvPr/>
        </p:nvSpPr>
        <p:spPr>
          <a:xfrm>
            <a:off x="1108359" y="1339151"/>
            <a:ext cx="8329556" cy="4247317"/>
          </a:xfrm>
          <a:prstGeom prst="rect">
            <a:avLst/>
          </a:prstGeom>
          <a:noFill/>
        </p:spPr>
        <p:txBody>
          <a:bodyPr wrap="square" rtlCol="0">
            <a:spAutoFit/>
          </a:bodyPr>
          <a:lstStyle/>
          <a:p>
            <a:pPr algn="just"/>
            <a:r>
              <a:rPr lang="es-ES" dirty="0" smtClean="0"/>
              <a:t>Mediante </a:t>
            </a:r>
            <a:r>
              <a:rPr lang="es-ES" dirty="0"/>
              <a:t>la prueba de diferentes herramientas de gestión de proyectos, se desarrolló una metodología de uso de estas herramientas indicando una serie de acciones a contemplar y llevar a cabo para facilitar la gestión de proyectos.</a:t>
            </a:r>
            <a:endParaRPr lang="es-AR" dirty="0"/>
          </a:p>
          <a:p>
            <a:pPr algn="just"/>
            <a:r>
              <a:rPr lang="es-ES" dirty="0"/>
              <a:t> </a:t>
            </a:r>
            <a:endParaRPr lang="es-AR" dirty="0"/>
          </a:p>
          <a:p>
            <a:pPr algn="just"/>
            <a:r>
              <a:rPr lang="es-ES" dirty="0"/>
              <a:t>Se evaluó las características de las funciones principales de las herramientas de gestión de proyectos y de esta manera se examinaron cada una de estas funciones y por ende a cada uno de estos gestores tratando de obtener como resultado  de su evaluación un indicador que nos marque el grado con que estas herramientas  de gestión de proyectos cumplen satisfactoriamente con las funciones necesarias para ayudar a gestionar los proyectos.</a:t>
            </a:r>
            <a:endParaRPr lang="es-AR" dirty="0"/>
          </a:p>
          <a:p>
            <a:pPr algn="just"/>
            <a:r>
              <a:rPr lang="es-ES" dirty="0"/>
              <a:t> </a:t>
            </a:r>
            <a:endParaRPr lang="es-AR" dirty="0"/>
          </a:p>
          <a:p>
            <a:pPr algn="just"/>
            <a:r>
              <a:rPr lang="es-ES" dirty="0"/>
              <a:t>Finalmente se implementó la metodología de uso de un software de gestión de proyectos en el  Departamento de desarrollo de sistemas del hospital </a:t>
            </a:r>
            <a:r>
              <a:rPr lang="es-ES" dirty="0" err="1" smtClean="0"/>
              <a:t>Garrahan</a:t>
            </a:r>
            <a:r>
              <a:rPr lang="es-ES" dirty="0"/>
              <a:t> </a:t>
            </a:r>
            <a:r>
              <a:rPr lang="es-ES" dirty="0" smtClean="0"/>
              <a:t>,observando mejoras en la gestión de los proyectos y en el trabajo diario de los integrantes de los mismos.</a:t>
            </a:r>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31</a:t>
            </a:fld>
            <a:endParaRPr lang="es-AR" dirty="0"/>
          </a:p>
        </p:txBody>
      </p:sp>
    </p:spTree>
    <p:extLst>
      <p:ext uri="{BB962C8B-B14F-4D97-AF65-F5344CB8AC3E}">
        <p14:creationId xmlns:p14="http://schemas.microsoft.com/office/powerpoint/2010/main" val="31511485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6799" y="414903"/>
            <a:ext cx="10967885" cy="584775"/>
          </a:xfrm>
          <a:prstGeom prst="rect">
            <a:avLst/>
          </a:prstGeom>
        </p:spPr>
        <p:txBody>
          <a:bodyPr wrap="square">
            <a:spAutoFit/>
          </a:bodyPr>
          <a:lstStyle/>
          <a:p>
            <a:pPr algn="just"/>
            <a:r>
              <a:rPr lang="es-AR" sz="3200" dirty="0">
                <a:solidFill>
                  <a:schemeClr val="accent5"/>
                </a:solidFill>
              </a:rPr>
              <a:t>Trabajos Futuros</a:t>
            </a:r>
          </a:p>
        </p:txBody>
      </p:sp>
      <p:sp>
        <p:nvSpPr>
          <p:cNvPr id="3" name="CuadroTexto 2"/>
          <p:cNvSpPr txBox="1"/>
          <p:nvPr/>
        </p:nvSpPr>
        <p:spPr>
          <a:xfrm>
            <a:off x="1108358" y="1438703"/>
            <a:ext cx="7953999" cy="1200329"/>
          </a:xfrm>
          <a:prstGeom prst="rect">
            <a:avLst/>
          </a:prstGeom>
          <a:noFill/>
        </p:spPr>
        <p:txBody>
          <a:bodyPr wrap="square" rtlCol="0">
            <a:spAutoFit/>
          </a:bodyPr>
          <a:lstStyle/>
          <a:p>
            <a:pPr algn="just"/>
            <a:r>
              <a:rPr lang="es-AR" dirty="0"/>
              <a:t>Como trabajo futuro se propone evaluar el rendimiento de la metodología </a:t>
            </a:r>
            <a:r>
              <a:rPr lang="es-AR" dirty="0" smtClean="0"/>
              <a:t>comparando los </a:t>
            </a:r>
            <a:r>
              <a:rPr lang="es-AR" dirty="0"/>
              <a:t>tiempos de desarrollo de un proyecto usando la misma versus los que se </a:t>
            </a:r>
            <a:r>
              <a:rPr lang="es-AR" dirty="0" smtClean="0"/>
              <a:t>tenían antes </a:t>
            </a:r>
            <a:r>
              <a:rPr lang="es-AR" dirty="0"/>
              <a:t>de utilizarla y en función de ello poder optimizar la metodología </a:t>
            </a:r>
            <a:r>
              <a:rPr lang="es-AR" dirty="0" smtClean="0"/>
              <a:t>aplicando correcciones </a:t>
            </a:r>
            <a:r>
              <a:rPr lang="es-AR" dirty="0"/>
              <a:t>y mejoras.</a:t>
            </a:r>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32</a:t>
            </a:fld>
            <a:endParaRPr lang="es-AR" dirty="0"/>
          </a:p>
        </p:txBody>
      </p:sp>
    </p:spTree>
    <p:extLst>
      <p:ext uri="{BB962C8B-B14F-4D97-AF65-F5344CB8AC3E}">
        <p14:creationId xmlns:p14="http://schemas.microsoft.com/office/powerpoint/2010/main" val="35027583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15740" y="736141"/>
            <a:ext cx="4488729" cy="584775"/>
          </a:xfrm>
          <a:prstGeom prst="rect">
            <a:avLst/>
          </a:prstGeom>
          <a:noFill/>
        </p:spPr>
        <p:txBody>
          <a:bodyPr wrap="none" rtlCol="0">
            <a:spAutoFit/>
          </a:bodyPr>
          <a:lstStyle/>
          <a:p>
            <a:r>
              <a:rPr lang="es-AR" sz="3200" dirty="0">
                <a:solidFill>
                  <a:schemeClr val="accent5"/>
                </a:solidFill>
              </a:rPr>
              <a:t>Introducción-</a:t>
            </a:r>
            <a:r>
              <a:rPr lang="es-AR" sz="3200" dirty="0"/>
              <a:t>  </a:t>
            </a:r>
            <a:r>
              <a:rPr lang="es-AR" sz="3200" dirty="0">
                <a:solidFill>
                  <a:schemeClr val="accent5"/>
                </a:solidFill>
              </a:rPr>
              <a:t>Proyecto</a:t>
            </a:r>
          </a:p>
        </p:txBody>
      </p:sp>
      <p:sp>
        <p:nvSpPr>
          <p:cNvPr id="3" name="CuadroTexto 2"/>
          <p:cNvSpPr txBox="1"/>
          <p:nvPr/>
        </p:nvSpPr>
        <p:spPr>
          <a:xfrm>
            <a:off x="1288478" y="1694582"/>
            <a:ext cx="7038108" cy="923330"/>
          </a:xfrm>
          <a:prstGeom prst="rect">
            <a:avLst/>
          </a:prstGeom>
          <a:noFill/>
        </p:spPr>
        <p:txBody>
          <a:bodyPr wrap="square" rtlCol="0">
            <a:spAutoFit/>
          </a:bodyPr>
          <a:lstStyle/>
          <a:p>
            <a:pPr algn="just"/>
            <a:r>
              <a:rPr lang="es-ES" dirty="0"/>
              <a:t>Un proyecto es un esfuerzo temporal que se lleva a cabo para crear un producto, servicio o resultado único .</a:t>
            </a:r>
            <a:endParaRPr lang="es-AR" dirty="0"/>
          </a:p>
          <a:p>
            <a:endParaRPr lang="es-AR" dirty="0"/>
          </a:p>
        </p:txBody>
      </p:sp>
      <p:sp>
        <p:nvSpPr>
          <p:cNvPr id="5" name="CuadroTexto 4"/>
          <p:cNvSpPr txBox="1"/>
          <p:nvPr/>
        </p:nvSpPr>
        <p:spPr>
          <a:xfrm>
            <a:off x="1288479" y="2568921"/>
            <a:ext cx="6262255" cy="4068327"/>
          </a:xfrm>
          <a:prstGeom prst="rect">
            <a:avLst/>
          </a:prstGeom>
          <a:noFill/>
          <a:scene3d>
            <a:camera prst="orthographicFront"/>
            <a:lightRig rig="threePt" dir="t"/>
          </a:scene3d>
          <a:sp3d>
            <a:bevelT w="101600" prst="riblet"/>
          </a:sp3d>
        </p:spPr>
        <p:txBody>
          <a:bodyPr wrap="square" rtlCol="0">
            <a:spAutoFit/>
          </a:bodyPr>
          <a:lstStyle/>
          <a:p>
            <a:r>
              <a:rPr lang="es-ES" dirty="0"/>
              <a:t>Las características que todo proyecto debe presentar son las siguientes:</a:t>
            </a:r>
            <a:endParaRPr lang="es-AR" dirty="0"/>
          </a:p>
          <a:p>
            <a:r>
              <a:rPr lang="es-ES" dirty="0"/>
              <a:t> </a:t>
            </a:r>
            <a:endParaRPr lang="es-AR" dirty="0"/>
          </a:p>
          <a:p>
            <a:pPr marL="285744" indent="-285744">
              <a:buFont typeface="Arial" panose="020B0604020202020204" pitchFamily="34" charset="0"/>
              <a:buChar char="•"/>
            </a:pPr>
            <a:r>
              <a:rPr lang="es-ES" dirty="0"/>
              <a:t>Debe estar orientado a objetivos claros y accesibles.</a:t>
            </a:r>
            <a:endParaRPr lang="es-AR" dirty="0"/>
          </a:p>
          <a:p>
            <a:pPr marL="285744" indent="-285744">
              <a:buFont typeface="Arial" panose="020B0604020202020204" pitchFamily="34" charset="0"/>
              <a:buChar char="•"/>
            </a:pPr>
            <a:r>
              <a:rPr lang="es-ES" dirty="0"/>
              <a:t>Su inicio y finalización deben ser definidos con anterioridad.</a:t>
            </a:r>
            <a:endParaRPr lang="es-AR" dirty="0"/>
          </a:p>
          <a:p>
            <a:pPr marL="285744" indent="-285744">
              <a:buFont typeface="Arial" panose="020B0604020202020204" pitchFamily="34" charset="0"/>
              <a:buChar char="•"/>
            </a:pPr>
            <a:r>
              <a:rPr lang="es-ES" dirty="0"/>
              <a:t>Elaboración progresiva, por medio de actividades interrelacionadas, coordinadas entre sí. </a:t>
            </a:r>
            <a:endParaRPr lang="es-AR" dirty="0"/>
          </a:p>
          <a:p>
            <a:pPr marL="285744" indent="-285744">
              <a:buFont typeface="Arial" panose="020B0604020202020204" pitchFamily="34" charset="0"/>
              <a:buChar char="•"/>
            </a:pPr>
            <a:r>
              <a:rPr lang="es-ES" dirty="0"/>
              <a:t>Correcta asignación de recursos, ya que estos son limitados. </a:t>
            </a:r>
            <a:endParaRPr lang="es-AR" dirty="0"/>
          </a:p>
          <a:p>
            <a:pPr marL="285744" indent="-285744">
              <a:buFont typeface="Arial" panose="020B0604020202020204" pitchFamily="34" charset="0"/>
              <a:buChar char="•"/>
            </a:pPr>
            <a:r>
              <a:rPr lang="es-ES" dirty="0"/>
              <a:t>Costos y tiempos predefinidos.</a:t>
            </a:r>
            <a:endParaRPr lang="es-AR" dirty="0"/>
          </a:p>
          <a:p>
            <a:pPr marL="285744" indent="-285744">
              <a:buFont typeface="Arial" panose="020B0604020202020204" pitchFamily="34" charset="0"/>
              <a:buChar char="•"/>
            </a:pPr>
            <a:r>
              <a:rPr lang="es-ES" dirty="0"/>
              <a:t>Diferentes entre sí. Si bien pueden existir similitudes entre distintos proyectos, siempre obtienen resultados únicos.</a:t>
            </a:r>
            <a:endParaRPr lang="es-AR" dirty="0"/>
          </a:p>
        </p:txBody>
      </p:sp>
      <p:sp>
        <p:nvSpPr>
          <p:cNvPr id="7" name="Marcador de pie de página 6"/>
          <p:cNvSpPr>
            <a:spLocks noGrp="1"/>
          </p:cNvSpPr>
          <p:nvPr>
            <p:ph type="ftr" sz="quarter" idx="11"/>
          </p:nvPr>
        </p:nvSpPr>
        <p:spPr/>
        <p:txBody>
          <a:bodyPr/>
          <a:lstStyle/>
          <a:p>
            <a:r>
              <a:rPr lang="es-AR" dirty="0" smtClean="0"/>
              <a:t>Facultad de Informática - UNLP</a:t>
            </a:r>
            <a:endParaRPr lang="es-AR" dirty="0"/>
          </a:p>
        </p:txBody>
      </p:sp>
      <p:sp>
        <p:nvSpPr>
          <p:cNvPr id="8" name="Marcador de número de diapositiva 7"/>
          <p:cNvSpPr>
            <a:spLocks noGrp="1"/>
          </p:cNvSpPr>
          <p:nvPr>
            <p:ph type="sldNum" sz="quarter" idx="12"/>
          </p:nvPr>
        </p:nvSpPr>
        <p:spPr/>
        <p:txBody>
          <a:bodyPr/>
          <a:lstStyle/>
          <a:p>
            <a:fld id="{9F9E2A9B-B6B9-4846-8BE8-DFB2728A47B0}" type="slidenum">
              <a:rPr lang="es-AR" smtClean="0"/>
              <a:t>4</a:t>
            </a:fld>
            <a:endParaRPr lang="es-AR" dirty="0"/>
          </a:p>
        </p:txBody>
      </p:sp>
    </p:spTree>
    <p:extLst>
      <p:ext uri="{BB962C8B-B14F-4D97-AF65-F5344CB8AC3E}">
        <p14:creationId xmlns:p14="http://schemas.microsoft.com/office/powerpoint/2010/main" val="3137231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63026" y="428168"/>
            <a:ext cx="8276998" cy="861774"/>
          </a:xfrm>
          <a:prstGeom prst="rect">
            <a:avLst/>
          </a:prstGeom>
          <a:noFill/>
        </p:spPr>
        <p:txBody>
          <a:bodyPr wrap="square" rtlCol="0">
            <a:spAutoFit/>
          </a:bodyPr>
          <a:lstStyle/>
          <a:p>
            <a:r>
              <a:rPr lang="es-AR" sz="3200" dirty="0">
                <a:solidFill>
                  <a:schemeClr val="accent5"/>
                </a:solidFill>
              </a:rPr>
              <a:t>Introducción-</a:t>
            </a:r>
            <a:r>
              <a:rPr lang="es-AR" dirty="0">
                <a:solidFill>
                  <a:schemeClr val="accent5"/>
                </a:solidFill>
              </a:rPr>
              <a:t>  </a:t>
            </a:r>
            <a:r>
              <a:rPr lang="es-AR" sz="3200" dirty="0">
                <a:solidFill>
                  <a:schemeClr val="accent5"/>
                </a:solidFill>
              </a:rPr>
              <a:t>Proyecto</a:t>
            </a:r>
          </a:p>
          <a:p>
            <a:endParaRPr lang="es-AR" dirty="0"/>
          </a:p>
        </p:txBody>
      </p:sp>
      <p:sp>
        <p:nvSpPr>
          <p:cNvPr id="3" name="CuadroTexto 2"/>
          <p:cNvSpPr txBox="1"/>
          <p:nvPr/>
        </p:nvSpPr>
        <p:spPr>
          <a:xfrm>
            <a:off x="663029" y="2092151"/>
            <a:ext cx="2885726" cy="369332"/>
          </a:xfrm>
          <a:prstGeom prst="rect">
            <a:avLst/>
          </a:prstGeom>
          <a:noFill/>
        </p:spPr>
        <p:txBody>
          <a:bodyPr wrap="none" rtlCol="0">
            <a:spAutoFit/>
          </a:bodyPr>
          <a:lstStyle/>
          <a:p>
            <a:r>
              <a:rPr lang="es-ES" dirty="0"/>
              <a:t>Ciclo de vida del proyecto</a:t>
            </a:r>
            <a:endParaRPr lang="es-AR" dirty="0"/>
          </a:p>
        </p:txBody>
      </p:sp>
      <p:sp>
        <p:nvSpPr>
          <p:cNvPr id="4" name="CuadroTexto 3"/>
          <p:cNvSpPr txBox="1"/>
          <p:nvPr/>
        </p:nvSpPr>
        <p:spPr>
          <a:xfrm>
            <a:off x="1307599" y="2905118"/>
            <a:ext cx="8476343" cy="1200329"/>
          </a:xfrm>
          <a:prstGeom prst="rect">
            <a:avLst/>
          </a:prstGeom>
          <a:noFill/>
        </p:spPr>
        <p:txBody>
          <a:bodyPr wrap="square" rtlCol="0">
            <a:spAutoFit/>
          </a:bodyPr>
          <a:lstStyle/>
          <a:p>
            <a:pPr algn="just"/>
            <a:r>
              <a:rPr lang="es-ES" dirty="0"/>
              <a:t>Para facilitar la gestión, los directores de proyectos o la organización pueden dividir los proyectos en fases, con los enlaces correspondientes a las operaciones de la organización ejecutante. El conjunto de estas fases se conoce como ciclo de vida del proyecto. </a:t>
            </a:r>
            <a:endParaRPr lang="es-AR" dirty="0"/>
          </a:p>
        </p:txBody>
      </p:sp>
      <p:sp>
        <p:nvSpPr>
          <p:cNvPr id="8" name="Marcador de pie de página 7"/>
          <p:cNvSpPr>
            <a:spLocks noGrp="1"/>
          </p:cNvSpPr>
          <p:nvPr>
            <p:ph type="ftr" sz="quarter" idx="11"/>
          </p:nvPr>
        </p:nvSpPr>
        <p:spPr/>
        <p:txBody>
          <a:bodyPr/>
          <a:lstStyle/>
          <a:p>
            <a:r>
              <a:rPr lang="es-AR" dirty="0" smtClean="0"/>
              <a:t>Facultad de Informática - UNLP</a:t>
            </a:r>
            <a:endParaRPr lang="es-AR" dirty="0"/>
          </a:p>
        </p:txBody>
      </p:sp>
      <p:sp>
        <p:nvSpPr>
          <p:cNvPr id="9" name="Marcador de número de diapositiva 8"/>
          <p:cNvSpPr>
            <a:spLocks noGrp="1"/>
          </p:cNvSpPr>
          <p:nvPr>
            <p:ph type="sldNum" sz="quarter" idx="12"/>
          </p:nvPr>
        </p:nvSpPr>
        <p:spPr/>
        <p:txBody>
          <a:bodyPr/>
          <a:lstStyle/>
          <a:p>
            <a:fld id="{9F9E2A9B-B6B9-4846-8BE8-DFB2728A47B0}" type="slidenum">
              <a:rPr lang="es-AR" smtClean="0"/>
              <a:t>5</a:t>
            </a:fld>
            <a:endParaRPr lang="es-AR" dirty="0"/>
          </a:p>
        </p:txBody>
      </p:sp>
    </p:spTree>
    <p:extLst>
      <p:ext uri="{BB962C8B-B14F-4D97-AF65-F5344CB8AC3E}">
        <p14:creationId xmlns:p14="http://schemas.microsoft.com/office/powerpoint/2010/main" val="22903113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30379" y="455087"/>
            <a:ext cx="8611590" cy="861774"/>
          </a:xfrm>
          <a:prstGeom prst="rect">
            <a:avLst/>
          </a:prstGeom>
          <a:noFill/>
        </p:spPr>
        <p:txBody>
          <a:bodyPr wrap="square" rtlCol="0">
            <a:spAutoFit/>
          </a:bodyPr>
          <a:lstStyle/>
          <a:p>
            <a:r>
              <a:rPr lang="es-AR" sz="3200" dirty="0">
                <a:solidFill>
                  <a:schemeClr val="accent5"/>
                </a:solidFill>
              </a:rPr>
              <a:t>Introducción-</a:t>
            </a:r>
            <a:r>
              <a:rPr lang="es-AR" dirty="0">
                <a:solidFill>
                  <a:schemeClr val="accent5"/>
                </a:solidFill>
              </a:rPr>
              <a:t>  </a:t>
            </a:r>
            <a:r>
              <a:rPr lang="es-AR" sz="3200" dirty="0">
                <a:solidFill>
                  <a:schemeClr val="accent5"/>
                </a:solidFill>
              </a:rPr>
              <a:t>Proyecto</a:t>
            </a:r>
          </a:p>
          <a:p>
            <a:endParaRPr lang="es-AR" dirty="0"/>
          </a:p>
        </p:txBody>
      </p:sp>
      <p:sp>
        <p:nvSpPr>
          <p:cNvPr id="3" name="CuadroTexto 2"/>
          <p:cNvSpPr txBox="1"/>
          <p:nvPr/>
        </p:nvSpPr>
        <p:spPr>
          <a:xfrm>
            <a:off x="739736" y="1915263"/>
            <a:ext cx="2529707" cy="369332"/>
          </a:xfrm>
          <a:prstGeom prst="rect">
            <a:avLst/>
          </a:prstGeom>
          <a:noFill/>
        </p:spPr>
        <p:txBody>
          <a:bodyPr wrap="square" rtlCol="0">
            <a:spAutoFit/>
          </a:bodyPr>
          <a:lstStyle/>
          <a:p>
            <a:r>
              <a:rPr lang="es-ES" dirty="0"/>
              <a:t>Dirección de proyectos</a:t>
            </a:r>
            <a:endParaRPr lang="es-AR" dirty="0"/>
          </a:p>
        </p:txBody>
      </p:sp>
      <p:sp>
        <p:nvSpPr>
          <p:cNvPr id="5" name="CuadroTexto 4"/>
          <p:cNvSpPr txBox="1"/>
          <p:nvPr/>
        </p:nvSpPr>
        <p:spPr>
          <a:xfrm>
            <a:off x="1225955" y="2690668"/>
            <a:ext cx="7624132" cy="2031325"/>
          </a:xfrm>
          <a:prstGeom prst="rect">
            <a:avLst/>
          </a:prstGeom>
          <a:noFill/>
        </p:spPr>
        <p:txBody>
          <a:bodyPr wrap="square" rtlCol="0">
            <a:spAutoFit/>
          </a:bodyPr>
          <a:lstStyle/>
          <a:p>
            <a:pPr algn="just"/>
            <a:r>
              <a:rPr lang="es-ES" dirty="0"/>
              <a:t>La dirección de proyectos es la aplicación de conocimientos, habilidades, herramientas y técnicas a las actividades de un proyecto para satisfacer los requisitos del proyecto. La dirección de proyectos se logra mediante la aplicación e integración de los procesos de dirección de proyectos de inicio, planificación, ejecución, seguimiento y control, y cierre. El director del proyecto es la persona responsable de alcanzar los objetivos del proyecto.</a:t>
            </a:r>
            <a:endParaRPr lang="es-AR" dirty="0"/>
          </a:p>
        </p:txBody>
      </p:sp>
      <p:sp>
        <p:nvSpPr>
          <p:cNvPr id="8" name="Marcador de pie de página 7"/>
          <p:cNvSpPr>
            <a:spLocks noGrp="1"/>
          </p:cNvSpPr>
          <p:nvPr>
            <p:ph type="ftr" sz="quarter" idx="11"/>
          </p:nvPr>
        </p:nvSpPr>
        <p:spPr/>
        <p:txBody>
          <a:bodyPr/>
          <a:lstStyle/>
          <a:p>
            <a:r>
              <a:rPr lang="es-AR" dirty="0" smtClean="0"/>
              <a:t>Facultad de Informática - UNLP</a:t>
            </a:r>
            <a:endParaRPr lang="es-AR" dirty="0"/>
          </a:p>
        </p:txBody>
      </p:sp>
      <p:sp>
        <p:nvSpPr>
          <p:cNvPr id="9" name="Marcador de número de diapositiva 8"/>
          <p:cNvSpPr>
            <a:spLocks noGrp="1"/>
          </p:cNvSpPr>
          <p:nvPr>
            <p:ph type="sldNum" sz="quarter" idx="12"/>
          </p:nvPr>
        </p:nvSpPr>
        <p:spPr/>
        <p:txBody>
          <a:bodyPr/>
          <a:lstStyle/>
          <a:p>
            <a:fld id="{9F9E2A9B-B6B9-4846-8BE8-DFB2728A47B0}" type="slidenum">
              <a:rPr lang="es-AR" smtClean="0"/>
              <a:t>6</a:t>
            </a:fld>
            <a:endParaRPr lang="es-AR" dirty="0"/>
          </a:p>
        </p:txBody>
      </p:sp>
    </p:spTree>
    <p:extLst>
      <p:ext uri="{BB962C8B-B14F-4D97-AF65-F5344CB8AC3E}">
        <p14:creationId xmlns:p14="http://schemas.microsoft.com/office/powerpoint/2010/main" val="3014341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614043" y="226495"/>
            <a:ext cx="8840190" cy="861774"/>
          </a:xfrm>
          <a:prstGeom prst="rect">
            <a:avLst/>
          </a:prstGeom>
          <a:noFill/>
        </p:spPr>
        <p:txBody>
          <a:bodyPr wrap="square" rtlCol="0">
            <a:spAutoFit/>
          </a:bodyPr>
          <a:lstStyle/>
          <a:p>
            <a:r>
              <a:rPr lang="es-AR" sz="3200" dirty="0">
                <a:solidFill>
                  <a:schemeClr val="accent5"/>
                </a:solidFill>
              </a:rPr>
              <a:t>Introducción-</a:t>
            </a:r>
            <a:r>
              <a:rPr lang="es-AR" dirty="0">
                <a:solidFill>
                  <a:schemeClr val="accent5"/>
                </a:solidFill>
              </a:rPr>
              <a:t>  </a:t>
            </a:r>
            <a:r>
              <a:rPr lang="es-AR" sz="3200" dirty="0">
                <a:solidFill>
                  <a:schemeClr val="accent5"/>
                </a:solidFill>
              </a:rPr>
              <a:t>Proyecto</a:t>
            </a:r>
          </a:p>
          <a:p>
            <a:endParaRPr lang="es-AR" dirty="0"/>
          </a:p>
        </p:txBody>
      </p:sp>
      <p:sp>
        <p:nvSpPr>
          <p:cNvPr id="3" name="CuadroTexto 2"/>
          <p:cNvSpPr txBox="1"/>
          <p:nvPr/>
        </p:nvSpPr>
        <p:spPr>
          <a:xfrm>
            <a:off x="578898" y="1088269"/>
            <a:ext cx="8875335" cy="4770537"/>
          </a:xfrm>
          <a:prstGeom prst="rect">
            <a:avLst/>
          </a:prstGeom>
          <a:noFill/>
        </p:spPr>
        <p:txBody>
          <a:bodyPr wrap="square" rtlCol="0">
            <a:spAutoFit/>
          </a:bodyPr>
          <a:lstStyle/>
          <a:p>
            <a:pPr algn="just"/>
            <a:r>
              <a:rPr lang="es-AR" sz="1600" dirty="0"/>
              <a:t>Los cinco Grupos de Procesos son:  </a:t>
            </a:r>
            <a:endParaRPr lang="es-AR" sz="1600" dirty="0" smtClean="0"/>
          </a:p>
          <a:p>
            <a:pPr algn="just"/>
            <a:endParaRPr lang="es-AR" sz="1600" dirty="0"/>
          </a:p>
          <a:p>
            <a:pPr algn="just"/>
            <a:r>
              <a:rPr lang="es-AR" sz="1600" b="1" dirty="0"/>
              <a:t>Grupo de Procesos de Iniciación. </a:t>
            </a:r>
            <a:r>
              <a:rPr lang="es-AR" sz="1600" dirty="0"/>
              <a:t>Define y autoriza el proyecto o una fase del mismo. </a:t>
            </a:r>
          </a:p>
          <a:p>
            <a:pPr algn="just"/>
            <a:r>
              <a:rPr lang="es-AR" sz="1600" dirty="0"/>
              <a:t> </a:t>
            </a:r>
          </a:p>
          <a:p>
            <a:pPr algn="just"/>
            <a:r>
              <a:rPr lang="es-AR" sz="1600" b="1" dirty="0"/>
              <a:t>Grupo de Procesos de Planificación. </a:t>
            </a:r>
            <a:r>
              <a:rPr lang="es-AR" sz="1600" dirty="0"/>
              <a:t>Define y refina los objetivos, y planifica el curso de acción requerido para lograr los objetivos y el alcance pretendido del proyecto. </a:t>
            </a:r>
          </a:p>
          <a:p>
            <a:pPr algn="just"/>
            <a:r>
              <a:rPr lang="es-AR" sz="1600" dirty="0"/>
              <a:t> </a:t>
            </a:r>
          </a:p>
          <a:p>
            <a:pPr algn="just"/>
            <a:r>
              <a:rPr lang="es-AR" sz="1600" b="1" dirty="0"/>
              <a:t>Grupo de Procesos de Ejecución. </a:t>
            </a:r>
            <a:r>
              <a:rPr lang="es-AR" sz="1600" dirty="0"/>
              <a:t>Integra a personas y otros recursos para llevar a cabo el plan de gestión del proyecto para el proyecto. </a:t>
            </a:r>
          </a:p>
          <a:p>
            <a:pPr algn="just"/>
            <a:r>
              <a:rPr lang="es-AR" sz="1600" dirty="0"/>
              <a:t> </a:t>
            </a:r>
          </a:p>
          <a:p>
            <a:pPr algn="just"/>
            <a:r>
              <a:rPr lang="es-AR" sz="1600" b="1" dirty="0"/>
              <a:t>Grupo de Procesos de Seguimiento y Control. </a:t>
            </a:r>
            <a:r>
              <a:rPr lang="es-AR" sz="1600" dirty="0"/>
              <a:t>Mide y supervisa regularmente el avance, a fin de identificar las variaciones respecto del plan de gestión del proyecto, de tal forma que se tomen medidas correctivas cuando sea necesario para cumplir con los objetivos del proyecto. </a:t>
            </a:r>
          </a:p>
          <a:p>
            <a:pPr algn="just"/>
            <a:r>
              <a:rPr lang="es-AR" sz="1600" dirty="0"/>
              <a:t> </a:t>
            </a:r>
          </a:p>
          <a:p>
            <a:pPr algn="just"/>
            <a:r>
              <a:rPr lang="es-AR" sz="1600" b="1" dirty="0"/>
              <a:t>Grupo de Procesos de Cierre. </a:t>
            </a:r>
            <a:r>
              <a:rPr lang="es-AR" sz="1600" dirty="0"/>
              <a:t>Formaliza la aceptación del producto, servicio o resultado, y termina ordenadamente el proyecto o una fase del mismo.  </a:t>
            </a:r>
          </a:p>
          <a:p>
            <a:pPr algn="just"/>
            <a:r>
              <a:rPr lang="es-AR" sz="1600" dirty="0"/>
              <a:t> </a:t>
            </a:r>
          </a:p>
          <a:p>
            <a:pPr algn="just"/>
            <a:r>
              <a:rPr lang="es-ES" sz="1600" dirty="0"/>
              <a:t>Las fases del ciclo de vida de un proyecto no son lo mismo que los Grupos de Procesos de Dirección de Proyectos</a:t>
            </a:r>
            <a:r>
              <a:rPr lang="es-ES" sz="1600" dirty="0" smtClean="0"/>
              <a:t>.</a:t>
            </a:r>
            <a:endParaRPr lang="es-AR" sz="1600"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7</a:t>
            </a:fld>
            <a:endParaRPr lang="es-AR" dirty="0"/>
          </a:p>
        </p:txBody>
      </p:sp>
    </p:spTree>
    <p:extLst>
      <p:ext uri="{BB962C8B-B14F-4D97-AF65-F5344CB8AC3E}">
        <p14:creationId xmlns:p14="http://schemas.microsoft.com/office/powerpoint/2010/main" val="37161903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91486" y="749008"/>
            <a:ext cx="8977746" cy="861774"/>
          </a:xfrm>
          <a:prstGeom prst="rect">
            <a:avLst/>
          </a:prstGeom>
          <a:noFill/>
        </p:spPr>
        <p:txBody>
          <a:bodyPr wrap="square" rtlCol="0">
            <a:spAutoFit/>
          </a:bodyPr>
          <a:lstStyle/>
          <a:p>
            <a:pPr algn="just"/>
            <a:r>
              <a:rPr lang="es-AR" sz="3200" dirty="0"/>
              <a:t>Introducción-</a:t>
            </a:r>
            <a:r>
              <a:rPr lang="es-AR" dirty="0"/>
              <a:t>  </a:t>
            </a:r>
            <a:r>
              <a:rPr lang="es-AR" sz="3200" dirty="0"/>
              <a:t>Software de Gestión de Proyectos</a:t>
            </a:r>
          </a:p>
          <a:p>
            <a:endParaRPr lang="es-AR" dirty="0"/>
          </a:p>
        </p:txBody>
      </p:sp>
      <p:sp>
        <p:nvSpPr>
          <p:cNvPr id="3" name="CuadroTexto 2"/>
          <p:cNvSpPr txBox="1"/>
          <p:nvPr/>
        </p:nvSpPr>
        <p:spPr>
          <a:xfrm>
            <a:off x="1122218" y="2133305"/>
            <a:ext cx="8151785" cy="3139321"/>
          </a:xfrm>
          <a:prstGeom prst="rect">
            <a:avLst/>
          </a:prstGeom>
          <a:noFill/>
        </p:spPr>
        <p:txBody>
          <a:bodyPr wrap="square" rtlCol="0">
            <a:spAutoFit/>
          </a:bodyPr>
          <a:lstStyle/>
          <a:p>
            <a:pPr algn="just"/>
            <a:r>
              <a:rPr lang="es-ES" dirty="0" smtClean="0"/>
              <a:t>Para </a:t>
            </a:r>
            <a:r>
              <a:rPr lang="es-ES" dirty="0"/>
              <a:t>ayudar a gestionar los proyectos   existen herramientas de software que ayudan a  cumplir con los objetivos fijados. Estas herramientas de software se las conoce como Software de gestión de proyectos</a:t>
            </a:r>
            <a:endParaRPr lang="es-AR" dirty="0"/>
          </a:p>
          <a:p>
            <a:r>
              <a:rPr lang="es-ES" dirty="0"/>
              <a:t> </a:t>
            </a:r>
            <a:endParaRPr lang="es-AR" dirty="0"/>
          </a:p>
          <a:p>
            <a:pPr algn="just"/>
            <a:r>
              <a:rPr lang="es-ES" dirty="0"/>
              <a:t>El Software de gestión de proyectos es una solución de software que permite a una persona  o a un equipo de personas realizar el seguimiento de un proyecto, desde su concepción hasta su lanzamiento. </a:t>
            </a:r>
            <a:endParaRPr lang="es-ES" dirty="0" smtClean="0"/>
          </a:p>
          <a:p>
            <a:pPr algn="just"/>
            <a:r>
              <a:rPr lang="es-ES" dirty="0"/>
              <a:t> </a:t>
            </a:r>
            <a:endParaRPr lang="es-AR" dirty="0"/>
          </a:p>
          <a:p>
            <a:pPr algn="just"/>
            <a:r>
              <a:rPr lang="es-ES" dirty="0"/>
              <a:t>El software de gestión de proyectos tiene como finalidad aumentar la eficiencia, haciendo que el ciclo de desarrollo de proyectos más transparente para todos los miembros del equipo </a:t>
            </a:r>
            <a:r>
              <a:rPr lang="es-ES" dirty="0" smtClean="0"/>
              <a:t>involucrados</a:t>
            </a:r>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8</a:t>
            </a:fld>
            <a:endParaRPr lang="es-AR" dirty="0"/>
          </a:p>
        </p:txBody>
      </p:sp>
    </p:spTree>
    <p:extLst>
      <p:ext uri="{BB962C8B-B14F-4D97-AF65-F5344CB8AC3E}">
        <p14:creationId xmlns:p14="http://schemas.microsoft.com/office/powerpoint/2010/main" val="3390188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91486" y="749008"/>
            <a:ext cx="8977746" cy="861774"/>
          </a:xfrm>
          <a:prstGeom prst="rect">
            <a:avLst/>
          </a:prstGeom>
          <a:noFill/>
        </p:spPr>
        <p:txBody>
          <a:bodyPr wrap="square" rtlCol="0">
            <a:spAutoFit/>
          </a:bodyPr>
          <a:lstStyle/>
          <a:p>
            <a:pPr algn="just"/>
            <a:r>
              <a:rPr lang="es-AR" sz="3200" dirty="0">
                <a:solidFill>
                  <a:schemeClr val="accent5"/>
                </a:solidFill>
              </a:rPr>
              <a:t>Introducción-</a:t>
            </a:r>
            <a:r>
              <a:rPr lang="es-AR" dirty="0">
                <a:solidFill>
                  <a:schemeClr val="accent5"/>
                </a:solidFill>
              </a:rPr>
              <a:t>  </a:t>
            </a:r>
            <a:r>
              <a:rPr lang="es-AR" sz="3200" dirty="0">
                <a:solidFill>
                  <a:schemeClr val="accent5"/>
                </a:solidFill>
              </a:rPr>
              <a:t>Software de Gestión de Proyectos</a:t>
            </a:r>
          </a:p>
          <a:p>
            <a:endParaRPr lang="es-AR" dirty="0"/>
          </a:p>
        </p:txBody>
      </p:sp>
      <p:sp>
        <p:nvSpPr>
          <p:cNvPr id="3" name="CuadroTexto 2"/>
          <p:cNvSpPr txBox="1"/>
          <p:nvPr/>
        </p:nvSpPr>
        <p:spPr>
          <a:xfrm>
            <a:off x="1191487" y="2601867"/>
            <a:ext cx="8752614" cy="2585323"/>
          </a:xfrm>
          <a:prstGeom prst="rect">
            <a:avLst/>
          </a:prstGeom>
          <a:noFill/>
        </p:spPr>
        <p:txBody>
          <a:bodyPr wrap="square" rtlCol="0">
            <a:spAutoFit/>
          </a:bodyPr>
          <a:lstStyle/>
          <a:p>
            <a:pPr algn="just"/>
            <a:r>
              <a:rPr lang="es-ES" dirty="0" smtClean="0"/>
              <a:t>El </a:t>
            </a:r>
            <a:r>
              <a:rPr lang="es-ES" dirty="0"/>
              <a:t>análisis de las distintas variantes de software de gestión de proyectos se enfocará en aquellos que son  basados en web, siendo algunas de sus ventajas:</a:t>
            </a:r>
            <a:endParaRPr lang="es-AR" dirty="0"/>
          </a:p>
          <a:p>
            <a:r>
              <a:rPr lang="es-ES" dirty="0"/>
              <a:t> </a:t>
            </a:r>
            <a:endParaRPr lang="es-AR" dirty="0"/>
          </a:p>
          <a:p>
            <a:pPr marL="285750" indent="-285750" algn="just">
              <a:buFont typeface="Arial" panose="020B0604020202020204" pitchFamily="34" charset="0"/>
              <a:buChar char="•"/>
            </a:pPr>
            <a:r>
              <a:rPr lang="es-ES" dirty="0"/>
              <a:t>Se puede acceder desde cualquier tipo de computadora sin la instalación de software.</a:t>
            </a:r>
            <a:endParaRPr lang="es-AR" dirty="0"/>
          </a:p>
          <a:p>
            <a:pPr marL="285750" indent="-285750" algn="just">
              <a:buFont typeface="Arial" panose="020B0604020202020204" pitchFamily="34" charset="0"/>
              <a:buChar char="•"/>
            </a:pPr>
            <a:r>
              <a:rPr lang="es-ES" dirty="0"/>
              <a:t>Facilidad del control de acceso.</a:t>
            </a:r>
            <a:endParaRPr lang="es-AR" dirty="0"/>
          </a:p>
          <a:p>
            <a:pPr marL="285750" indent="-285750" algn="just">
              <a:buFont typeface="Arial" panose="020B0604020202020204" pitchFamily="34" charset="0"/>
              <a:buChar char="•"/>
            </a:pPr>
            <a:r>
              <a:rPr lang="es-ES" dirty="0"/>
              <a:t>Naturalmente multiusuario.</a:t>
            </a:r>
            <a:endParaRPr lang="es-AR" dirty="0"/>
          </a:p>
          <a:p>
            <a:pPr marL="285750" indent="-285750" algn="just">
              <a:buFont typeface="Arial" panose="020B0604020202020204" pitchFamily="34" charset="0"/>
              <a:buChar char="•"/>
            </a:pPr>
            <a:r>
              <a:rPr lang="es-ES" dirty="0"/>
              <a:t>Solamente una instalación/versión de software para mantener.</a:t>
            </a:r>
            <a:endParaRPr lang="es-AR" dirty="0"/>
          </a:p>
          <a:p>
            <a:endParaRPr lang="es-AR" dirty="0"/>
          </a:p>
        </p:txBody>
      </p:sp>
      <p:sp>
        <p:nvSpPr>
          <p:cNvPr id="6" name="Marcador de pie de página 5"/>
          <p:cNvSpPr>
            <a:spLocks noGrp="1"/>
          </p:cNvSpPr>
          <p:nvPr>
            <p:ph type="ftr" sz="quarter" idx="11"/>
          </p:nvPr>
        </p:nvSpPr>
        <p:spPr/>
        <p:txBody>
          <a:bodyPr/>
          <a:lstStyle/>
          <a:p>
            <a:r>
              <a:rPr lang="es-AR" dirty="0" smtClean="0"/>
              <a:t>Facultad de Informática - UNLP</a:t>
            </a:r>
            <a:endParaRPr lang="es-AR" dirty="0"/>
          </a:p>
        </p:txBody>
      </p:sp>
      <p:sp>
        <p:nvSpPr>
          <p:cNvPr id="7" name="Marcador de número de diapositiva 6"/>
          <p:cNvSpPr>
            <a:spLocks noGrp="1"/>
          </p:cNvSpPr>
          <p:nvPr>
            <p:ph type="sldNum" sz="quarter" idx="12"/>
          </p:nvPr>
        </p:nvSpPr>
        <p:spPr/>
        <p:txBody>
          <a:bodyPr/>
          <a:lstStyle/>
          <a:p>
            <a:fld id="{9F9E2A9B-B6B9-4846-8BE8-DFB2728A47B0}" type="slidenum">
              <a:rPr lang="es-AR" smtClean="0"/>
              <a:t>9</a:t>
            </a:fld>
            <a:endParaRPr lang="es-AR" dirty="0"/>
          </a:p>
        </p:txBody>
      </p:sp>
    </p:spTree>
    <p:extLst>
      <p:ext uri="{BB962C8B-B14F-4D97-AF65-F5344CB8AC3E}">
        <p14:creationId xmlns:p14="http://schemas.microsoft.com/office/powerpoint/2010/main" val="1978300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2021</TotalTime>
  <Words>1424</Words>
  <Application>Microsoft Office PowerPoint</Application>
  <PresentationFormat>Personalizado</PresentationFormat>
  <Paragraphs>360</Paragraphs>
  <Slides>32</Slides>
  <Notes>4</Notes>
  <HiddenSlides>1</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32</vt:i4>
      </vt:variant>
    </vt:vector>
  </HeadingPairs>
  <TitlesOfParts>
    <vt:vector size="38" baseType="lpstr">
      <vt:lpstr>Arial</vt:lpstr>
      <vt:lpstr>Calibri</vt:lpstr>
      <vt:lpstr>Cambria Math</vt:lpstr>
      <vt:lpstr>Trebuchet MS</vt:lpstr>
      <vt:lpstr>Wingdings 3</vt:lpstr>
      <vt:lpstr>Faceta</vt:lpstr>
      <vt:lpstr>Presentación de PowerPoint</vt:lpstr>
      <vt:lpstr>Temas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Una propuesta metodológica para la implementación de un software de gestión de   proyectos en el Hospital “Prof. Dr. Juan P. Garrahan” </dc:title>
  <dc:creator>pablo</dc:creator>
  <cp:lastModifiedBy>pablo</cp:lastModifiedBy>
  <cp:revision>154</cp:revision>
  <dcterms:created xsi:type="dcterms:W3CDTF">2015-08-01T13:16:25Z</dcterms:created>
  <dcterms:modified xsi:type="dcterms:W3CDTF">2015-08-05T15:31:25Z</dcterms:modified>
</cp:coreProperties>
</file>