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82" r:id="rId3"/>
    <p:sldId id="283" r:id="rId4"/>
    <p:sldId id="281" r:id="rId5"/>
    <p:sldId id="284" r:id="rId6"/>
    <p:sldId id="272" r:id="rId7"/>
    <p:sldId id="285" r:id="rId8"/>
    <p:sldId id="274" r:id="rId9"/>
    <p:sldId id="267" r:id="rId10"/>
    <p:sldId id="275" r:id="rId11"/>
    <p:sldId id="269" r:id="rId12"/>
    <p:sldId id="279" r:id="rId13"/>
    <p:sldId id="270" r:id="rId14"/>
    <p:sldId id="277" r:id="rId15"/>
    <p:sldId id="262" r:id="rId16"/>
    <p:sldId id="264" r:id="rId17"/>
    <p:sldId id="265" r:id="rId18"/>
    <p:sldId id="278" r:id="rId19"/>
    <p:sldId id="268" r:id="rId20"/>
    <p:sldId id="271" r:id="rId21"/>
    <p:sldId id="286" r:id="rId22"/>
    <p:sldId id="258" r:id="rId23"/>
    <p:sldId id="257" r:id="rId24"/>
    <p:sldId id="260" r:id="rId25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70" d="100"/>
          <a:sy n="70" d="100"/>
        </p:scale>
        <p:origin x="-13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9B82-BFDB-45D2-8B30-8C9B3762CDF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58CD-38A4-412F-887E-B3071DDDC69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0706-A77F-4BBE-B93D-0BAA55BC0F0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4E6A-A548-4E5B-9BD4-A06E3D40218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863C-8FC6-4C54-89B4-3750C85E2B1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204-8763-448C-923F-E633385E4E8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39FC-1230-4B0C-A02B-47E74EB826C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B43F-4B1C-4CB4-B0F5-34458525DD2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9EC1-7424-4C83-A17B-FAD3D598E1E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9650-731C-45DF-A9A1-C1422806AC7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DE9A-A261-4F61-AE29-B8CE221129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8D90-9EDC-4E32-8E06-4C3286C6906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1C571A2-97F9-41F5-9666-4EE2C9ECF4D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409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carlom45\Documents\Facultad\Monopoly\Monopoly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1116013" y="836613"/>
            <a:ext cx="721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971550" y="836613"/>
            <a:ext cx="705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687388" y="13366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Tesina de Licenciatura</a:t>
            </a:r>
            <a:endParaRPr lang="es-ES" sz="36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84213" y="2463800"/>
            <a:ext cx="793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Titulo: </a:t>
            </a:r>
            <a:r>
              <a:rPr lang="es-ES"/>
              <a:t>Modelo de Reglas para Juegos Móviles basados en Posicionamiento</a:t>
            </a:r>
            <a:endParaRPr lang="es-ES" b="1"/>
          </a:p>
          <a:p>
            <a:r>
              <a:rPr lang="es-ES" b="1"/>
              <a:t>Autores: </a:t>
            </a:r>
            <a:r>
              <a:rPr lang="es-ES"/>
              <a:t>Carlos, Mariana</a:t>
            </a:r>
            <a:endParaRPr lang="es-ES" b="1"/>
          </a:p>
          <a:p>
            <a:r>
              <a:rPr lang="es-ES" b="1"/>
              <a:t>Director: </a:t>
            </a:r>
            <a:r>
              <a:rPr lang="es-ES"/>
              <a:t>Dra. Cecilia Challiol</a:t>
            </a:r>
            <a:endParaRPr lang="es-ES" b="1"/>
          </a:p>
          <a:p>
            <a:r>
              <a:rPr lang="es-ES" b="1"/>
              <a:t>Codirector: </a:t>
            </a:r>
            <a:r>
              <a:rPr lang="es-ES"/>
              <a:t>Dra. Silvia Gordillo</a:t>
            </a:r>
          </a:p>
        </p:txBody>
      </p:sp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7572375" y="6143625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/>
              <a:t>01/11/2016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54888" cy="630237"/>
          </a:xfrm>
        </p:spPr>
        <p:txBody>
          <a:bodyPr/>
          <a:lstStyle/>
          <a:p>
            <a:pPr eaLnBrk="1" hangingPunct="1"/>
            <a:r>
              <a:rPr lang="es-ES" sz="2800" smtClean="0"/>
              <a:t>Consideraciones en el Modelo Propuesto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34400" cy="4530725"/>
          </a:xfrm>
        </p:spPr>
        <p:txBody>
          <a:bodyPr/>
          <a:lstStyle/>
          <a:p>
            <a:pPr eaLnBrk="1" hangingPunct="1"/>
            <a:r>
              <a:rPr lang="es-ES" sz="2200" smtClean="0"/>
              <a:t>Puntos de interés (</a:t>
            </a:r>
            <a:r>
              <a:rPr lang="es-ES" sz="2200" i="1" smtClean="0"/>
              <a:t>PointInterest</a:t>
            </a:r>
            <a:r>
              <a:rPr lang="es-ES" sz="2200" smtClean="0"/>
              <a:t>): conocen sus</a:t>
            </a:r>
            <a:r>
              <a:rPr lang="es-ES" sz="2200" i="1" smtClean="0"/>
              <a:t> </a:t>
            </a:r>
            <a:r>
              <a:rPr lang="es-ES" sz="2200" smtClean="0"/>
              <a:t>características de contexto (</a:t>
            </a:r>
            <a:r>
              <a:rPr lang="es-ES" sz="2200" i="1" smtClean="0"/>
              <a:t>ContextFeauture</a:t>
            </a:r>
            <a:r>
              <a:rPr lang="es-ES" sz="2200" smtClean="0"/>
              <a:t>) </a:t>
            </a:r>
          </a:p>
          <a:p>
            <a:pPr eaLnBrk="1" hangingPunct="1"/>
            <a:endParaRPr lang="es-ES" sz="1000" smtClean="0"/>
          </a:p>
          <a:p>
            <a:pPr eaLnBrk="1" hangingPunct="1"/>
            <a:r>
              <a:rPr lang="es-ES" sz="2200" smtClean="0"/>
              <a:t>La posición del punto de interés es una característica fundamental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286125"/>
            <a:ext cx="56943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75"/>
            <a:ext cx="8229600" cy="4841875"/>
          </a:xfrm>
        </p:spPr>
        <p:txBody>
          <a:bodyPr/>
          <a:lstStyle/>
          <a:p>
            <a:pPr eaLnBrk="1" hangingPunct="1"/>
            <a:r>
              <a:rPr lang="es-ES" sz="2200" smtClean="0"/>
              <a:t>El ambiente de juego (</a:t>
            </a:r>
            <a:r>
              <a:rPr lang="es-ES" sz="2200" i="1" smtClean="0"/>
              <a:t>GameEnviroment</a:t>
            </a:r>
            <a:r>
              <a:rPr lang="es-ES" sz="2200" smtClean="0"/>
              <a:t>) tiene:</a:t>
            </a:r>
          </a:p>
          <a:p>
            <a:pPr eaLnBrk="1" hangingPunct="1"/>
            <a:endParaRPr lang="es-ES" sz="500" smtClean="0"/>
          </a:p>
          <a:p>
            <a:pPr lvl="1" eaLnBrk="1" hangingPunct="1"/>
            <a:r>
              <a:rPr lang="es-ES" sz="2200" smtClean="0"/>
              <a:t>Los jugadores</a:t>
            </a:r>
          </a:p>
          <a:p>
            <a:pPr lvl="1" eaLnBrk="1" hangingPunct="1"/>
            <a:endParaRPr lang="es-ES" sz="1000" smtClean="0"/>
          </a:p>
          <a:p>
            <a:pPr lvl="2" eaLnBrk="1" hangingPunct="1"/>
            <a:r>
              <a:rPr lang="es-ES" sz="1800" smtClean="0"/>
              <a:t>Patrón de Diseño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s-ES" sz="1800" smtClean="0"/>
              <a:t>	</a:t>
            </a:r>
            <a:r>
              <a:rPr lang="es-ES" sz="1800" i="1" smtClean="0"/>
              <a:t>Observer</a:t>
            </a:r>
          </a:p>
          <a:p>
            <a:pPr lvl="1" eaLnBrk="1" hangingPunct="1"/>
            <a:endParaRPr lang="es-ES" sz="1000" smtClean="0"/>
          </a:p>
          <a:p>
            <a:pPr lvl="1" eaLnBrk="1" hangingPunct="1"/>
            <a:r>
              <a:rPr lang="es-ES" sz="2200" smtClean="0"/>
              <a:t>Los puntos de interés</a:t>
            </a:r>
          </a:p>
          <a:p>
            <a:pPr lvl="1" eaLnBrk="1" hangingPunct="1"/>
            <a:endParaRPr lang="es-ES" sz="1000" smtClean="0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7786688" cy="655637"/>
          </a:xfrm>
        </p:spPr>
        <p:txBody>
          <a:bodyPr anchor="ctr"/>
          <a:lstStyle/>
          <a:p>
            <a:pPr eaLnBrk="1" hangingPunct="1"/>
            <a:r>
              <a:rPr lang="es-ES" sz="2800" smtClean="0"/>
              <a:t>Consideraciones en el Modelo Propuesto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5" y="1628775"/>
            <a:ext cx="588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75"/>
            <a:ext cx="8229600" cy="4841875"/>
          </a:xfrm>
        </p:spPr>
        <p:txBody>
          <a:bodyPr/>
          <a:lstStyle/>
          <a:p>
            <a:pPr eaLnBrk="1" hangingPunct="1"/>
            <a:r>
              <a:rPr lang="es-ES" sz="2200" smtClean="0"/>
              <a:t>El ambiente de juego (</a:t>
            </a:r>
            <a:r>
              <a:rPr lang="es-ES" sz="2200" i="1" smtClean="0"/>
              <a:t>GameEnviroment</a:t>
            </a:r>
            <a:r>
              <a:rPr lang="es-ES" sz="2200" smtClean="0"/>
              <a:t>) tiene:</a:t>
            </a:r>
          </a:p>
          <a:p>
            <a:pPr eaLnBrk="1" hangingPunct="1"/>
            <a:endParaRPr lang="es-ES" sz="500" smtClean="0"/>
          </a:p>
          <a:p>
            <a:pPr lvl="1" eaLnBrk="1" hangingPunct="1"/>
            <a:r>
              <a:rPr lang="es-ES" sz="2200" smtClean="0"/>
              <a:t>Reglas de juego: condiciones y acciones</a:t>
            </a:r>
          </a:p>
          <a:p>
            <a:pPr lvl="1" eaLnBrk="1" hangingPunct="1">
              <a:buFont typeface="Wingdings" pitchFamily="2" charset="2"/>
              <a:buNone/>
            </a:pPr>
            <a:endParaRPr lang="es-ES" sz="500" smtClean="0"/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7786688" cy="655637"/>
          </a:xfrm>
        </p:spPr>
        <p:txBody>
          <a:bodyPr anchor="ctr"/>
          <a:lstStyle/>
          <a:p>
            <a:pPr eaLnBrk="1" hangingPunct="1"/>
            <a:r>
              <a:rPr lang="es-ES" sz="2800" smtClean="0"/>
              <a:t>Consideraciones en el Modelo Propuesto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2044700"/>
            <a:ext cx="778668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630237"/>
          </a:xfrm>
        </p:spPr>
        <p:txBody>
          <a:bodyPr/>
          <a:lstStyle/>
          <a:p>
            <a:pPr eaLnBrk="1" hangingPunct="1"/>
            <a:r>
              <a:rPr lang="es-ES" sz="2800" smtClean="0"/>
              <a:t>Clases del Modelo General Propuesto </a:t>
            </a: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7934325" cy="6243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ChangeArrowheads="1"/>
          </p:cNvSpPr>
          <p:nvPr/>
        </p:nvSpPr>
        <p:spPr bwMode="auto">
          <a:xfrm>
            <a:off x="857250" y="2000250"/>
            <a:ext cx="74295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Aplicación del Modelo General el juego </a:t>
            </a:r>
            <a:r>
              <a:rPr lang="es-AR" sz="3600" i="1">
                <a:solidFill>
                  <a:schemeClr val="tx2"/>
                </a:solidFill>
                <a:latin typeface="Garamond" pitchFamily="18" charset="0"/>
              </a:rPr>
              <a:t>Monopoly Mobile</a:t>
            </a: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es-ES" sz="360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630237"/>
          </a:xfrm>
        </p:spPr>
        <p:txBody>
          <a:bodyPr/>
          <a:lstStyle/>
          <a:p>
            <a:pPr eaLnBrk="1" hangingPunct="1"/>
            <a:r>
              <a:rPr lang="es-ES" sz="2800" smtClean="0"/>
              <a:t>Descripción del </a:t>
            </a:r>
            <a:r>
              <a:rPr lang="es-ES" sz="2800" i="1" smtClean="0"/>
              <a:t>Monopoly Mobile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123950"/>
            <a:ext cx="8535988" cy="4948238"/>
          </a:xfrm>
        </p:spPr>
        <p:txBody>
          <a:bodyPr/>
          <a:lstStyle/>
          <a:p>
            <a:pPr eaLnBrk="1" hangingPunct="1"/>
            <a:r>
              <a:rPr lang="es-ES" sz="2200" smtClean="0"/>
              <a:t>El jugador debe recorrer diferentes zonas y visitar propiedades (</a:t>
            </a:r>
            <a:r>
              <a:rPr lang="es-ES" sz="2200" i="1" smtClean="0"/>
              <a:t>PointInterest</a:t>
            </a:r>
            <a:r>
              <a:rPr lang="es-ES" sz="2200" smtClean="0"/>
              <a:t>)</a:t>
            </a:r>
          </a:p>
          <a:p>
            <a:pPr eaLnBrk="1" hangingPunct="1"/>
            <a:endParaRPr lang="es-ES" sz="1000" smtClean="0"/>
          </a:p>
          <a:p>
            <a:pPr eaLnBrk="1" hangingPunct="1"/>
            <a:r>
              <a:rPr lang="es-ES" sz="2200" smtClean="0"/>
              <a:t>Acciones posibles que puede realizar el jugador:</a:t>
            </a:r>
          </a:p>
          <a:p>
            <a:pPr lvl="1" eaLnBrk="1" hangingPunct="1"/>
            <a:endParaRPr lang="es-ES" sz="1000" smtClean="0"/>
          </a:p>
          <a:p>
            <a:pPr lvl="1" algn="just" eaLnBrk="1" hangingPunct="1"/>
            <a:r>
              <a:rPr lang="es-ES" sz="2000" i="1" smtClean="0"/>
              <a:t>Comprar</a:t>
            </a:r>
            <a:r>
              <a:rPr lang="es-ES" sz="2000" smtClean="0"/>
              <a:t> </a:t>
            </a:r>
            <a:r>
              <a:rPr lang="es-ES" sz="2000" i="1" smtClean="0"/>
              <a:t>propiedades</a:t>
            </a:r>
          </a:p>
          <a:p>
            <a:pPr lvl="1" algn="just" eaLnBrk="1" hangingPunct="1"/>
            <a:endParaRPr lang="es-ES" sz="1000" smtClean="0"/>
          </a:p>
          <a:p>
            <a:pPr lvl="1" algn="just" eaLnBrk="1" hangingPunct="1"/>
            <a:r>
              <a:rPr lang="es-ES" sz="2000" i="1" smtClean="0"/>
              <a:t>Alquilar Propiedades</a:t>
            </a:r>
          </a:p>
          <a:p>
            <a:pPr lvl="1" algn="just" eaLnBrk="1" hangingPunct="1"/>
            <a:endParaRPr lang="es-ES" sz="1000" i="1" smtClean="0"/>
          </a:p>
          <a:p>
            <a:pPr lvl="1" algn="just" eaLnBrk="1" hangingPunct="1"/>
            <a:r>
              <a:rPr lang="es-ES" sz="2000" i="1" smtClean="0"/>
              <a:t>Mejorar Propiedades</a:t>
            </a:r>
          </a:p>
          <a:p>
            <a:pPr lvl="1" algn="just" eaLnBrk="1" hangingPunct="1"/>
            <a:endParaRPr lang="es-ES" sz="2000" i="1" smtClean="0"/>
          </a:p>
          <a:p>
            <a:pPr eaLnBrk="1" hangingPunct="1"/>
            <a:r>
              <a:rPr lang="es-ES" sz="2200" smtClean="0"/>
              <a:t>Cada una de estas acciones quedan disponibles cuando el usuario esta posicionado en una propiedad y se cumplen ciertas condiciones</a:t>
            </a:r>
          </a:p>
          <a:p>
            <a:pPr eaLnBrk="1" hangingPunct="1"/>
            <a:endParaRPr lang="es-ES" sz="1000" smtClean="0"/>
          </a:p>
          <a:p>
            <a:pPr eaLnBrk="1" hangingPunct="1"/>
            <a:endParaRPr lang="es-ES" sz="2200" smtClean="0"/>
          </a:p>
          <a:p>
            <a:pPr eaLnBrk="1" hangingPunct="1"/>
            <a:endParaRPr lang="es-ES" sz="2200" smtClean="0"/>
          </a:p>
        </p:txBody>
      </p:sp>
      <p:pic>
        <p:nvPicPr>
          <p:cNvPr id="28675" name="Picture 4" descr="Resultado de imagen para monopoly ma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445125"/>
            <a:ext cx="831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80184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632700" cy="576263"/>
          </a:xfrm>
        </p:spPr>
        <p:txBody>
          <a:bodyPr anchor="ctr"/>
          <a:lstStyle/>
          <a:p>
            <a:pPr eaLnBrk="1" hangingPunct="1"/>
            <a:r>
              <a:rPr lang="es-AR" sz="2800" smtClean="0"/>
              <a:t>Casos de Uso relacionado a </a:t>
            </a:r>
            <a:r>
              <a:rPr lang="es-AR" sz="2800" u="sng" smtClean="0"/>
              <a:t>posición del jugador</a:t>
            </a:r>
            <a:endParaRPr lang="es-ES" sz="28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31150" cy="558800"/>
          </a:xfrm>
        </p:spPr>
        <p:txBody>
          <a:bodyPr/>
          <a:lstStyle/>
          <a:p>
            <a:pPr eaLnBrk="1" hangingPunct="1"/>
            <a:r>
              <a:rPr lang="es-AR" sz="2800" smtClean="0"/>
              <a:t>Reglas del </a:t>
            </a:r>
            <a:r>
              <a:rPr lang="es-AR" sz="2800" i="1" smtClean="0"/>
              <a:t>Monopoly Mobile</a:t>
            </a:r>
            <a:endParaRPr lang="es-ES" sz="2800" i="1" smtClean="0"/>
          </a:p>
        </p:txBody>
      </p:sp>
      <p:pic>
        <p:nvPicPr>
          <p:cNvPr id="3072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488" y="1214438"/>
            <a:ext cx="8926512" cy="4875212"/>
          </a:xfrm>
        </p:spPr>
      </p:pic>
      <p:sp>
        <p:nvSpPr>
          <p:cNvPr id="7" name="6 Rectángulo redondeado"/>
          <p:cNvSpPr/>
          <p:nvPr/>
        </p:nvSpPr>
        <p:spPr>
          <a:xfrm>
            <a:off x="357188" y="4143375"/>
            <a:ext cx="3786187" cy="107156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ChangeArrowheads="1"/>
          </p:cNvSpPr>
          <p:nvPr/>
        </p:nvSpPr>
        <p:spPr bwMode="auto">
          <a:xfrm>
            <a:off x="857250" y="1785938"/>
            <a:ext cx="7429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Prototipo desarrollado usando el modelo instanciado con las </a:t>
            </a:r>
          </a:p>
          <a:p>
            <a:pPr algn="ctr"/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reglas del juego </a:t>
            </a:r>
            <a:r>
              <a:rPr lang="es-AR" sz="3600" i="1">
                <a:solidFill>
                  <a:schemeClr val="tx2"/>
                </a:solidFill>
                <a:latin typeface="Garamond" pitchFamily="18" charset="0"/>
              </a:rPr>
              <a:t>Monopoly Mobile</a:t>
            </a: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es-ES" sz="360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31150" cy="558800"/>
          </a:xfrm>
        </p:spPr>
        <p:txBody>
          <a:bodyPr/>
          <a:lstStyle/>
          <a:p>
            <a:pPr eaLnBrk="1" hangingPunct="1"/>
            <a:r>
              <a:rPr lang="es-ES" sz="2800" smtClean="0"/>
              <a:t>Implementación del Prototipo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34400" cy="5018087"/>
          </a:xfrm>
        </p:spPr>
        <p:txBody>
          <a:bodyPr/>
          <a:lstStyle/>
          <a:p>
            <a:pPr eaLnBrk="1" hangingPunct="1"/>
            <a:r>
              <a:rPr lang="es-ES" sz="2200" smtClean="0"/>
              <a:t>Se implementó en </a:t>
            </a:r>
            <a:r>
              <a:rPr lang="es-ES" sz="2200" i="1" smtClean="0"/>
              <a:t>Android 5.0.2</a:t>
            </a:r>
          </a:p>
          <a:p>
            <a:pPr eaLnBrk="1" hangingPunct="1">
              <a:buFont typeface="Wingdings" pitchFamily="2" charset="2"/>
              <a:buNone/>
            </a:pPr>
            <a:endParaRPr lang="es-ES" sz="2200" smtClean="0"/>
          </a:p>
          <a:p>
            <a:pPr eaLnBrk="1" hangingPunct="1"/>
            <a:r>
              <a:rPr lang="es-ES" sz="2200" i="1" smtClean="0"/>
              <a:t>Android</a:t>
            </a:r>
            <a:r>
              <a:rPr lang="es-ES" sz="2200" smtClean="0"/>
              <a:t> provee administración de mapas y acceso al GPS del dispositivo  </a:t>
            </a:r>
          </a:p>
          <a:p>
            <a:pPr eaLnBrk="1" hangingPunct="1">
              <a:buFont typeface="Wingdings" pitchFamily="2" charset="2"/>
              <a:buNone/>
            </a:pPr>
            <a:endParaRPr lang="es-ES" sz="2200" smtClean="0"/>
          </a:p>
          <a:p>
            <a:pPr eaLnBrk="1" hangingPunct="1"/>
            <a:r>
              <a:rPr lang="es-ES" sz="2200" smtClean="0"/>
              <a:t>Se decidió instanciar el juego con dos jugadores A y B</a:t>
            </a:r>
          </a:p>
          <a:p>
            <a:pPr eaLnBrk="1" hangingPunct="1">
              <a:buFont typeface="Wingdings" pitchFamily="2" charset="2"/>
              <a:buNone/>
            </a:pPr>
            <a:endParaRPr lang="es-ES" sz="2200" smtClean="0"/>
          </a:p>
          <a:p>
            <a:pPr eaLnBrk="1" hangingPunct="1"/>
            <a:r>
              <a:rPr lang="es-ES" sz="2200" smtClean="0"/>
              <a:t>Las propiedades a instanciar están ubicadas en la ciudad de la Plata</a:t>
            </a:r>
          </a:p>
          <a:p>
            <a:pPr eaLnBrk="1" hangingPunct="1">
              <a:buFont typeface="Wingdings" pitchFamily="2" charset="2"/>
              <a:buNone/>
            </a:pPr>
            <a:endParaRPr lang="es-ES" sz="1000" smtClean="0"/>
          </a:p>
          <a:p>
            <a:pPr eaLnBrk="1" hangingPunct="1"/>
            <a:endParaRPr lang="es-ES" sz="2200" smtClean="0"/>
          </a:p>
        </p:txBody>
      </p:sp>
      <p:sp>
        <p:nvSpPr>
          <p:cNvPr id="32771" name="AutoShape 6" descr="Resultado de imagen para desarrollador muñeco"/>
          <p:cNvSpPr>
            <a:spLocks noChangeAspect="1" noChangeArrowheads="1"/>
          </p:cNvSpPr>
          <p:nvPr/>
        </p:nvSpPr>
        <p:spPr bwMode="auto">
          <a:xfrm>
            <a:off x="2686050" y="1543050"/>
            <a:ext cx="3771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2772" name="AutoShape 8" descr="Resultado de imagen para desarrollador muñeco"/>
          <p:cNvSpPr>
            <a:spLocks noChangeAspect="1" noChangeArrowheads="1"/>
          </p:cNvSpPr>
          <p:nvPr/>
        </p:nvSpPr>
        <p:spPr bwMode="auto">
          <a:xfrm>
            <a:off x="2686050" y="1543050"/>
            <a:ext cx="3771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2773" name="AutoShape 10" descr="Resultado de imagen para desarrollador muñeco"/>
          <p:cNvSpPr>
            <a:spLocks noChangeAspect="1" noChangeArrowheads="1"/>
          </p:cNvSpPr>
          <p:nvPr/>
        </p:nvSpPr>
        <p:spPr bwMode="auto">
          <a:xfrm>
            <a:off x="2686050" y="1543050"/>
            <a:ext cx="3771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32774" name="Picture 12" descr="Resultado de imagen para analista de sistemas de inform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300663"/>
            <a:ext cx="857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277813"/>
            <a:ext cx="754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Motivación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229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200" kern="0" dirty="0"/>
              <a:t>Combinar elementos reales y virtuales</a:t>
            </a:r>
            <a:endParaRPr lang="es-ES" sz="2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s-ES" sz="2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200" kern="0" dirty="0">
                <a:latin typeface="+mn-lt"/>
                <a:cs typeface="+mn-cs"/>
              </a:rPr>
              <a:t>Los juegos deben adaptarse a los cambios del usuario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AR" sz="2200" kern="0" dirty="0">
              <a:latin typeface="+mn-lt"/>
              <a:cs typeface="+mn-cs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s-ES" sz="2000" kern="0" dirty="0">
                <a:latin typeface="+mn-lt"/>
                <a:cs typeface="+mn-cs"/>
              </a:rPr>
              <a:t>Juegos Sensibles al Contexto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s-ES" sz="2000" kern="0" dirty="0">
                <a:latin typeface="+mn-lt"/>
                <a:cs typeface="+mn-cs"/>
              </a:rPr>
              <a:t>Uso de tecnologías como GPS  incluidos en los dispositivos móviles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s-ES" sz="2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200" kern="0" dirty="0">
                <a:latin typeface="+mn-lt"/>
                <a:cs typeface="+mn-cs"/>
              </a:rPr>
              <a:t>Los juegos sensibles se basan en analizar condiciones que por consecuencia determinan la conducta del jugador y el juego en sí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200" kern="0" dirty="0">
              <a:latin typeface="+mn-lt"/>
              <a:cs typeface="+mn-cs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s-ES" sz="2000" kern="0" dirty="0">
                <a:latin typeface="+mn-lt"/>
                <a:cs typeface="+mn-cs"/>
              </a:rPr>
              <a:t>Conjunto de Reglas aplicadas en el juego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s-ES" sz="2200" kern="0" dirty="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s-ES" sz="2000" kern="0" dirty="0"/>
              <a:t>Reglas Sensibles al Contexto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lang="es-ES" sz="2200" kern="0" dirty="0"/>
          </a:p>
          <a:p>
            <a:pPr marL="342900" indent="-342900">
              <a:lnSpc>
                <a:spcPct val="80000"/>
              </a:lnSpc>
              <a:defRPr/>
            </a:pPr>
            <a:endParaRPr lang="es-ES" sz="2200" kern="0" dirty="0"/>
          </a:p>
          <a:p>
            <a:pPr marL="342900" indent="-342900">
              <a:lnSpc>
                <a:spcPct val="80000"/>
              </a:lnSpc>
              <a:defRPr/>
            </a:pPr>
            <a:endParaRPr lang="es-ES" sz="2200" kern="0" dirty="0">
              <a:latin typeface="+mn-lt"/>
              <a:cs typeface="+mn-cs"/>
            </a:endParaRPr>
          </a:p>
        </p:txBody>
      </p:sp>
      <p:pic>
        <p:nvPicPr>
          <p:cNvPr id="15363" name="Picture 4" descr="Resultado de imagen para GPS ubic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4772025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570788" cy="558800"/>
          </a:xfrm>
        </p:spPr>
        <p:txBody>
          <a:bodyPr/>
          <a:lstStyle/>
          <a:p>
            <a:pPr eaLnBrk="1" hangingPunct="1"/>
            <a:r>
              <a:rPr lang="es-AR" sz="2900" smtClean="0"/>
              <a:t>Prototipo (Demo)</a:t>
            </a:r>
            <a:endParaRPr lang="es-ES" sz="2900" smtClean="0"/>
          </a:p>
        </p:txBody>
      </p:sp>
      <p:pic>
        <p:nvPicPr>
          <p:cNvPr id="33794" name="Picture 4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 b="-72"/>
          <a:stretch>
            <a:fillRect/>
          </a:stretch>
        </p:blipFill>
        <p:spPr>
          <a:xfrm>
            <a:off x="714375" y="857250"/>
            <a:ext cx="771525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179388" y="0"/>
            <a:ext cx="8713787" cy="6540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AR"/>
          </a:p>
          <a:p>
            <a:endParaRPr lang="es-ES"/>
          </a:p>
        </p:txBody>
      </p:sp>
      <p:pic>
        <p:nvPicPr>
          <p:cNvPr id="37892" name="Monopoly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0"/>
            <a:ext cx="42672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350838"/>
            <a:ext cx="7056438" cy="630237"/>
          </a:xfrm>
        </p:spPr>
        <p:txBody>
          <a:bodyPr/>
          <a:lstStyle/>
          <a:p>
            <a:pPr eaLnBrk="1" hangingPunct="1"/>
            <a:r>
              <a:rPr lang="es-AR" sz="2800" smtClean="0"/>
              <a:t>Conclusiones</a:t>
            </a:r>
            <a:endParaRPr lang="es-ES" sz="280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065213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200" smtClean="0"/>
              <a:t>Se diseñó un modelo de reglas focalizadas principalmente al posicionamiento del usuario</a:t>
            </a:r>
          </a:p>
          <a:p>
            <a:pPr eaLnBrk="1" hangingPunct="1">
              <a:lnSpc>
                <a:spcPct val="80000"/>
              </a:lnSpc>
            </a:pPr>
            <a:endParaRPr lang="es-ES" sz="100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La flexibilidad del modelo permite incorporar nuevas reglas y así adaptarse para crear juegos con otras características</a:t>
            </a:r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Este modelo adapta el patrón de diseño </a:t>
            </a:r>
            <a:r>
              <a:rPr lang="es-ES" sz="2000" i="1" smtClean="0"/>
              <a:t>Rule</a:t>
            </a:r>
            <a:r>
              <a:rPr lang="es-ES" sz="2000" smtClean="0"/>
              <a:t>, para habilitar acciones al jugador cuando se cumplen determinadas condiciones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200" smtClean="0"/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Dicho modelo se extendió y se instanció con las reglas del </a:t>
            </a:r>
            <a:r>
              <a:rPr lang="es-ES" sz="2200" i="1" smtClean="0"/>
              <a:t>Monopoly Mobile </a:t>
            </a:r>
            <a:r>
              <a:rPr lang="es-ES" sz="2200" smtClean="0"/>
              <a:t>creando así un prototipo funcional </a:t>
            </a:r>
          </a:p>
          <a:p>
            <a:pPr eaLnBrk="1" hangingPunct="1">
              <a:lnSpc>
                <a:spcPct val="80000"/>
              </a:lnSpc>
            </a:pPr>
            <a:endParaRPr lang="es-AR" sz="2200" smtClean="0"/>
          </a:p>
        </p:txBody>
      </p:sp>
      <p:pic>
        <p:nvPicPr>
          <p:cNvPr id="35843" name="Picture 6" descr="Resultado de imagen para analista de sistemas de inform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5540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613" cy="630237"/>
          </a:xfrm>
        </p:spPr>
        <p:txBody>
          <a:bodyPr/>
          <a:lstStyle/>
          <a:p>
            <a:pPr eaLnBrk="1" hangingPunct="1"/>
            <a:r>
              <a:rPr lang="es-AR" sz="2800" smtClean="0"/>
              <a:t>Trabajos Futuros</a:t>
            </a:r>
            <a:endParaRPr lang="es-ES" sz="280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00125"/>
            <a:ext cx="8229600" cy="4530725"/>
          </a:xfrm>
        </p:spPr>
        <p:txBody>
          <a:bodyPr/>
          <a:lstStyle/>
          <a:p>
            <a:pPr eaLnBrk="1" hangingPunct="1"/>
            <a:r>
              <a:rPr lang="es-ES" sz="2200" smtClean="0"/>
              <a:t>Analizar cómo definir reglas que involucren contextos de varios jugadores.</a:t>
            </a:r>
          </a:p>
          <a:p>
            <a:pPr eaLnBrk="1" hangingPunct="1">
              <a:buFont typeface="Wingdings" pitchFamily="2" charset="2"/>
              <a:buNone/>
            </a:pPr>
            <a:endParaRPr lang="es-ES" sz="2200" smtClean="0"/>
          </a:p>
          <a:p>
            <a:pPr eaLnBrk="1" hangingPunct="1"/>
            <a:r>
              <a:rPr lang="es-ES" sz="2200" smtClean="0"/>
              <a:t>Crear un pool de reglas que puedan ser rehusadas por diferentes juegos. Analizar y definir </a:t>
            </a:r>
            <a:r>
              <a:rPr lang="es-ES" sz="2200" i="1" smtClean="0"/>
              <a:t>Templates</a:t>
            </a:r>
            <a:r>
              <a:rPr lang="es-ES" sz="2200" smtClean="0"/>
              <a:t> de juegos para facilitar su creación. </a:t>
            </a:r>
          </a:p>
          <a:p>
            <a:pPr eaLnBrk="1" hangingPunct="1">
              <a:buFont typeface="Wingdings" pitchFamily="2" charset="2"/>
              <a:buNone/>
            </a:pPr>
            <a:endParaRPr lang="es-ES" sz="2200" smtClean="0"/>
          </a:p>
          <a:p>
            <a:pPr eaLnBrk="1" hangingPunct="1"/>
            <a:r>
              <a:rPr lang="es-ES" sz="2200" smtClean="0"/>
              <a:t>Implementar prototipos con otras características para poder determinar así si hay que agregar/modificar el modelo, logrando así una mejor generalización de aquellos aspectos comunes en este tipo de juegos.</a:t>
            </a:r>
          </a:p>
        </p:txBody>
      </p:sp>
      <p:pic>
        <p:nvPicPr>
          <p:cNvPr id="36867" name="Picture 6" descr="Resultado de imagen para analista de sistemas dibuj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243513"/>
            <a:ext cx="7699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052513"/>
            <a:ext cx="4608512" cy="1944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AR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AR" smtClean="0"/>
              <a:t>Muchas Gracias!!!</a:t>
            </a:r>
            <a:endParaRPr lang="es-ES" smtClean="0"/>
          </a:p>
        </p:txBody>
      </p:sp>
      <p:sp>
        <p:nvSpPr>
          <p:cNvPr id="37890" name="AutoShape 3" descr="Resultado de imagen"/>
          <p:cNvSpPr>
            <a:spLocks noChangeAspect="1" noChangeArrowheads="1"/>
          </p:cNvSpPr>
          <p:nvPr/>
        </p:nvSpPr>
        <p:spPr bwMode="auto">
          <a:xfrm>
            <a:off x="2828925" y="1685925"/>
            <a:ext cx="3486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7891" name="AutoShape 5" descr="Resultado de imagen"/>
          <p:cNvSpPr>
            <a:spLocks noChangeAspect="1" noChangeArrowheads="1"/>
          </p:cNvSpPr>
          <p:nvPr/>
        </p:nvSpPr>
        <p:spPr bwMode="auto">
          <a:xfrm>
            <a:off x="2828925" y="1685925"/>
            <a:ext cx="3486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37892" name="Picture 7" descr="Resultado de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50" y="3084513"/>
            <a:ext cx="19732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2 Imagen" descr="okemo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500438"/>
            <a:ext cx="28575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277813"/>
            <a:ext cx="754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Relevamiento sobre diversos juegos de reglas basados en posicionamiento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229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s-ES" sz="2200" kern="0" dirty="0">
              <a:latin typeface="+mn-lt"/>
              <a:cs typeface="+mn-cs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lang="es-ES" sz="2200" kern="0" dirty="0"/>
          </a:p>
          <a:p>
            <a:pPr marL="342900" indent="-342900">
              <a:lnSpc>
                <a:spcPct val="80000"/>
              </a:lnSpc>
              <a:defRPr/>
            </a:pPr>
            <a:endParaRPr lang="es-ES" sz="2200" kern="0" dirty="0"/>
          </a:p>
          <a:p>
            <a:pPr marL="342900" indent="-342900">
              <a:lnSpc>
                <a:spcPct val="80000"/>
              </a:lnSpc>
              <a:defRPr/>
            </a:pPr>
            <a:endParaRPr lang="es-ES" sz="2200" kern="0" dirty="0">
              <a:latin typeface="+mn-lt"/>
              <a:cs typeface="+mn-cs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3857625"/>
            <a:ext cx="3103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643063"/>
            <a:ext cx="2540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8 CuadroTexto"/>
          <p:cNvSpPr txBox="1">
            <a:spLocks noChangeArrowheads="1"/>
          </p:cNvSpPr>
          <p:nvPr/>
        </p:nvSpPr>
        <p:spPr bwMode="auto">
          <a:xfrm>
            <a:off x="2000250" y="350043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Riot</a:t>
            </a:r>
          </a:p>
        </p:txBody>
      </p:sp>
      <p:sp>
        <p:nvSpPr>
          <p:cNvPr id="16391" name="9 CuadroTexto"/>
          <p:cNvSpPr txBox="1">
            <a:spLocks noChangeArrowheads="1"/>
          </p:cNvSpPr>
          <p:nvPr/>
        </p:nvSpPr>
        <p:spPr bwMode="auto">
          <a:xfrm>
            <a:off x="3357563" y="12858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Savannah</a:t>
            </a:r>
          </a:p>
        </p:txBody>
      </p:sp>
      <p:pic>
        <p:nvPicPr>
          <p:cNvPr id="16392" name="Picture 2" descr="Resultado de imagen para pokemon 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500438"/>
            <a:ext cx="14287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13 CuadroTexto"/>
          <p:cNvSpPr txBox="1">
            <a:spLocks noChangeArrowheads="1"/>
          </p:cNvSpPr>
          <p:nvPr/>
        </p:nvSpPr>
        <p:spPr bwMode="auto">
          <a:xfrm>
            <a:off x="6357938" y="307181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Pokemon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196975"/>
            <a:ext cx="82296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000" dirty="0"/>
              <a:t>Diseñar un modelo de Reglas para Juegos Móviles basados en Posicionamiento </a:t>
            </a:r>
          </a:p>
          <a:p>
            <a:pPr marL="660400" lvl="3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200" kern="0" dirty="0">
              <a:latin typeface="+mn-lt"/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288925"/>
            <a:ext cx="6994525" cy="558800"/>
          </a:xfrm>
        </p:spPr>
        <p:txBody>
          <a:bodyPr/>
          <a:lstStyle/>
          <a:p>
            <a:pPr eaLnBrk="1" hangingPunct="1"/>
            <a:r>
              <a:rPr lang="es-AR" sz="2800" smtClean="0"/>
              <a:t>Objetivo General</a:t>
            </a:r>
            <a:endParaRPr lang="es-ES" sz="2800" smtClean="0"/>
          </a:p>
        </p:txBody>
      </p:sp>
      <p:pic>
        <p:nvPicPr>
          <p:cNvPr id="17411" name="Picture 6" descr="Resultado de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58763"/>
            <a:ext cx="6461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798850"/>
            <a:ext cx="8229600" cy="335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28900" lvl="8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s-ES" sz="2000" dirty="0"/>
              <a:t>			Juego Móvil	</a:t>
            </a:r>
          </a:p>
          <a:p>
            <a:pPr marL="342900" lvl="3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000" dirty="0"/>
              <a:t>Representar  el contexto 	Posición del Jugador</a:t>
            </a:r>
            <a:endParaRPr lang="es-ES" sz="2000" kern="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s-ES" sz="2200" kern="0" dirty="0"/>
              <a:t>					</a:t>
            </a:r>
            <a:r>
              <a:rPr lang="es-ES" sz="2000" kern="0" dirty="0"/>
              <a:t>Reglas sensibles</a:t>
            </a:r>
          </a:p>
          <a:p>
            <a:pPr marL="342900" lvl="3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s-ES" sz="2000" kern="0" dirty="0"/>
          </a:p>
          <a:p>
            <a:pPr marL="342900" lvl="3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000" dirty="0"/>
              <a:t>Extender  el modelo general para las reglas del juego </a:t>
            </a:r>
            <a:r>
              <a:rPr lang="es-ES" sz="2000" i="1" dirty="0" err="1"/>
              <a:t>Monopoly</a:t>
            </a:r>
            <a:r>
              <a:rPr lang="es-ES" sz="2000" i="1" dirty="0"/>
              <a:t> Mobile</a:t>
            </a:r>
          </a:p>
          <a:p>
            <a:pPr marL="342900" lvl="3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000" i="1" dirty="0"/>
          </a:p>
          <a:p>
            <a:pPr marL="342900" lvl="3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000" kern="0" dirty="0"/>
              <a:t>Desarrollar un prototipo funcional</a:t>
            </a:r>
            <a:endParaRPr lang="es-ES" sz="2000" i="1" kern="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660400" lvl="3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s-ES" sz="2200" kern="0" dirty="0"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66850" y="2109788"/>
            <a:ext cx="69945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A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Objetivos Específicos</a:t>
            </a:r>
            <a:endParaRPr lang="es-E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4" name="Picture 6" descr="Resultado de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2079625"/>
            <a:ext cx="6461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Abrir llave"/>
          <p:cNvSpPr/>
          <p:nvPr/>
        </p:nvSpPr>
        <p:spPr>
          <a:xfrm>
            <a:off x="3714750" y="2725738"/>
            <a:ext cx="527050" cy="1000125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863" y="288925"/>
            <a:ext cx="6275387" cy="558800"/>
          </a:xfrm>
        </p:spPr>
        <p:txBody>
          <a:bodyPr/>
          <a:lstStyle/>
          <a:p>
            <a:pPr eaLnBrk="1" hangingPunct="1"/>
            <a:r>
              <a:rPr lang="es-AR" sz="2800" smtClean="0"/>
              <a:t>Conceptos</a:t>
            </a:r>
            <a:endParaRPr lang="es-ES" sz="2800" smtClean="0"/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229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" sz="2200"/>
              <a:t>Contexto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s-ES" sz="22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Información relevante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Identifican una situación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2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2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2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2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s-ES" sz="22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Los juegos sensibles al contexto son juegos flexibles dónde su comportamiento se ve afectado por el cambio de contexto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s-AR" sz="22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AR" sz="2000"/>
              <a:t>Contexto representado como </a:t>
            </a:r>
            <a:r>
              <a:rPr lang="es-AR" sz="2000" i="1"/>
              <a:t>Context-Feature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s-ES" sz="2000" i="1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Contexto del posicionamiento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s-ES" sz="2200"/>
          </a:p>
          <a:p>
            <a:pPr marL="342900" indent="-342900">
              <a:lnSpc>
                <a:spcPct val="80000"/>
              </a:lnSpc>
            </a:pPr>
            <a:endParaRPr lang="es-ES" sz="2200"/>
          </a:p>
        </p:txBody>
      </p:sp>
      <p:pic>
        <p:nvPicPr>
          <p:cNvPr id="18435" name="Picture 4" descr="Resultado de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477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Image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00125"/>
            <a:ext cx="4000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863" y="288925"/>
            <a:ext cx="6275387" cy="558800"/>
          </a:xfrm>
        </p:spPr>
        <p:txBody>
          <a:bodyPr/>
          <a:lstStyle/>
          <a:p>
            <a:pPr eaLnBrk="1" hangingPunct="1"/>
            <a:r>
              <a:rPr lang="es-AR" sz="2800" smtClean="0"/>
              <a:t>Conceptos</a:t>
            </a:r>
            <a:endParaRPr lang="es-ES" sz="2800" smtClean="0"/>
          </a:p>
        </p:txBody>
      </p:sp>
      <p:sp>
        <p:nvSpPr>
          <p:cNvPr id="1945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803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200" smtClean="0"/>
              <a:t>Rule Object</a:t>
            </a:r>
          </a:p>
          <a:p>
            <a:pPr eaLnBrk="1" hangingPunct="1">
              <a:lnSpc>
                <a:spcPct val="80000"/>
              </a:lnSpc>
            </a:pPr>
            <a:endParaRPr lang="es-AR" sz="2200" smtClean="0"/>
          </a:p>
          <a:p>
            <a:pPr lvl="1" eaLnBrk="1" hangingPunct="1">
              <a:lnSpc>
                <a:spcPct val="80000"/>
              </a:lnSpc>
            </a:pPr>
            <a:r>
              <a:rPr lang="es-AR" sz="2000" smtClean="0"/>
              <a:t>Representa el cambio de estado de los objetos en tiempo de ejecución</a:t>
            </a:r>
          </a:p>
          <a:p>
            <a:pPr lvl="1" eaLnBrk="1" hangingPunct="1">
              <a:lnSpc>
                <a:spcPct val="80000"/>
              </a:lnSpc>
            </a:pPr>
            <a:endParaRPr lang="es-AR" sz="2000" smtClean="0"/>
          </a:p>
          <a:p>
            <a:pPr lvl="1" eaLnBrk="1" hangingPunct="1">
              <a:lnSpc>
                <a:spcPct val="80000"/>
              </a:lnSpc>
            </a:pPr>
            <a:r>
              <a:rPr lang="es-AR" sz="2000" smtClean="0"/>
              <a:t>Define a cada regla como independiente y explícita</a:t>
            </a:r>
          </a:p>
          <a:p>
            <a:pPr lvl="1" eaLnBrk="1" hangingPunct="1">
              <a:lnSpc>
                <a:spcPct val="80000"/>
              </a:lnSpc>
            </a:pPr>
            <a:endParaRPr lang="es-AR" sz="2000" smtClean="0"/>
          </a:p>
          <a:p>
            <a:pPr lvl="1" eaLnBrk="1" hangingPunct="1">
              <a:lnSpc>
                <a:spcPct val="80000"/>
              </a:lnSpc>
            </a:pPr>
            <a:r>
              <a:rPr lang="es-AR" sz="2000" smtClean="0"/>
              <a:t>Componentes: condiciones, acciones, resultado.</a:t>
            </a:r>
          </a:p>
          <a:p>
            <a:pPr lvl="1" eaLnBrk="1" hangingPunct="1">
              <a:lnSpc>
                <a:spcPct val="80000"/>
              </a:lnSpc>
            </a:pPr>
            <a:endParaRPr lang="es-ES" sz="22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sz="2200" smtClean="0"/>
          </a:p>
        </p:txBody>
      </p:sp>
      <p:pic>
        <p:nvPicPr>
          <p:cNvPr id="19459" name="Picture 4" descr="Resultado de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477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4125913"/>
            <a:ext cx="72993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39863" y="288925"/>
            <a:ext cx="62753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AR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Conceptos</a:t>
            </a:r>
            <a:endParaRPr lang="es-ES" sz="28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" sz="2200"/>
              <a:t>Reglas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s-ES" sz="22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Dependen de la posición de los jugadores para el progreso del juego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s-ES" sz="20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Validan condiciones relacionadas con la posición del jugador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s-ES" sz="22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Cada regla define las condiciones de activación de la misma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s-ES" sz="2000"/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s-ES" sz="2000"/>
              <a:t>Las acciones se activan cuando las condiciones se cumplen</a:t>
            </a:r>
            <a:endParaRPr lang="es-ES" sz="2200"/>
          </a:p>
        </p:txBody>
      </p:sp>
      <p:pic>
        <p:nvPicPr>
          <p:cNvPr id="20483" name="Picture 4" descr="Resultado de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477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ChangeArrowheads="1"/>
          </p:cNvSpPr>
          <p:nvPr/>
        </p:nvSpPr>
        <p:spPr bwMode="auto">
          <a:xfrm>
            <a:off x="517525" y="2000250"/>
            <a:ext cx="8229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Modelo General de Reglas desarrollado</a:t>
            </a: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endParaRPr lang="es-AR" sz="360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s-AR" sz="360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es-ES" sz="360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54888" cy="630237"/>
          </a:xfrm>
        </p:spPr>
        <p:txBody>
          <a:bodyPr/>
          <a:lstStyle/>
          <a:p>
            <a:pPr eaLnBrk="1" hangingPunct="1"/>
            <a:r>
              <a:rPr lang="es-ES" sz="2800" smtClean="0"/>
              <a:t>Consideraciones en el Modelo Propuesto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4962525" cy="4530725"/>
          </a:xfrm>
        </p:spPr>
        <p:txBody>
          <a:bodyPr/>
          <a:lstStyle/>
          <a:p>
            <a:pPr eaLnBrk="1" hangingPunct="1"/>
            <a:r>
              <a:rPr lang="es-ES" sz="2200" smtClean="0"/>
              <a:t>Los </a:t>
            </a:r>
            <a:r>
              <a:rPr lang="es-ES" sz="2200" i="1" smtClean="0"/>
              <a:t>Jugadores</a:t>
            </a:r>
            <a:r>
              <a:rPr lang="es-ES" sz="2200" smtClean="0"/>
              <a:t>  tienen:</a:t>
            </a:r>
          </a:p>
          <a:p>
            <a:pPr eaLnBrk="1" hangingPunct="1"/>
            <a:endParaRPr lang="es-ES" sz="500" smtClean="0"/>
          </a:p>
          <a:p>
            <a:pPr lvl="1" eaLnBrk="1" hangingPunct="1"/>
            <a:r>
              <a:rPr lang="es-ES" sz="2200" smtClean="0"/>
              <a:t>Perfil (</a:t>
            </a:r>
            <a:r>
              <a:rPr lang="es-ES" sz="2200" i="1" smtClean="0"/>
              <a:t>Character</a:t>
            </a:r>
            <a:r>
              <a:rPr lang="es-ES" sz="2200" smtClean="0"/>
              <a:t>)</a:t>
            </a:r>
          </a:p>
          <a:p>
            <a:pPr lvl="1" eaLnBrk="1" hangingPunct="1"/>
            <a:endParaRPr lang="es-ES" sz="500" smtClean="0"/>
          </a:p>
          <a:p>
            <a:pPr lvl="1" eaLnBrk="1" hangingPunct="1"/>
            <a:r>
              <a:rPr lang="es-ES" sz="2200" smtClean="0"/>
              <a:t>Historial (</a:t>
            </a:r>
            <a:r>
              <a:rPr lang="es-ES" sz="2200" i="1" smtClean="0"/>
              <a:t>History</a:t>
            </a:r>
            <a:r>
              <a:rPr lang="es-ES" sz="2200" smtClean="0"/>
              <a:t>) </a:t>
            </a:r>
          </a:p>
          <a:p>
            <a:pPr lvl="1" eaLnBrk="1" hangingPunct="1"/>
            <a:endParaRPr lang="pt-BR" sz="500" smtClean="0"/>
          </a:p>
          <a:p>
            <a:pPr lvl="1" eaLnBrk="1" hangingPunct="1"/>
            <a:r>
              <a:rPr lang="pt-BR" sz="2200" smtClean="0"/>
              <a:t>Características de contexto (</a:t>
            </a:r>
            <a:r>
              <a:rPr lang="pt-BR" sz="2200" i="1" smtClean="0"/>
              <a:t>ContextFeature</a:t>
            </a:r>
            <a:r>
              <a:rPr lang="pt-BR" sz="2200" smtClean="0"/>
              <a:t>)</a:t>
            </a:r>
          </a:p>
          <a:p>
            <a:pPr lvl="1" eaLnBrk="1" hangingPunct="1"/>
            <a:endParaRPr lang="es-ES" sz="500" smtClean="0"/>
          </a:p>
          <a:p>
            <a:pPr lvl="1" eaLnBrk="1" hangingPunct="1"/>
            <a:r>
              <a:rPr lang="es-ES" sz="2200" smtClean="0"/>
              <a:t>Acciones habilitadas (</a:t>
            </a:r>
            <a:r>
              <a:rPr lang="es-ES" sz="2200" i="1" smtClean="0"/>
              <a:t>Actions</a:t>
            </a:r>
            <a:r>
              <a:rPr lang="es-ES" sz="2200" smtClean="0"/>
              <a:t>)</a:t>
            </a:r>
          </a:p>
          <a:p>
            <a:pPr lvl="1" eaLnBrk="1" hangingPunct="1"/>
            <a:endParaRPr lang="es-AR" sz="22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928688"/>
            <a:ext cx="3910012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1427</TotalTime>
  <Words>562</Words>
  <Application>Microsoft Office PowerPoint</Application>
  <PresentationFormat>Presentación en pantalla (4:3)</PresentationFormat>
  <Paragraphs>165</Paragraphs>
  <Slides>24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Garamond</vt:lpstr>
      <vt:lpstr>Wingdings</vt:lpstr>
      <vt:lpstr>Calibri</vt:lpstr>
      <vt:lpstr>Borde</vt:lpstr>
      <vt:lpstr>Borde</vt:lpstr>
      <vt:lpstr>Diapositiva 1</vt:lpstr>
      <vt:lpstr>Diapositiva 2</vt:lpstr>
      <vt:lpstr>Diapositiva 3</vt:lpstr>
      <vt:lpstr>Objetivo General</vt:lpstr>
      <vt:lpstr>Conceptos</vt:lpstr>
      <vt:lpstr>Conceptos</vt:lpstr>
      <vt:lpstr>Diapositiva 7</vt:lpstr>
      <vt:lpstr>Diapositiva 8</vt:lpstr>
      <vt:lpstr>Consideraciones en el Modelo Propuesto </vt:lpstr>
      <vt:lpstr>Consideraciones en el Modelo Propuesto </vt:lpstr>
      <vt:lpstr>Consideraciones en el Modelo Propuesto </vt:lpstr>
      <vt:lpstr>Consideraciones en el Modelo Propuesto </vt:lpstr>
      <vt:lpstr>Clases del Modelo General Propuesto </vt:lpstr>
      <vt:lpstr>Diapositiva 14</vt:lpstr>
      <vt:lpstr>Descripción del Monopoly Mobile </vt:lpstr>
      <vt:lpstr>Casos de Uso relacionado a posición del jugador</vt:lpstr>
      <vt:lpstr>Reglas del Monopoly Mobile</vt:lpstr>
      <vt:lpstr>Diapositiva 18</vt:lpstr>
      <vt:lpstr>Implementación del Prototipo </vt:lpstr>
      <vt:lpstr>Prototipo (Demo)</vt:lpstr>
      <vt:lpstr>Diapositiva 21</vt:lpstr>
      <vt:lpstr>Conclusiones</vt:lpstr>
      <vt:lpstr>Trabajos Futuros</vt:lpstr>
      <vt:lpstr>Diapositiva 24</vt:lpstr>
    </vt:vector>
  </TitlesOfParts>
  <Company>Federal Mogul Argentina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Federal Mogul Argentina S.A.</dc:creator>
  <cp:lastModifiedBy>Federal Mogul Argentina S.A.</cp:lastModifiedBy>
  <cp:revision>109</cp:revision>
  <dcterms:created xsi:type="dcterms:W3CDTF">2016-09-12T11:54:53Z</dcterms:created>
  <dcterms:modified xsi:type="dcterms:W3CDTF">2016-11-04T15:27:53Z</dcterms:modified>
</cp:coreProperties>
</file>