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5143500" cx="9144000"/>
  <p:notesSz cx="6858000" cy="9144000"/>
  <p:embeddedFontLst>
    <p:embeddedFont>
      <p:font typeface="Roboto"/>
      <p:regular r:id="rId62"/>
      <p:bold r:id="rId63"/>
      <p:italic r:id="rId64"/>
      <p:boldItalic r:id="rId65"/>
    </p:embeddedFont>
    <p:embeddedFont>
      <p:font typeface="Garamond"/>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Roboto-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8.xml"/><Relationship Id="rId66" Type="http://schemas.openxmlformats.org/officeDocument/2006/relationships/font" Target="fonts/Garamond-regular.fntdata"/><Relationship Id="rId21" Type="http://schemas.openxmlformats.org/officeDocument/2006/relationships/slide" Target="slides/slide17.xml"/><Relationship Id="rId65" Type="http://schemas.openxmlformats.org/officeDocument/2006/relationships/font" Target="fonts/Roboto-boldItalic.fntdata"/><Relationship Id="rId24" Type="http://schemas.openxmlformats.org/officeDocument/2006/relationships/slide" Target="slides/slide20.xml"/><Relationship Id="rId68" Type="http://schemas.openxmlformats.org/officeDocument/2006/relationships/font" Target="fonts/Garamond-italic.fntdata"/><Relationship Id="rId23" Type="http://schemas.openxmlformats.org/officeDocument/2006/relationships/slide" Target="slides/slide19.xml"/><Relationship Id="rId67" Type="http://schemas.openxmlformats.org/officeDocument/2006/relationships/font" Target="fonts/Garamond-bold.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Garamond-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s-419"/>
              <a:t>Duinobot y Multiplo N6</a:t>
            </a:r>
          </a:p>
          <a:p>
            <a:pPr lvl="0" rtl="0">
              <a:spcBef>
                <a:spcPts val="0"/>
              </a:spcBef>
              <a:buNone/>
            </a:pPr>
            <a:r>
              <a:t/>
            </a:r>
            <a:endParaRPr/>
          </a:p>
          <a:p>
            <a:pPr lvl="0" rtl="0">
              <a:spcBef>
                <a:spcPts val="0"/>
              </a:spcBef>
              <a:buNone/>
            </a:pPr>
            <a:r>
              <a:rPr lang="es-419"/>
              <a:t>Tanto Myro como Duinobot son librerías escritas en python que conforman la base sobre la que se desarrolló XRemoteBot. Ambas fueron creadas para poder controlar robots en forma remota.</a:t>
            </a:r>
          </a:p>
          <a:p>
            <a:pPr lvl="0" rtl="0">
              <a:spcBef>
                <a:spcPts val="0"/>
              </a:spcBef>
              <a:buNone/>
            </a:pPr>
            <a:r>
              <a:t/>
            </a:r>
            <a:endParaRPr/>
          </a:p>
          <a:p>
            <a:pPr lvl="0" rtl="0">
              <a:spcBef>
                <a:spcPts val="0"/>
              </a:spcBef>
              <a:buNone/>
            </a:pPr>
            <a:r>
              <a:rPr lang="es-419"/>
              <a:t>Myro fue desarrollada por el “Institute for Personal Robots in Education” y permite controlar robots denominados Scribbler, fabricados por la empresa Parallax, tanto a través de cable serial como bluetooth. Esta librería requiere que los robots tengan cargados un firmware especial que espera instrucciones en su puerto serial, el cual está conectado a una placa IPRE Fluke, la cual a su vez cuenta con un adaptador bluetooth que le permite recibir comandos desde una computadora.</a:t>
            </a:r>
          </a:p>
          <a:p>
            <a:pPr lvl="0" rtl="0">
              <a:spcBef>
                <a:spcPts val="0"/>
              </a:spcBef>
              <a:buNone/>
            </a:pPr>
            <a:r>
              <a:t/>
            </a:r>
            <a:endParaRPr/>
          </a:p>
          <a:p>
            <a:pPr lvl="0" rtl="0">
              <a:spcBef>
                <a:spcPts val="0"/>
              </a:spcBef>
              <a:buNone/>
            </a:pPr>
            <a:r>
              <a:rPr lang="es-419"/>
              <a:t>Duinobot fue desarrollada en conjunto entre un grupo de docentes y becarios del LINTI y la empresa RobotGroup, y permite controlar robots Multiplo N6 fabricados por esta última. Tanto los robots como la computadora que los controla utilizan una placa denominada XBee. Los robots también tienen que tener instalado un firmware especial que implementa el protocolo Firmata, el cual tiene como finalidad comunicar microprocesadores con software en una computadora.</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s-419"/>
              <a:t>Modificación del modelo de reservas: Se modificó el modelo de reservas para que las mismas no estén ligadas a un usuario en particular, de esta manera es posible reservar un robot simplemente con su modelo y su id, esto se adecua más a nuestras necesidades ya que no existe manejo de usuarios en el cliente DROPSY pero la reserva de robots era necesaria. </a:t>
            </a:r>
          </a:p>
          <a:p>
            <a:pPr lvl="0" rtl="0">
              <a:spcBef>
                <a:spcPts val="0"/>
              </a:spcBef>
              <a:buNone/>
            </a:pPr>
            <a:r>
              <a:rPr lang="es-419"/>
              <a:t>Además se modificó la manera en la que se tratan las reservas, ya que en un principio se hacían reservas a futuro, ahora las reservas se hacen en el momento y se cancelan al finalizar la ejecución. Esto quita la posibilidad de que dos personas controlen el robot al mismo tiempo.</a:t>
            </a:r>
          </a:p>
          <a:p>
            <a:pPr lvl="0" rtl="0">
              <a:spcBef>
                <a:spcPts val="0"/>
              </a:spcBef>
              <a:buNone/>
            </a:pPr>
            <a:r>
              <a:t/>
            </a:r>
            <a:endParaRPr/>
          </a:p>
          <a:p>
            <a:pPr lvl="0" rtl="0">
              <a:spcBef>
                <a:spcPts val="0"/>
              </a:spcBef>
              <a:buNone/>
            </a:pPr>
            <a:r>
              <a:rPr lang="es-419"/>
              <a:t>Script de instalación: Se incluye un nuevo script de instalación para los servicios de XRemoteBot, que contempla la descarga desde los repositorios de Github, así como también las dependencias y librerías necesarias para su funcionamiento.</a:t>
            </a:r>
          </a:p>
          <a:p>
            <a:pPr lvl="0" rtl="0">
              <a:spcBef>
                <a:spcPts val="0"/>
              </a:spcBef>
              <a:buNone/>
            </a:pPr>
            <a:r>
              <a:t/>
            </a:r>
            <a:endParaRPr/>
          </a:p>
          <a:p>
            <a:pPr lvl="0" rtl="0">
              <a:spcBef>
                <a:spcPts val="0"/>
              </a:spcBef>
              <a:buNone/>
            </a:pPr>
            <a:r>
              <a:rPr lang="es-419"/>
              <a:t>Script de inicio: Se realizar modificaciones en el script relacionadas con el nuevo servicio de streaming implementado.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1" name="Shape 4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7" name="Shape 4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s-419"/>
              <a:t>Que es?</a:t>
            </a:r>
          </a:p>
          <a:p>
            <a:pPr lvl="0" rtl="0">
              <a:spcBef>
                <a:spcPts val="0"/>
              </a:spcBef>
              <a:buNone/>
            </a:pPr>
            <a:r>
              <a:rPr lang="es-419"/>
              <a:t>Xremotebot es una herramienta desarrollada por Fernando Lopez en el año 2015 como parte de su tesina de grado para la carrera licenciatura en informática.</a:t>
            </a:r>
          </a:p>
          <a:p>
            <a:pPr lvl="0" rtl="0">
              <a:spcBef>
                <a:spcPts val="0"/>
              </a:spcBef>
              <a:buNone/>
            </a:pPr>
            <a:r>
              <a:rPr lang="es-419"/>
              <a:t>El trabajo desarrollado consiste en un servidor escrito en Python y un conjunto de clientes escritos en los lenguajes Python, Ruby y Javascript. </a:t>
            </a:r>
          </a:p>
          <a:p>
            <a:pPr lvl="0" rtl="0">
              <a:spcBef>
                <a:spcPts val="0"/>
              </a:spcBef>
              <a:buNone/>
            </a:pPr>
            <a:r>
              <a:t/>
            </a:r>
            <a:endParaRPr/>
          </a:p>
          <a:p>
            <a:pPr lvl="0" rtl="0">
              <a:spcBef>
                <a:spcPts val="0"/>
              </a:spcBef>
              <a:buNone/>
            </a:pPr>
            <a:r>
              <a:rPr lang="es-419"/>
              <a:t>El sistema fue desarrollado con el fin de permitir la programación remota de los robots utilizados en el proyecto “Programando con Robots y software libre”. El mismo puede ser utilizado por instituciones educativas que posean robots y por aquellas que no los posean, permitiendo mediante un servicio de streaming visualizar los resultados de la ejecución de los programas en los robots.</a:t>
            </a:r>
          </a:p>
          <a:p>
            <a:pPr lvl="0" rtl="0">
              <a:spcBef>
                <a:spcPts val="0"/>
              </a:spcBef>
              <a:buNone/>
            </a:pPr>
            <a:br>
              <a:rPr lang="es-419"/>
            </a:br>
            <a:r>
              <a:rPr lang="es-419"/>
              <a:t>Este servidor representa la base sobre la que se desarrolla nuestra herramienta denominada DROPSY, ya que el objetivo principal de la misma es agregar un nuevo cliente que se comunique directamente con el servidor XremoteBot.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s-419"/>
              <a:t>Características</a:t>
            </a:r>
          </a:p>
          <a:p>
            <a:pPr lvl="0" rtl="0">
              <a:spcBef>
                <a:spcPts val="0"/>
              </a:spcBef>
              <a:buNone/>
            </a:pPr>
            <a:r>
              <a:t/>
            </a:r>
            <a:endParaRPr/>
          </a:p>
          <a:p>
            <a:pPr lvl="0" rtl="0">
              <a:spcBef>
                <a:spcPts val="0"/>
              </a:spcBef>
              <a:buNone/>
            </a:pPr>
            <a:r>
              <a:rPr lang="es-419"/>
              <a:t>El servidor posee una interfaz de programación basada en WebSockets, la cual permite que los distintos clientes se comunique con el servidor. Al estar basada en websockets permite el envio y recepcion de mensajes de manera asincrónica.</a:t>
            </a:r>
          </a:p>
          <a:p>
            <a:pPr lvl="0" rtl="0">
              <a:spcBef>
                <a:spcPts val="0"/>
              </a:spcBef>
              <a:buNone/>
            </a:pPr>
            <a:r>
              <a:rPr lang="es-419"/>
              <a:t>Los mensajes se envían y reciben en formato JSON, los mensajes contienen una entidad receptora y un método, algunos ejemplos de estos son:</a:t>
            </a:r>
          </a:p>
          <a:p>
            <a:pPr indent="-228600" lvl="0" marL="457200" rtl="0">
              <a:spcBef>
                <a:spcPts val="0"/>
              </a:spcBef>
            </a:pPr>
            <a:r>
              <a:rPr lang="es-419"/>
              <a:t>Forward y backward</a:t>
            </a:r>
          </a:p>
          <a:p>
            <a:pPr indent="-228600" lvl="0" marL="457200" rtl="0">
              <a:spcBef>
                <a:spcPts val="0"/>
              </a:spcBef>
            </a:pPr>
            <a:r>
              <a:rPr lang="es-419"/>
              <a:t>TurnLeft y TurnRight</a:t>
            </a:r>
          </a:p>
          <a:p>
            <a:pPr indent="-228600" lvl="0" marL="457200" rtl="0">
              <a:spcBef>
                <a:spcPts val="0"/>
              </a:spcBef>
            </a:pPr>
            <a:r>
              <a:rPr lang="es-419"/>
              <a:t>GetLine: </a:t>
            </a:r>
          </a:p>
          <a:p>
            <a:pPr indent="-228600" lvl="0" marL="457200" rtl="0">
              <a:spcBef>
                <a:spcPts val="0"/>
              </a:spcBef>
            </a:pPr>
            <a:r>
              <a:rPr lang="es-419"/>
              <a:t>GetObstacle: </a:t>
            </a:r>
          </a:p>
          <a:p>
            <a:pPr indent="-228600" lvl="0" marL="457200" rtl="0">
              <a:spcBef>
                <a:spcPts val="0"/>
              </a:spcBef>
            </a:pPr>
            <a:r>
              <a:rPr lang="es-419"/>
              <a:t>Stop</a:t>
            </a:r>
          </a:p>
          <a:p>
            <a:pPr indent="-228600" lvl="0" marL="457200" rtl="0">
              <a:spcBef>
                <a:spcPts val="0"/>
              </a:spcBef>
            </a:pPr>
            <a:r>
              <a:rPr lang="es-419"/>
              <a:t>GetRobots</a:t>
            </a:r>
          </a:p>
          <a:p>
            <a:pPr indent="-228600" lvl="0" marL="457200" rtl="0">
              <a:spcBef>
                <a:spcPts val="0"/>
              </a:spcBef>
            </a:pPr>
            <a:r>
              <a:rPr lang="es-419"/>
              <a:t>Reserve</a:t>
            </a:r>
          </a:p>
          <a:p>
            <a:pPr lvl="0" rtl="0">
              <a:spcBef>
                <a:spcPts val="0"/>
              </a:spcBef>
              <a:buNone/>
            </a:pPr>
            <a:br>
              <a:rPr lang="es-419"/>
            </a: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363200"/>
            <a:ext cx="9144000" cy="37803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363200"/>
            <a:ext cx="9144000" cy="172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516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419"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jpg"/><Relationship Id="rId4" Type="http://schemas.openxmlformats.org/officeDocument/2006/relationships/image" Target="../media/image0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1.jpg"/><Relationship Id="rId4" Type="http://schemas.openxmlformats.org/officeDocument/2006/relationships/image" Target="../media/image2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3.jpg"/><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8.jpg"/><Relationship Id="rId4" Type="http://schemas.openxmlformats.org/officeDocument/2006/relationships/image" Target="../media/image2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7.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rtl="0" algn="ctr">
              <a:spcBef>
                <a:spcPts val="0"/>
              </a:spcBef>
              <a:buNone/>
            </a:pPr>
            <a:r>
              <a:rPr b="1" lang="es-419" sz="6000"/>
              <a:t>DROPSY </a:t>
            </a:r>
          </a:p>
        </p:txBody>
      </p:sp>
      <p:sp>
        <p:nvSpPr>
          <p:cNvPr id="68" name="Shape 68"/>
          <p:cNvSpPr txBox="1"/>
          <p:nvPr>
            <p:ph idx="1" type="subTitle"/>
          </p:nvPr>
        </p:nvSpPr>
        <p:spPr>
          <a:xfrm>
            <a:off x="390525" y="2585230"/>
            <a:ext cx="8222100" cy="432900"/>
          </a:xfrm>
          <a:prstGeom prst="rect">
            <a:avLst/>
          </a:prstGeom>
        </p:spPr>
        <p:txBody>
          <a:bodyPr anchorCtr="0" anchor="t" bIns="91425" lIns="91425" rIns="91425" tIns="91425">
            <a:noAutofit/>
          </a:bodyPr>
          <a:lstStyle/>
          <a:p>
            <a:pPr lvl="0" rtl="0" algn="ctr">
              <a:spcBef>
                <a:spcPts val="0"/>
              </a:spcBef>
              <a:buNone/>
            </a:pPr>
            <a:r>
              <a:rPr lang="es-419" sz="2400"/>
              <a:t>eDucational RObot Programming SYstem</a:t>
            </a:r>
          </a:p>
          <a:p>
            <a:pPr lvl="0" rtl="0">
              <a:spcBef>
                <a:spcPts val="0"/>
              </a:spcBef>
              <a:buNone/>
            </a:pPr>
            <a:r>
              <a:t/>
            </a:r>
            <a:endParaRPr/>
          </a:p>
        </p:txBody>
      </p:sp>
      <p:pic>
        <p:nvPicPr>
          <p:cNvPr descr="logo-transparente.png" id="69" name="Shape 69"/>
          <p:cNvPicPr preferRelativeResize="0"/>
          <p:nvPr/>
        </p:nvPicPr>
        <p:blipFill>
          <a:blip r:embed="rId3">
            <a:alphaModFix/>
          </a:blip>
          <a:stretch>
            <a:fillRect/>
          </a:stretch>
        </p:blipFill>
        <p:spPr>
          <a:xfrm>
            <a:off x="3313199" y="277599"/>
            <a:ext cx="2376750" cy="1141975"/>
          </a:xfrm>
          <a:prstGeom prst="rect">
            <a:avLst/>
          </a:prstGeom>
          <a:noFill/>
          <a:ln>
            <a:noFill/>
          </a:ln>
        </p:spPr>
      </p:pic>
      <p:sp>
        <p:nvSpPr>
          <p:cNvPr id="70" name="Shape 70"/>
          <p:cNvSpPr txBox="1"/>
          <p:nvPr/>
        </p:nvSpPr>
        <p:spPr>
          <a:xfrm>
            <a:off x="390525" y="3160100"/>
            <a:ext cx="8222100" cy="881700"/>
          </a:xfrm>
          <a:prstGeom prst="rect">
            <a:avLst/>
          </a:prstGeom>
          <a:noFill/>
          <a:ln>
            <a:noFill/>
          </a:ln>
        </p:spPr>
        <p:txBody>
          <a:bodyPr anchorCtr="0" anchor="t" bIns="91425" lIns="91425" rIns="91425" tIns="91425">
            <a:noAutofit/>
          </a:bodyPr>
          <a:lstStyle/>
          <a:p>
            <a:pPr lvl="0" rtl="0" algn="ctr">
              <a:spcBef>
                <a:spcPts val="0"/>
              </a:spcBef>
              <a:buNone/>
            </a:pPr>
            <a:r>
              <a:rPr lang="es-419" sz="1800">
                <a:solidFill>
                  <a:srgbClr val="00FF00"/>
                </a:solidFill>
                <a:latin typeface="Roboto"/>
                <a:ea typeface="Roboto"/>
                <a:cs typeface="Roboto"/>
                <a:sym typeface="Roboto"/>
              </a:rPr>
              <a:t>Tesina de Licenciatura en Informática y Licenciatura en Sistemas</a:t>
            </a:r>
          </a:p>
          <a:p>
            <a:pPr lvl="0" rtl="0" algn="ctr">
              <a:spcBef>
                <a:spcPts val="0"/>
              </a:spcBef>
              <a:buNone/>
            </a:pPr>
            <a:r>
              <a:t/>
            </a:r>
            <a:endParaRPr/>
          </a:p>
        </p:txBody>
      </p:sp>
      <p:sp>
        <p:nvSpPr>
          <p:cNvPr id="71" name="Shape 71"/>
          <p:cNvSpPr txBox="1"/>
          <p:nvPr/>
        </p:nvSpPr>
        <p:spPr>
          <a:xfrm>
            <a:off x="223050" y="4183775"/>
            <a:ext cx="7557900" cy="881700"/>
          </a:xfrm>
          <a:prstGeom prst="rect">
            <a:avLst/>
          </a:prstGeom>
          <a:noFill/>
          <a:ln>
            <a:noFill/>
          </a:ln>
        </p:spPr>
        <p:txBody>
          <a:bodyPr anchorCtr="0" anchor="t" bIns="91425" lIns="91425" rIns="91425" tIns="91425">
            <a:noAutofit/>
          </a:bodyPr>
          <a:lstStyle/>
          <a:p>
            <a:pPr lvl="0" rtl="0">
              <a:lnSpc>
                <a:spcPct val="130000"/>
              </a:lnSpc>
              <a:spcBef>
                <a:spcPts val="0"/>
              </a:spcBef>
              <a:buNone/>
            </a:pPr>
            <a:r>
              <a:rPr lang="es-419" sz="1800">
                <a:solidFill>
                  <a:srgbClr val="FFFFFF"/>
                </a:solidFill>
                <a:latin typeface="Roboto"/>
                <a:ea typeface="Roboto"/>
                <a:cs typeface="Roboto"/>
                <a:sym typeface="Roboto"/>
              </a:rPr>
              <a:t>Alumnos: Matias Javier Fuentes y Diego Fernández</a:t>
            </a:r>
          </a:p>
          <a:p>
            <a:pPr lvl="0" rtl="0">
              <a:lnSpc>
                <a:spcPct val="130000"/>
              </a:lnSpc>
              <a:spcBef>
                <a:spcPts val="0"/>
              </a:spcBef>
              <a:buNone/>
            </a:pPr>
            <a:r>
              <a:rPr lang="es-419" sz="1800">
                <a:solidFill>
                  <a:srgbClr val="FFFFFF"/>
                </a:solidFill>
                <a:latin typeface="Roboto"/>
                <a:ea typeface="Roboto"/>
                <a:cs typeface="Roboto"/>
                <a:sym typeface="Roboto"/>
              </a:rPr>
              <a:t>Directoras: Claudia Banchoff y Claudia Queiruga</a:t>
            </a:r>
          </a:p>
        </p:txBody>
      </p:sp>
      <p:sp>
        <p:nvSpPr>
          <p:cNvPr id="72" name="Shape 7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XRemoteBot: Un servicio para programar robots en forma remota</a:t>
            </a:r>
          </a:p>
        </p:txBody>
      </p:sp>
      <p:sp>
        <p:nvSpPr>
          <p:cNvPr id="133" name="Shape 13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multiploN6.jpg" id="134" name="Shape 134"/>
          <p:cNvPicPr preferRelativeResize="0"/>
          <p:nvPr/>
        </p:nvPicPr>
        <p:blipFill>
          <a:blip r:embed="rId3">
            <a:alphaModFix/>
          </a:blip>
          <a:stretch>
            <a:fillRect/>
          </a:stretch>
        </p:blipFill>
        <p:spPr>
          <a:xfrm>
            <a:off x="1212025" y="2521750"/>
            <a:ext cx="2428875" cy="2428875"/>
          </a:xfrm>
          <a:prstGeom prst="rect">
            <a:avLst/>
          </a:prstGeom>
          <a:noFill/>
          <a:ln>
            <a:noFill/>
          </a:ln>
        </p:spPr>
      </p:pic>
      <p:pic>
        <p:nvPicPr>
          <p:cNvPr descr="scribbler_dongle.jpg" id="135" name="Shape 135"/>
          <p:cNvPicPr preferRelativeResize="0"/>
          <p:nvPr/>
        </p:nvPicPr>
        <p:blipFill>
          <a:blip r:embed="rId4">
            <a:alphaModFix/>
          </a:blip>
          <a:stretch>
            <a:fillRect/>
          </a:stretch>
        </p:blipFill>
        <p:spPr>
          <a:xfrm>
            <a:off x="4672425" y="2617000"/>
            <a:ext cx="3002055" cy="2238374"/>
          </a:xfrm>
          <a:prstGeom prst="rect">
            <a:avLst/>
          </a:prstGeom>
          <a:noFill/>
          <a:ln>
            <a:noFill/>
          </a:ln>
        </p:spPr>
      </p:pic>
      <p:sp>
        <p:nvSpPr>
          <p:cNvPr id="136" name="Shape 136"/>
          <p:cNvSpPr txBox="1"/>
          <p:nvPr/>
        </p:nvSpPr>
        <p:spPr>
          <a:xfrm>
            <a:off x="357300" y="656000"/>
            <a:ext cx="8786700" cy="3000000"/>
          </a:xfrm>
          <a:prstGeom prst="rect">
            <a:avLst/>
          </a:prstGeom>
          <a:noFill/>
          <a:ln>
            <a:noFill/>
          </a:ln>
        </p:spPr>
        <p:txBody>
          <a:bodyPr anchorCtr="0" anchor="ctr" bIns="91425" lIns="91425" rIns="91425" tIns="91425">
            <a:noAutofit/>
          </a:bodyPr>
          <a:lstStyle/>
          <a:p>
            <a:pPr indent="-381000" lvl="0" marL="457200" rtl="0">
              <a:lnSpc>
                <a:spcPct val="115000"/>
              </a:lnSpc>
              <a:spcBef>
                <a:spcPts val="0"/>
              </a:spcBef>
              <a:spcAft>
                <a:spcPts val="1600"/>
              </a:spcAft>
              <a:buClr>
                <a:schemeClr val="lt2"/>
              </a:buClr>
              <a:buSzPct val="100000"/>
              <a:buFont typeface="Roboto"/>
            </a:pPr>
            <a:r>
              <a:rPr lang="es-419" sz="2400">
                <a:solidFill>
                  <a:schemeClr val="lt2"/>
                </a:solidFill>
                <a:latin typeface="Roboto"/>
                <a:ea typeface="Roboto"/>
                <a:cs typeface="Roboto"/>
                <a:sym typeface="Roboto"/>
              </a:rPr>
              <a:t>Control de robots</a:t>
            </a:r>
          </a:p>
          <a:p>
            <a:pPr indent="-381000" lvl="1" marL="914400" rtl="0">
              <a:lnSpc>
                <a:spcPct val="115000"/>
              </a:lnSpc>
              <a:spcBef>
                <a:spcPts val="0"/>
              </a:spcBef>
              <a:spcAft>
                <a:spcPts val="1600"/>
              </a:spcAft>
              <a:buClr>
                <a:schemeClr val="lt2"/>
              </a:buClr>
              <a:buSzPct val="100000"/>
              <a:buFont typeface="Roboto"/>
            </a:pPr>
            <a:r>
              <a:rPr lang="es-419" sz="2400">
                <a:solidFill>
                  <a:schemeClr val="lt2"/>
                </a:solidFill>
                <a:latin typeface="Roboto"/>
                <a:ea typeface="Roboto"/>
                <a:cs typeface="Roboto"/>
                <a:sym typeface="Roboto"/>
              </a:rPr>
              <a:t>Myro y Scribbler	</a:t>
            </a:r>
          </a:p>
          <a:p>
            <a:pPr indent="-381000" lvl="1" marL="914400" rtl="0">
              <a:lnSpc>
                <a:spcPct val="115000"/>
              </a:lnSpc>
              <a:spcBef>
                <a:spcPts val="0"/>
              </a:spcBef>
              <a:spcAft>
                <a:spcPts val="1600"/>
              </a:spcAft>
              <a:buClr>
                <a:schemeClr val="lt2"/>
              </a:buClr>
              <a:buSzPct val="100000"/>
              <a:buFont typeface="Roboto"/>
            </a:pPr>
            <a:r>
              <a:rPr lang="es-419" sz="2400">
                <a:solidFill>
                  <a:schemeClr val="lt2"/>
                </a:solidFill>
                <a:latin typeface="Roboto"/>
                <a:ea typeface="Roboto"/>
                <a:cs typeface="Roboto"/>
                <a:sym typeface="Roboto"/>
              </a:rPr>
              <a:t>Duinobot y Multiplo N6</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XRemoteBot: Un servicio para programar robots en forma remota</a:t>
            </a:r>
          </a:p>
        </p:txBody>
      </p:sp>
      <p:sp>
        <p:nvSpPr>
          <p:cNvPr id="142" name="Shape 142"/>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419100" lvl="0" marL="457200" rtl="0">
              <a:spcBef>
                <a:spcPts val="0"/>
              </a:spcBef>
              <a:buSzPct val="100000"/>
            </a:pPr>
            <a:r>
              <a:rPr lang="es-419" sz="3000"/>
              <a:t>Modificaciones realizadas</a:t>
            </a:r>
          </a:p>
          <a:p>
            <a:pPr indent="-419100" lvl="1" marL="914400" rtl="0">
              <a:spcBef>
                <a:spcPts val="0"/>
              </a:spcBef>
              <a:buSzPct val="100000"/>
            </a:pPr>
            <a:r>
              <a:rPr lang="es-419" sz="3000"/>
              <a:t>Modelo de reservas</a:t>
            </a:r>
          </a:p>
          <a:p>
            <a:pPr indent="-419100" lvl="1" marL="914400" rtl="0">
              <a:spcBef>
                <a:spcPts val="0"/>
              </a:spcBef>
              <a:buSzPct val="100000"/>
            </a:pPr>
            <a:r>
              <a:rPr lang="es-419" sz="3000"/>
              <a:t>Servicio de Streaming</a:t>
            </a:r>
          </a:p>
          <a:p>
            <a:pPr indent="-419100" lvl="1" marL="914400" rtl="0">
              <a:spcBef>
                <a:spcPts val="0"/>
              </a:spcBef>
              <a:buSzPct val="100000"/>
            </a:pPr>
            <a:r>
              <a:rPr lang="es-419" sz="3000"/>
              <a:t>Scripts de instalación e inicio</a:t>
            </a:r>
          </a:p>
          <a:p>
            <a:pPr indent="-419100" lvl="0" marL="457200" rtl="0">
              <a:spcBef>
                <a:spcPts val="0"/>
              </a:spcBef>
              <a:buSzPct val="100000"/>
            </a:pPr>
            <a:r>
              <a:rPr lang="es-419" sz="3000"/>
              <a:t>Integración con DROPSY</a:t>
            </a:r>
          </a:p>
        </p:txBody>
      </p:sp>
      <p:sp>
        <p:nvSpPr>
          <p:cNvPr id="143" name="Shape 14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XRemoteBot: Un servicio para programar robots en forma remota</a:t>
            </a:r>
          </a:p>
        </p:txBody>
      </p:sp>
      <p:sp>
        <p:nvSpPr>
          <p:cNvPr id="149" name="Shape 14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xremotebotDiagram.png" id="150" name="Shape 150"/>
          <p:cNvPicPr preferRelativeResize="0"/>
          <p:nvPr/>
        </p:nvPicPr>
        <p:blipFill>
          <a:blip r:embed="rId3">
            <a:alphaModFix/>
          </a:blip>
          <a:stretch>
            <a:fillRect/>
          </a:stretch>
        </p:blipFill>
        <p:spPr>
          <a:xfrm>
            <a:off x="1125137" y="1488275"/>
            <a:ext cx="6893724" cy="3600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Programación con bloques</a:t>
            </a:r>
          </a:p>
        </p:txBody>
      </p:sp>
      <p:sp>
        <p:nvSpPr>
          <p:cNvPr id="156" name="Shape 1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con bloques</a:t>
            </a:r>
          </a:p>
        </p:txBody>
      </p:sp>
      <p:sp>
        <p:nvSpPr>
          <p:cNvPr id="162" name="Shape 162"/>
          <p:cNvSpPr txBox="1"/>
          <p:nvPr>
            <p:ph idx="1" type="body"/>
          </p:nvPr>
        </p:nvSpPr>
        <p:spPr>
          <a:xfrm>
            <a:off x="471900" y="1919075"/>
            <a:ext cx="8222100" cy="2710200"/>
          </a:xfrm>
          <a:prstGeom prst="rect">
            <a:avLst/>
          </a:prstGeom>
        </p:spPr>
        <p:txBody>
          <a:bodyPr anchorCtr="0" anchor="ctr" bIns="91425" lIns="91425" rIns="91425" tIns="91425">
            <a:noAutofit/>
          </a:bodyPr>
          <a:lstStyle/>
          <a:p>
            <a:pPr indent="-419100" lvl="0" marL="457200" rtl="0">
              <a:spcBef>
                <a:spcPts val="0"/>
              </a:spcBef>
              <a:buSzPct val="100000"/>
            </a:pPr>
            <a:r>
              <a:rPr lang="es-419" sz="3000"/>
              <a:t>Fundamentación</a:t>
            </a:r>
          </a:p>
          <a:p>
            <a:pPr indent="-381000" lvl="1" marL="914400" rtl="0">
              <a:spcBef>
                <a:spcPts val="0"/>
              </a:spcBef>
              <a:buSzPct val="100000"/>
            </a:pPr>
            <a:r>
              <a:rPr lang="es-419" sz="2400"/>
              <a:t>¿Por qué bloques?</a:t>
            </a:r>
          </a:p>
          <a:p>
            <a:pPr indent="-419100" lvl="0" marL="457200" rtl="0">
              <a:spcBef>
                <a:spcPts val="0"/>
              </a:spcBef>
              <a:buSzPct val="100000"/>
            </a:pPr>
            <a:r>
              <a:rPr lang="es-419" sz="3000"/>
              <a:t>Principales herramientas</a:t>
            </a:r>
          </a:p>
        </p:txBody>
      </p:sp>
      <p:sp>
        <p:nvSpPr>
          <p:cNvPr id="163" name="Shape 16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con bloques</a:t>
            </a:r>
          </a:p>
        </p:txBody>
      </p:sp>
      <p:sp>
        <p:nvSpPr>
          <p:cNvPr id="169" name="Shape 16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
        <p:nvSpPr>
          <p:cNvPr id="170" name="Shape 170"/>
          <p:cNvSpPr txBox="1"/>
          <p:nvPr/>
        </p:nvSpPr>
        <p:spPr>
          <a:xfrm>
            <a:off x="471900" y="1488500"/>
            <a:ext cx="4208400" cy="491100"/>
          </a:xfrm>
          <a:prstGeom prst="rect">
            <a:avLst/>
          </a:prstGeom>
          <a:noFill/>
          <a:ln>
            <a:noFill/>
          </a:ln>
        </p:spPr>
        <p:txBody>
          <a:bodyPr anchorCtr="0" anchor="t" bIns="91425" lIns="91425" rIns="91425" tIns="91425">
            <a:noAutofit/>
          </a:bodyPr>
          <a:lstStyle/>
          <a:p>
            <a:pPr indent="-419100" lvl="0" marL="457200" rtl="0">
              <a:spcBef>
                <a:spcPts val="0"/>
              </a:spcBef>
              <a:buClr>
                <a:schemeClr val="lt2"/>
              </a:buClr>
              <a:buSzPct val="100000"/>
              <a:buFont typeface="Roboto"/>
              <a:buChar char="●"/>
            </a:pPr>
            <a:r>
              <a:rPr lang="es-419" sz="3000">
                <a:solidFill>
                  <a:schemeClr val="lt2"/>
                </a:solidFill>
                <a:latin typeface="Roboto"/>
                <a:ea typeface="Roboto"/>
                <a:cs typeface="Roboto"/>
                <a:sym typeface="Roboto"/>
              </a:rPr>
              <a:t>Alice</a:t>
            </a:r>
          </a:p>
        </p:txBody>
      </p:sp>
      <p:pic>
        <p:nvPicPr>
          <p:cNvPr descr="alice3d.jpg" id="171" name="Shape 171"/>
          <p:cNvPicPr preferRelativeResize="0"/>
          <p:nvPr/>
        </p:nvPicPr>
        <p:blipFill>
          <a:blip r:embed="rId3">
            <a:alphaModFix/>
          </a:blip>
          <a:stretch>
            <a:fillRect/>
          </a:stretch>
        </p:blipFill>
        <p:spPr>
          <a:xfrm>
            <a:off x="2443952" y="1702325"/>
            <a:ext cx="4256096" cy="3183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con bloques</a:t>
            </a:r>
          </a:p>
        </p:txBody>
      </p:sp>
      <p:sp>
        <p:nvSpPr>
          <p:cNvPr id="177" name="Shape 17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
        <p:nvSpPr>
          <p:cNvPr id="178" name="Shape 178"/>
          <p:cNvSpPr txBox="1"/>
          <p:nvPr/>
        </p:nvSpPr>
        <p:spPr>
          <a:xfrm>
            <a:off x="471900" y="1488500"/>
            <a:ext cx="4208400" cy="491100"/>
          </a:xfrm>
          <a:prstGeom prst="rect">
            <a:avLst/>
          </a:prstGeom>
          <a:noFill/>
          <a:ln>
            <a:noFill/>
          </a:ln>
        </p:spPr>
        <p:txBody>
          <a:bodyPr anchorCtr="0" anchor="t" bIns="91425" lIns="91425" rIns="91425" tIns="91425">
            <a:noAutofit/>
          </a:bodyPr>
          <a:lstStyle/>
          <a:p>
            <a:pPr indent="-419100" lvl="0" marL="457200" rtl="0">
              <a:spcBef>
                <a:spcPts val="0"/>
              </a:spcBef>
              <a:buClr>
                <a:schemeClr val="lt2"/>
              </a:buClr>
              <a:buSzPct val="100000"/>
              <a:buFont typeface="Roboto"/>
              <a:buChar char="●"/>
            </a:pPr>
            <a:r>
              <a:rPr lang="es-419" sz="3000">
                <a:solidFill>
                  <a:schemeClr val="lt2"/>
                </a:solidFill>
                <a:latin typeface="Roboto"/>
                <a:ea typeface="Roboto"/>
                <a:cs typeface="Roboto"/>
                <a:sym typeface="Roboto"/>
              </a:rPr>
              <a:t>Scratch</a:t>
            </a:r>
          </a:p>
        </p:txBody>
      </p:sp>
      <p:pic>
        <p:nvPicPr>
          <p:cNvPr descr="Scratch_Pac_Man.png" id="179" name="Shape 179"/>
          <p:cNvPicPr preferRelativeResize="0"/>
          <p:nvPr/>
        </p:nvPicPr>
        <p:blipFill>
          <a:blip r:embed="rId3">
            <a:alphaModFix/>
          </a:blip>
          <a:stretch>
            <a:fillRect/>
          </a:stretch>
        </p:blipFill>
        <p:spPr>
          <a:xfrm>
            <a:off x="2789500" y="1702325"/>
            <a:ext cx="5734050" cy="3228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con bloques</a:t>
            </a:r>
          </a:p>
        </p:txBody>
      </p:sp>
      <p:sp>
        <p:nvSpPr>
          <p:cNvPr id="185" name="Shape 18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
        <p:nvSpPr>
          <p:cNvPr id="186" name="Shape 186"/>
          <p:cNvSpPr txBox="1"/>
          <p:nvPr/>
        </p:nvSpPr>
        <p:spPr>
          <a:xfrm>
            <a:off x="471900" y="1488875"/>
            <a:ext cx="4208400" cy="491100"/>
          </a:xfrm>
          <a:prstGeom prst="rect">
            <a:avLst/>
          </a:prstGeom>
          <a:noFill/>
          <a:ln>
            <a:noFill/>
          </a:ln>
        </p:spPr>
        <p:txBody>
          <a:bodyPr anchorCtr="0" anchor="t" bIns="91425" lIns="91425" rIns="91425" tIns="91425">
            <a:noAutofit/>
          </a:bodyPr>
          <a:lstStyle/>
          <a:p>
            <a:pPr indent="-419100" lvl="0" marL="457200" rtl="0">
              <a:spcBef>
                <a:spcPts val="0"/>
              </a:spcBef>
              <a:buClr>
                <a:schemeClr val="lt2"/>
              </a:buClr>
              <a:buSzPct val="100000"/>
              <a:buFont typeface="Roboto"/>
              <a:buChar char="●"/>
            </a:pPr>
            <a:r>
              <a:rPr lang="es-419" sz="3000">
                <a:solidFill>
                  <a:schemeClr val="lt2"/>
                </a:solidFill>
                <a:latin typeface="Roboto"/>
                <a:ea typeface="Roboto"/>
                <a:cs typeface="Roboto"/>
                <a:sym typeface="Roboto"/>
              </a:rPr>
              <a:t>App Inventor</a:t>
            </a:r>
          </a:p>
        </p:txBody>
      </p:sp>
      <p:pic>
        <p:nvPicPr>
          <p:cNvPr descr="appinventor.png" id="187" name="Shape 187"/>
          <p:cNvPicPr preferRelativeResize="0"/>
          <p:nvPr/>
        </p:nvPicPr>
        <p:blipFill>
          <a:blip r:embed="rId3">
            <a:alphaModFix/>
          </a:blip>
          <a:stretch>
            <a:fillRect/>
          </a:stretch>
        </p:blipFill>
        <p:spPr>
          <a:xfrm>
            <a:off x="1429950" y="2117750"/>
            <a:ext cx="6284100" cy="2790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con bloques</a:t>
            </a:r>
          </a:p>
        </p:txBody>
      </p:sp>
      <p:sp>
        <p:nvSpPr>
          <p:cNvPr id="193" name="Shape 19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
        <p:nvSpPr>
          <p:cNvPr id="194" name="Shape 194"/>
          <p:cNvSpPr txBox="1"/>
          <p:nvPr/>
        </p:nvSpPr>
        <p:spPr>
          <a:xfrm>
            <a:off x="471900" y="1488875"/>
            <a:ext cx="4208400" cy="491100"/>
          </a:xfrm>
          <a:prstGeom prst="rect">
            <a:avLst/>
          </a:prstGeom>
          <a:noFill/>
          <a:ln>
            <a:noFill/>
          </a:ln>
        </p:spPr>
        <p:txBody>
          <a:bodyPr anchorCtr="0" anchor="t" bIns="91425" lIns="91425" rIns="91425" tIns="91425">
            <a:noAutofit/>
          </a:bodyPr>
          <a:lstStyle/>
          <a:p>
            <a:pPr indent="-419100" lvl="0" marL="457200" rtl="0">
              <a:spcBef>
                <a:spcPts val="0"/>
              </a:spcBef>
              <a:buClr>
                <a:schemeClr val="lt2"/>
              </a:buClr>
              <a:buSzPct val="100000"/>
              <a:buFont typeface="Roboto"/>
              <a:buChar char="●"/>
            </a:pPr>
            <a:r>
              <a:rPr lang="es-419" sz="3000">
                <a:solidFill>
                  <a:schemeClr val="lt2"/>
                </a:solidFill>
                <a:latin typeface="Roboto"/>
                <a:ea typeface="Roboto"/>
                <a:cs typeface="Roboto"/>
                <a:sym typeface="Roboto"/>
              </a:rPr>
              <a:t>Blockly</a:t>
            </a:r>
          </a:p>
        </p:txBody>
      </p:sp>
      <p:pic>
        <p:nvPicPr>
          <p:cNvPr descr="Google_Blockly_8.png" id="195" name="Shape 195"/>
          <p:cNvPicPr preferRelativeResize="0"/>
          <p:nvPr/>
        </p:nvPicPr>
        <p:blipFill>
          <a:blip r:embed="rId3">
            <a:alphaModFix/>
          </a:blip>
          <a:stretch>
            <a:fillRect/>
          </a:stretch>
        </p:blipFill>
        <p:spPr>
          <a:xfrm>
            <a:off x="2047237" y="2053049"/>
            <a:ext cx="5071425" cy="2851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con bloques</a:t>
            </a:r>
          </a:p>
        </p:txBody>
      </p:sp>
      <p:sp>
        <p:nvSpPr>
          <p:cNvPr id="201" name="Shape 20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
        <p:nvSpPr>
          <p:cNvPr id="202" name="Shape 202"/>
          <p:cNvSpPr txBox="1"/>
          <p:nvPr/>
        </p:nvSpPr>
        <p:spPr>
          <a:xfrm>
            <a:off x="471900" y="1488875"/>
            <a:ext cx="4208400" cy="491100"/>
          </a:xfrm>
          <a:prstGeom prst="rect">
            <a:avLst/>
          </a:prstGeom>
          <a:noFill/>
          <a:ln>
            <a:noFill/>
          </a:ln>
        </p:spPr>
        <p:txBody>
          <a:bodyPr anchorCtr="0" anchor="t" bIns="91425" lIns="91425" rIns="91425" tIns="91425">
            <a:noAutofit/>
          </a:bodyPr>
          <a:lstStyle/>
          <a:p>
            <a:pPr indent="-419100" lvl="0" marL="457200" rtl="0">
              <a:spcBef>
                <a:spcPts val="0"/>
              </a:spcBef>
              <a:buClr>
                <a:schemeClr val="lt2"/>
              </a:buClr>
              <a:buSzPct val="100000"/>
              <a:buFont typeface="Roboto"/>
              <a:buChar char="●"/>
            </a:pPr>
            <a:r>
              <a:rPr lang="es-419" sz="3000">
                <a:solidFill>
                  <a:schemeClr val="lt2"/>
                </a:solidFill>
                <a:latin typeface="Roboto"/>
                <a:ea typeface="Roboto"/>
                <a:cs typeface="Roboto"/>
                <a:sym typeface="Roboto"/>
              </a:rPr>
              <a:t>Pilas Bloques</a:t>
            </a:r>
          </a:p>
        </p:txBody>
      </p:sp>
      <p:pic>
        <p:nvPicPr>
          <p:cNvPr id="203" name="Shape 203"/>
          <p:cNvPicPr preferRelativeResize="0"/>
          <p:nvPr/>
        </p:nvPicPr>
        <p:blipFill>
          <a:blip r:embed="rId3">
            <a:alphaModFix/>
          </a:blip>
          <a:stretch>
            <a:fillRect/>
          </a:stretch>
        </p:blipFill>
        <p:spPr>
          <a:xfrm>
            <a:off x="2667724" y="2082250"/>
            <a:ext cx="3808550" cy="2813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ÍNDICE</a:t>
            </a:r>
          </a:p>
        </p:txBody>
      </p:sp>
      <p:sp>
        <p:nvSpPr>
          <p:cNvPr id="78" name="Shape 78"/>
          <p:cNvSpPr txBox="1"/>
          <p:nvPr>
            <p:ph idx="1" type="body"/>
          </p:nvPr>
        </p:nvSpPr>
        <p:spPr>
          <a:xfrm>
            <a:off x="471900" y="1384950"/>
            <a:ext cx="3916500" cy="3244800"/>
          </a:xfrm>
          <a:prstGeom prst="rect">
            <a:avLst/>
          </a:prstGeom>
        </p:spPr>
        <p:txBody>
          <a:bodyPr anchorCtr="0" anchor="t" bIns="91425" lIns="91425" rIns="91425" tIns="91425">
            <a:noAutofit/>
          </a:bodyPr>
          <a:lstStyle/>
          <a:p>
            <a:pPr indent="-330200" lvl="0" marL="457200" rtl="0">
              <a:spcBef>
                <a:spcPts val="0"/>
              </a:spcBef>
              <a:buSzPct val="100000"/>
              <a:buChar char="●"/>
            </a:pPr>
            <a:r>
              <a:rPr lang="es-419" sz="1600"/>
              <a:t>Introducción</a:t>
            </a:r>
          </a:p>
          <a:p>
            <a:pPr indent="-228600" lvl="1" marL="914400" rtl="0">
              <a:spcBef>
                <a:spcPts val="0"/>
              </a:spcBef>
              <a:buChar char="○"/>
            </a:pPr>
            <a:r>
              <a:rPr lang="es-419"/>
              <a:t>Producto de la tesina</a:t>
            </a:r>
          </a:p>
          <a:p>
            <a:pPr indent="-228600" lvl="1" marL="914400" rtl="0">
              <a:spcBef>
                <a:spcPts val="0"/>
              </a:spcBef>
              <a:buChar char="○"/>
            </a:pPr>
            <a:r>
              <a:rPr lang="es-419"/>
              <a:t>Motivación</a:t>
            </a:r>
          </a:p>
          <a:p>
            <a:pPr indent="-228600" lvl="1" marL="914400" rtl="0">
              <a:spcBef>
                <a:spcPts val="0"/>
              </a:spcBef>
              <a:buChar char="○"/>
            </a:pPr>
            <a:r>
              <a:rPr lang="es-419"/>
              <a:t>Programación en las escuelas</a:t>
            </a:r>
          </a:p>
          <a:p>
            <a:pPr indent="-330200" lvl="0" marL="457200" rtl="0">
              <a:spcBef>
                <a:spcPts val="0"/>
              </a:spcBef>
              <a:buSzPct val="100000"/>
              <a:buChar char="●"/>
            </a:pPr>
            <a:r>
              <a:rPr lang="es-419" sz="1600"/>
              <a:t>XRemoteBot</a:t>
            </a:r>
          </a:p>
          <a:p>
            <a:pPr indent="-228600" lvl="1" marL="914400" rtl="0">
              <a:spcBef>
                <a:spcPts val="0"/>
              </a:spcBef>
              <a:buChar char="○"/>
            </a:pPr>
            <a:r>
              <a:rPr lang="es-419"/>
              <a:t>Características</a:t>
            </a:r>
          </a:p>
          <a:p>
            <a:pPr indent="-228600" lvl="1" marL="914400" rtl="0">
              <a:spcBef>
                <a:spcPts val="0"/>
              </a:spcBef>
              <a:buChar char="○"/>
            </a:pPr>
            <a:r>
              <a:rPr lang="es-419"/>
              <a:t>Modificaciones realizadas</a:t>
            </a:r>
          </a:p>
          <a:p>
            <a:pPr indent="-228600" lvl="1" marL="914400" rtl="0">
              <a:spcBef>
                <a:spcPts val="0"/>
              </a:spcBef>
              <a:buChar char="○"/>
            </a:pPr>
            <a:r>
              <a:rPr lang="es-419"/>
              <a:t>Integración con nuestra aplicación</a:t>
            </a:r>
          </a:p>
          <a:p>
            <a:pPr indent="-330200" lvl="0" marL="457200" rtl="0">
              <a:spcBef>
                <a:spcPts val="0"/>
              </a:spcBef>
              <a:buSzPct val="100000"/>
              <a:buChar char="●"/>
            </a:pPr>
            <a:r>
              <a:rPr lang="es-419" sz="1600"/>
              <a:t>Programación con bloques</a:t>
            </a:r>
          </a:p>
          <a:p>
            <a:pPr indent="-228600" lvl="1" marL="914400" rtl="0">
              <a:spcBef>
                <a:spcPts val="0"/>
              </a:spcBef>
              <a:buChar char="○"/>
            </a:pPr>
            <a:r>
              <a:rPr lang="es-419"/>
              <a:t>Principales herramientas</a:t>
            </a:r>
          </a:p>
          <a:p>
            <a:pPr indent="-330200" lvl="0" marL="457200" rtl="0">
              <a:spcBef>
                <a:spcPts val="0"/>
              </a:spcBef>
              <a:buSzPct val="100000"/>
              <a:buChar char="●"/>
            </a:pPr>
            <a:r>
              <a:rPr lang="es-419" sz="1600"/>
              <a:t>Desarrollo de DROPSY	</a:t>
            </a:r>
          </a:p>
          <a:p>
            <a:pPr indent="-228600" lvl="1" marL="914400" rtl="0">
              <a:spcBef>
                <a:spcPts val="0"/>
              </a:spcBef>
              <a:buChar char="○"/>
            </a:pPr>
            <a:r>
              <a:rPr lang="es-419"/>
              <a:t>Elección de plataforma</a:t>
            </a:r>
          </a:p>
          <a:p>
            <a:pPr indent="-228600" lvl="1" marL="914400" rtl="0">
              <a:spcBef>
                <a:spcPts val="0"/>
              </a:spcBef>
              <a:buChar char="○"/>
            </a:pPr>
            <a:r>
              <a:rPr lang="es-419"/>
              <a:t>Desarrollo Android</a:t>
            </a:r>
          </a:p>
          <a:p>
            <a:pPr indent="-228600" lvl="2" marL="1371600" rtl="0">
              <a:spcBef>
                <a:spcPts val="0"/>
              </a:spcBef>
              <a:buChar char="■"/>
            </a:pPr>
            <a:r>
              <a:rPr lang="es-419"/>
              <a:t>Tecnologías utilizadas</a:t>
            </a:r>
          </a:p>
          <a:p>
            <a:pPr lvl="0" marR="0" rtl="0" algn="l">
              <a:lnSpc>
                <a:spcPct val="115000"/>
              </a:lnSpc>
              <a:spcBef>
                <a:spcPts val="0"/>
              </a:spcBef>
              <a:spcAft>
                <a:spcPts val="1600"/>
              </a:spcAft>
              <a:buNone/>
            </a:pPr>
            <a:r>
              <a:t/>
            </a:r>
            <a:endParaRPr/>
          </a:p>
        </p:txBody>
      </p:sp>
      <p:sp>
        <p:nvSpPr>
          <p:cNvPr id="79" name="Shape 7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
        <p:nvSpPr>
          <p:cNvPr id="80" name="Shape 80"/>
          <p:cNvSpPr txBox="1"/>
          <p:nvPr>
            <p:ph idx="1" type="body"/>
          </p:nvPr>
        </p:nvSpPr>
        <p:spPr>
          <a:xfrm>
            <a:off x="4741200" y="1384950"/>
            <a:ext cx="3952800" cy="3442200"/>
          </a:xfrm>
          <a:prstGeom prst="rect">
            <a:avLst/>
          </a:prstGeom>
        </p:spPr>
        <p:txBody>
          <a:bodyPr anchorCtr="0" anchor="t" bIns="91425" lIns="91425" rIns="91425" tIns="91425">
            <a:noAutofit/>
          </a:bodyPr>
          <a:lstStyle/>
          <a:p>
            <a:pPr indent="-330200" lvl="0" marL="457200" rtl="0">
              <a:spcBef>
                <a:spcPts val="0"/>
              </a:spcBef>
              <a:buSzPct val="100000"/>
              <a:buChar char="●"/>
            </a:pPr>
            <a:r>
              <a:rPr lang="es-419" sz="1600"/>
              <a:t>Streaming</a:t>
            </a:r>
          </a:p>
          <a:p>
            <a:pPr indent="-228600" lvl="1" marL="914400" rtl="0">
              <a:spcBef>
                <a:spcPts val="0"/>
              </a:spcBef>
              <a:buChar char="○"/>
            </a:pPr>
            <a:r>
              <a:rPr lang="es-419"/>
              <a:t>Streaming en XRemoteBot</a:t>
            </a:r>
          </a:p>
          <a:p>
            <a:pPr indent="-228600" lvl="1" marL="914400" rtl="0">
              <a:spcBef>
                <a:spcPts val="0"/>
              </a:spcBef>
              <a:buChar char="○"/>
            </a:pPr>
            <a:r>
              <a:rPr lang="es-419"/>
              <a:t>Investigación de tecnologías</a:t>
            </a:r>
          </a:p>
          <a:p>
            <a:pPr indent="-228600" lvl="1" marL="914400" rtl="0">
              <a:spcBef>
                <a:spcPts val="0"/>
              </a:spcBef>
              <a:buChar char="○"/>
            </a:pPr>
            <a:r>
              <a:rPr lang="es-419"/>
              <a:t>Pruebas y solución aplicada</a:t>
            </a:r>
          </a:p>
          <a:p>
            <a:pPr indent="-330200" lvl="0" marL="457200" rtl="0">
              <a:spcBef>
                <a:spcPts val="0"/>
              </a:spcBef>
              <a:buSzPct val="100000"/>
              <a:buChar char="●"/>
            </a:pPr>
            <a:r>
              <a:rPr lang="es-419" sz="1600"/>
              <a:t>Programando con DROPSY</a:t>
            </a:r>
          </a:p>
          <a:p>
            <a:pPr indent="-228600" lvl="1" marL="914400" rtl="0">
              <a:spcBef>
                <a:spcPts val="0"/>
              </a:spcBef>
              <a:buChar char="○"/>
            </a:pPr>
            <a:r>
              <a:rPr lang="es-419"/>
              <a:t>Introducción</a:t>
            </a:r>
          </a:p>
          <a:p>
            <a:pPr indent="-228600" lvl="1" marL="914400" rtl="0">
              <a:spcBef>
                <a:spcPts val="0"/>
              </a:spcBef>
              <a:buChar char="○"/>
            </a:pPr>
            <a:r>
              <a:rPr lang="es-419"/>
              <a:t>Implementación</a:t>
            </a:r>
          </a:p>
          <a:p>
            <a:pPr indent="-330200" lvl="0" marL="457200" rtl="0">
              <a:spcBef>
                <a:spcPts val="0"/>
              </a:spcBef>
              <a:buSzPct val="100000"/>
              <a:buChar char="●"/>
            </a:pPr>
            <a:r>
              <a:rPr lang="es-419" sz="1600"/>
              <a:t>Pruebas</a:t>
            </a:r>
          </a:p>
          <a:p>
            <a:pPr indent="-228600" lvl="1" marL="914400" rtl="0">
              <a:spcBef>
                <a:spcPts val="0"/>
              </a:spcBef>
              <a:buChar char="○"/>
            </a:pPr>
            <a:r>
              <a:rPr lang="es-419"/>
              <a:t>Metodología</a:t>
            </a:r>
          </a:p>
          <a:p>
            <a:pPr indent="-228600" lvl="1" marL="914400" rtl="0">
              <a:spcBef>
                <a:spcPts val="0"/>
              </a:spcBef>
              <a:buChar char="○"/>
            </a:pPr>
            <a:r>
              <a:rPr lang="es-419"/>
              <a:t>Conclusiones</a:t>
            </a:r>
          </a:p>
          <a:p>
            <a:pPr indent="-330200" lvl="0" marL="457200" marR="0" rtl="0" algn="l">
              <a:lnSpc>
                <a:spcPct val="115000"/>
              </a:lnSpc>
              <a:spcBef>
                <a:spcPts val="0"/>
              </a:spcBef>
              <a:spcAft>
                <a:spcPts val="1600"/>
              </a:spcAft>
              <a:buClr>
                <a:schemeClr val="lt2"/>
              </a:buClr>
              <a:buSzPct val="100000"/>
              <a:buFont typeface="Roboto"/>
              <a:buChar char="●"/>
            </a:pPr>
            <a:r>
              <a:rPr lang="es-419" sz="1600"/>
              <a:t>Trabajos futuros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sz="7200"/>
              <a:t>Desarrollo de DROPSY</a:t>
            </a:r>
          </a:p>
        </p:txBody>
      </p:sp>
      <p:sp>
        <p:nvSpPr>
          <p:cNvPr id="209" name="Shape 20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Elección de plataforma</a:t>
            </a:r>
          </a:p>
        </p:txBody>
      </p:sp>
      <p:sp>
        <p:nvSpPr>
          <p:cNvPr id="215" name="Shape 215"/>
          <p:cNvSpPr txBox="1"/>
          <p:nvPr>
            <p:ph idx="1" type="body"/>
          </p:nvPr>
        </p:nvSpPr>
        <p:spPr>
          <a:xfrm>
            <a:off x="471900" y="1620075"/>
            <a:ext cx="8222100" cy="2710200"/>
          </a:xfrm>
          <a:prstGeom prst="rect">
            <a:avLst/>
          </a:prstGeom>
        </p:spPr>
        <p:txBody>
          <a:bodyPr anchorCtr="0" anchor="t" bIns="91425" lIns="91425" rIns="91425" tIns="91425">
            <a:noAutofit/>
          </a:bodyPr>
          <a:lstStyle/>
          <a:p>
            <a:pPr indent="-419100" lvl="0" marL="457200" rtl="0">
              <a:spcBef>
                <a:spcPts val="0"/>
              </a:spcBef>
              <a:buSzPct val="100000"/>
            </a:pPr>
            <a:r>
              <a:rPr lang="es-419" sz="3000"/>
              <a:t>Android</a:t>
            </a:r>
          </a:p>
          <a:p>
            <a:pPr indent="-419100" lvl="1" marL="914400" rtl="0">
              <a:spcBef>
                <a:spcPts val="0"/>
              </a:spcBef>
              <a:buSzPct val="100000"/>
            </a:pPr>
            <a:r>
              <a:rPr lang="es-419" sz="3000"/>
              <a:t>Experiencia previa</a:t>
            </a:r>
          </a:p>
          <a:p>
            <a:pPr indent="-419100" lvl="1" marL="914400" rtl="0">
              <a:spcBef>
                <a:spcPts val="0"/>
              </a:spcBef>
              <a:buSzPct val="100000"/>
            </a:pPr>
            <a:r>
              <a:rPr lang="es-419" sz="3000"/>
              <a:t>Android Studio</a:t>
            </a:r>
          </a:p>
          <a:p>
            <a:pPr indent="-419100" lvl="1" marL="914400" rtl="0">
              <a:spcBef>
                <a:spcPts val="0"/>
              </a:spcBef>
              <a:buSzPct val="100000"/>
            </a:pPr>
            <a:r>
              <a:rPr lang="es-419" sz="3000"/>
              <a:t>Blockly</a:t>
            </a:r>
          </a:p>
          <a:p>
            <a:pPr indent="-419100" lvl="1" marL="914400" rtl="0">
              <a:spcBef>
                <a:spcPts val="0"/>
              </a:spcBef>
              <a:buSzPct val="100000"/>
            </a:pPr>
            <a:r>
              <a:rPr lang="es-419" sz="3000"/>
              <a:t>Cuota de mercado</a:t>
            </a:r>
          </a:p>
        </p:txBody>
      </p:sp>
      <p:sp>
        <p:nvSpPr>
          <p:cNvPr id="216" name="Shape 21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Elección de plataforma</a:t>
            </a:r>
          </a:p>
        </p:txBody>
      </p:sp>
      <p:sp>
        <p:nvSpPr>
          <p:cNvPr id="222" name="Shape 22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chart-ww-smartphone-os-market-share.png" id="223" name="Shape 223"/>
          <p:cNvPicPr preferRelativeResize="0"/>
          <p:nvPr/>
        </p:nvPicPr>
        <p:blipFill>
          <a:blip r:embed="rId3">
            <a:alphaModFix/>
          </a:blip>
          <a:stretch>
            <a:fillRect/>
          </a:stretch>
        </p:blipFill>
        <p:spPr>
          <a:xfrm>
            <a:off x="1704975" y="1592150"/>
            <a:ext cx="5734050" cy="3238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Desarrollo Android</a:t>
            </a:r>
          </a:p>
        </p:txBody>
      </p:sp>
      <p:sp>
        <p:nvSpPr>
          <p:cNvPr id="229" name="Shape 229"/>
          <p:cNvSpPr txBox="1"/>
          <p:nvPr>
            <p:ph idx="1" type="body"/>
          </p:nvPr>
        </p:nvSpPr>
        <p:spPr>
          <a:xfrm>
            <a:off x="471900" y="1620075"/>
            <a:ext cx="8222100" cy="3469200"/>
          </a:xfrm>
          <a:prstGeom prst="rect">
            <a:avLst/>
          </a:prstGeom>
        </p:spPr>
        <p:txBody>
          <a:bodyPr anchorCtr="0" anchor="t" bIns="91425" lIns="91425" rIns="91425" tIns="91425">
            <a:noAutofit/>
          </a:bodyPr>
          <a:lstStyle/>
          <a:p>
            <a:pPr lvl="0" rtl="0">
              <a:spcBef>
                <a:spcPts val="0"/>
              </a:spcBef>
              <a:buNone/>
            </a:pPr>
            <a:r>
              <a:rPr lang="es-419" sz="2700"/>
              <a:t>Objetivos principales:</a:t>
            </a:r>
          </a:p>
          <a:p>
            <a:pPr indent="-400050" lvl="0" marL="457200" rtl="0">
              <a:spcBef>
                <a:spcPts val="0"/>
              </a:spcBef>
              <a:buSzPct val="100000"/>
            </a:pPr>
            <a:r>
              <a:rPr lang="es-419" sz="2700"/>
              <a:t>Programación con bloques </a:t>
            </a:r>
          </a:p>
          <a:p>
            <a:pPr indent="-400050" lvl="0" marL="457200" rtl="0">
              <a:spcBef>
                <a:spcPts val="0"/>
              </a:spcBef>
              <a:buSzPct val="100000"/>
            </a:pPr>
            <a:r>
              <a:rPr lang="es-419" sz="2700"/>
              <a:t>XRemoteBot</a:t>
            </a:r>
          </a:p>
          <a:p>
            <a:pPr indent="-400050" lvl="0" marL="457200" rtl="0">
              <a:spcBef>
                <a:spcPts val="0"/>
              </a:spcBef>
              <a:buSzPct val="100000"/>
            </a:pPr>
            <a:r>
              <a:rPr lang="es-419" sz="2700"/>
              <a:t>Streaming </a:t>
            </a:r>
          </a:p>
        </p:txBody>
      </p:sp>
      <p:sp>
        <p:nvSpPr>
          <p:cNvPr id="230" name="Shape 2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Tecnologías utilizadas</a:t>
            </a:r>
          </a:p>
        </p:txBody>
      </p:sp>
      <p:sp>
        <p:nvSpPr>
          <p:cNvPr id="236" name="Shape 236"/>
          <p:cNvSpPr txBox="1"/>
          <p:nvPr>
            <p:ph idx="1" type="body"/>
          </p:nvPr>
        </p:nvSpPr>
        <p:spPr>
          <a:xfrm>
            <a:off x="471900" y="1620075"/>
            <a:ext cx="8222100" cy="3469200"/>
          </a:xfrm>
          <a:prstGeom prst="rect">
            <a:avLst/>
          </a:prstGeom>
        </p:spPr>
        <p:txBody>
          <a:bodyPr anchorCtr="0" anchor="t" bIns="91425" lIns="91425" rIns="91425" tIns="91425">
            <a:noAutofit/>
          </a:bodyPr>
          <a:lstStyle/>
          <a:p>
            <a:pPr indent="-419100" lvl="0" marL="457200" rtl="0">
              <a:spcBef>
                <a:spcPts val="0"/>
              </a:spcBef>
              <a:buSzPct val="100000"/>
            </a:pPr>
            <a:r>
              <a:rPr b="1" lang="es-419" sz="3000"/>
              <a:t>Blockly</a:t>
            </a:r>
          </a:p>
          <a:p>
            <a:pPr indent="-400050" lvl="1" marL="914400" rtl="0">
              <a:spcBef>
                <a:spcPts val="0"/>
              </a:spcBef>
              <a:buSzPct val="100000"/>
            </a:pPr>
            <a:r>
              <a:rPr lang="es-419" sz="2700"/>
              <a:t>Que es?</a:t>
            </a:r>
          </a:p>
        </p:txBody>
      </p:sp>
      <p:sp>
        <p:nvSpPr>
          <p:cNvPr id="237" name="Shape 23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238" name="Shape 238"/>
          <p:cNvPicPr preferRelativeResize="0"/>
          <p:nvPr/>
        </p:nvPicPr>
        <p:blipFill>
          <a:blip r:embed="rId3">
            <a:alphaModFix/>
          </a:blip>
          <a:stretch>
            <a:fillRect/>
          </a:stretch>
        </p:blipFill>
        <p:spPr>
          <a:xfrm>
            <a:off x="3181775" y="1541575"/>
            <a:ext cx="5341775" cy="3338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Blockly</a:t>
            </a:r>
          </a:p>
        </p:txBody>
      </p:sp>
      <p:sp>
        <p:nvSpPr>
          <p:cNvPr id="244" name="Shape 244"/>
          <p:cNvSpPr txBox="1"/>
          <p:nvPr>
            <p:ph idx="1" type="body"/>
          </p:nvPr>
        </p:nvSpPr>
        <p:spPr>
          <a:xfrm>
            <a:off x="471900" y="1620075"/>
            <a:ext cx="8222100" cy="3469200"/>
          </a:xfrm>
          <a:prstGeom prst="rect">
            <a:avLst/>
          </a:prstGeom>
        </p:spPr>
        <p:txBody>
          <a:bodyPr anchorCtr="0" anchor="t" bIns="91425" lIns="91425" rIns="91425" tIns="91425">
            <a:noAutofit/>
          </a:bodyPr>
          <a:lstStyle/>
          <a:p>
            <a:pPr indent="-419100" lvl="0" marL="457200" rtl="0">
              <a:spcBef>
                <a:spcPts val="0"/>
              </a:spcBef>
              <a:buSzPct val="100000"/>
            </a:pPr>
            <a:r>
              <a:rPr b="1" lang="es-419" sz="3000"/>
              <a:t>Integración</a:t>
            </a:r>
          </a:p>
        </p:txBody>
      </p:sp>
      <p:sp>
        <p:nvSpPr>
          <p:cNvPr id="245" name="Shape 24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246" name="Shape 246"/>
          <p:cNvPicPr preferRelativeResize="0"/>
          <p:nvPr/>
        </p:nvPicPr>
        <p:blipFill>
          <a:blip r:embed="rId3">
            <a:alphaModFix/>
          </a:blip>
          <a:stretch>
            <a:fillRect/>
          </a:stretch>
        </p:blipFill>
        <p:spPr>
          <a:xfrm>
            <a:off x="3088100" y="1527575"/>
            <a:ext cx="5435448" cy="33971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Tecnologías utilizadas</a:t>
            </a:r>
          </a:p>
        </p:txBody>
      </p:sp>
      <p:sp>
        <p:nvSpPr>
          <p:cNvPr id="252" name="Shape 252"/>
          <p:cNvSpPr txBox="1"/>
          <p:nvPr>
            <p:ph idx="1" type="body"/>
          </p:nvPr>
        </p:nvSpPr>
        <p:spPr>
          <a:xfrm>
            <a:off x="577050" y="1462300"/>
            <a:ext cx="8222100" cy="3469200"/>
          </a:xfrm>
          <a:prstGeom prst="rect">
            <a:avLst/>
          </a:prstGeom>
        </p:spPr>
        <p:txBody>
          <a:bodyPr anchorCtr="0" anchor="t" bIns="91425" lIns="91425" rIns="91425" tIns="91425">
            <a:noAutofit/>
          </a:bodyPr>
          <a:lstStyle/>
          <a:p>
            <a:pPr indent="-419100" lvl="0" marL="457200" rtl="0">
              <a:spcBef>
                <a:spcPts val="0"/>
              </a:spcBef>
              <a:buSzPct val="100000"/>
            </a:pPr>
            <a:r>
              <a:rPr b="1" lang="es-419" sz="3000"/>
              <a:t>Bloques personalizados</a:t>
            </a:r>
          </a:p>
        </p:txBody>
      </p:sp>
      <p:sp>
        <p:nvSpPr>
          <p:cNvPr id="253" name="Shape 25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254" name="Shape 254"/>
          <p:cNvPicPr preferRelativeResize="0"/>
          <p:nvPr/>
        </p:nvPicPr>
        <p:blipFill>
          <a:blip r:embed="rId3">
            <a:alphaModFix/>
          </a:blip>
          <a:stretch>
            <a:fillRect/>
          </a:stretch>
        </p:blipFill>
        <p:spPr>
          <a:xfrm>
            <a:off x="2608874" y="2042600"/>
            <a:ext cx="2919949" cy="2774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Tecnologías utilizadas</a:t>
            </a:r>
          </a:p>
        </p:txBody>
      </p:sp>
      <p:sp>
        <p:nvSpPr>
          <p:cNvPr id="260" name="Shape 260"/>
          <p:cNvSpPr txBox="1"/>
          <p:nvPr>
            <p:ph idx="1" type="body"/>
          </p:nvPr>
        </p:nvSpPr>
        <p:spPr>
          <a:xfrm>
            <a:off x="577050" y="1462300"/>
            <a:ext cx="8222100" cy="3469200"/>
          </a:xfrm>
          <a:prstGeom prst="rect">
            <a:avLst/>
          </a:prstGeom>
        </p:spPr>
        <p:txBody>
          <a:bodyPr anchorCtr="0" anchor="t" bIns="91425" lIns="91425" rIns="91425" tIns="91425">
            <a:noAutofit/>
          </a:bodyPr>
          <a:lstStyle/>
          <a:p>
            <a:pPr indent="-419100" lvl="0" marL="457200" rtl="0">
              <a:spcBef>
                <a:spcPts val="0"/>
              </a:spcBef>
              <a:buSzPct val="100000"/>
            </a:pPr>
            <a:r>
              <a:rPr b="1" lang="es-419" sz="3000"/>
              <a:t>Bloques personalizados</a:t>
            </a:r>
          </a:p>
        </p:txBody>
      </p:sp>
      <p:sp>
        <p:nvSpPr>
          <p:cNvPr id="261" name="Shape 26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262" name="Shape 262"/>
          <p:cNvPicPr preferRelativeResize="0"/>
          <p:nvPr/>
        </p:nvPicPr>
        <p:blipFill>
          <a:blip r:embed="rId3">
            <a:alphaModFix/>
          </a:blip>
          <a:stretch>
            <a:fillRect/>
          </a:stretch>
        </p:blipFill>
        <p:spPr>
          <a:xfrm>
            <a:off x="2442850" y="2124950"/>
            <a:ext cx="4490500" cy="28065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Tecnologías utilizadas</a:t>
            </a:r>
          </a:p>
        </p:txBody>
      </p:sp>
      <p:sp>
        <p:nvSpPr>
          <p:cNvPr id="268" name="Shape 268"/>
          <p:cNvSpPr txBox="1"/>
          <p:nvPr>
            <p:ph idx="1" type="body"/>
          </p:nvPr>
        </p:nvSpPr>
        <p:spPr>
          <a:xfrm>
            <a:off x="577050" y="1538775"/>
            <a:ext cx="8222100" cy="3469200"/>
          </a:xfrm>
          <a:prstGeom prst="rect">
            <a:avLst/>
          </a:prstGeom>
        </p:spPr>
        <p:txBody>
          <a:bodyPr anchorCtr="0" anchor="t" bIns="91425" lIns="91425" rIns="91425" tIns="91425">
            <a:noAutofit/>
          </a:bodyPr>
          <a:lstStyle/>
          <a:p>
            <a:pPr indent="-419100" lvl="0" marL="457200" rtl="0">
              <a:spcBef>
                <a:spcPts val="0"/>
              </a:spcBef>
              <a:buSzPct val="100000"/>
            </a:pPr>
            <a:r>
              <a:rPr b="1" lang="es-419" sz="3000"/>
              <a:t>Generacion de codigo</a:t>
            </a:r>
          </a:p>
        </p:txBody>
      </p:sp>
      <p:sp>
        <p:nvSpPr>
          <p:cNvPr id="269" name="Shape 26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270" name="Shape 270"/>
          <p:cNvPicPr preferRelativeResize="0"/>
          <p:nvPr/>
        </p:nvPicPr>
        <p:blipFill>
          <a:blip r:embed="rId3">
            <a:alphaModFix/>
          </a:blip>
          <a:stretch>
            <a:fillRect/>
          </a:stretch>
        </p:blipFill>
        <p:spPr>
          <a:xfrm>
            <a:off x="460950" y="2213074"/>
            <a:ext cx="8222101" cy="248254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Tecnologías utilizadas</a:t>
            </a:r>
          </a:p>
        </p:txBody>
      </p:sp>
      <p:sp>
        <p:nvSpPr>
          <p:cNvPr id="276" name="Shape 27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dropsy_libraries.png" id="277" name="Shape 277"/>
          <p:cNvPicPr preferRelativeResize="0"/>
          <p:nvPr/>
        </p:nvPicPr>
        <p:blipFill>
          <a:blip r:embed="rId3">
            <a:alphaModFix/>
          </a:blip>
          <a:stretch>
            <a:fillRect/>
          </a:stretch>
        </p:blipFill>
        <p:spPr>
          <a:xfrm>
            <a:off x="1285787" y="1453649"/>
            <a:ext cx="6572425" cy="3635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INTRODUCCIÓN</a:t>
            </a:r>
          </a:p>
        </p:txBody>
      </p:sp>
      <p:sp>
        <p:nvSpPr>
          <p:cNvPr id="86" name="Shape 8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Streaming</a:t>
            </a:r>
          </a:p>
        </p:txBody>
      </p:sp>
      <p:sp>
        <p:nvSpPr>
          <p:cNvPr id="283" name="Shape 28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Streaming en XRemoteBot</a:t>
            </a:r>
          </a:p>
        </p:txBody>
      </p:sp>
      <p:sp>
        <p:nvSpPr>
          <p:cNvPr id="289" name="Shape 289"/>
          <p:cNvSpPr txBox="1"/>
          <p:nvPr>
            <p:ph idx="1" type="body"/>
          </p:nvPr>
        </p:nvSpPr>
        <p:spPr>
          <a:xfrm>
            <a:off x="330775" y="1566350"/>
            <a:ext cx="8222100" cy="557400"/>
          </a:xfrm>
          <a:prstGeom prst="rect">
            <a:avLst/>
          </a:prstGeom>
        </p:spPr>
        <p:txBody>
          <a:bodyPr anchorCtr="0" anchor="t" bIns="91425" lIns="91425" rIns="91425" tIns="91425">
            <a:noAutofit/>
          </a:bodyPr>
          <a:lstStyle/>
          <a:p>
            <a:pPr lvl="0" rtl="0">
              <a:spcBef>
                <a:spcPts val="0"/>
              </a:spcBef>
              <a:buNone/>
            </a:pPr>
            <a:r>
              <a:rPr lang="es-419"/>
              <a:t>Funcionamiento en XRemoteBot</a:t>
            </a:r>
          </a:p>
        </p:txBody>
      </p:sp>
      <p:sp>
        <p:nvSpPr>
          <p:cNvPr id="290" name="Shape 29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websocket-streaming.png" id="291" name="Shape 291"/>
          <p:cNvPicPr preferRelativeResize="0"/>
          <p:nvPr/>
        </p:nvPicPr>
        <p:blipFill>
          <a:blip r:embed="rId3">
            <a:alphaModFix/>
          </a:blip>
          <a:stretch>
            <a:fillRect/>
          </a:stretch>
        </p:blipFill>
        <p:spPr>
          <a:xfrm>
            <a:off x="1498699" y="2290250"/>
            <a:ext cx="6288000" cy="2331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Streaming en XRemoteBot</a:t>
            </a:r>
          </a:p>
        </p:txBody>
      </p:sp>
      <p:sp>
        <p:nvSpPr>
          <p:cNvPr id="297" name="Shape 297"/>
          <p:cNvSpPr txBox="1"/>
          <p:nvPr>
            <p:ph idx="1" type="body"/>
          </p:nvPr>
        </p:nvSpPr>
        <p:spPr>
          <a:xfrm>
            <a:off x="330775" y="1566350"/>
            <a:ext cx="8222100" cy="557400"/>
          </a:xfrm>
          <a:prstGeom prst="rect">
            <a:avLst/>
          </a:prstGeom>
        </p:spPr>
        <p:txBody>
          <a:bodyPr anchorCtr="0" anchor="t" bIns="91425" lIns="91425" rIns="91425" tIns="91425">
            <a:noAutofit/>
          </a:bodyPr>
          <a:lstStyle/>
          <a:p>
            <a:pPr lvl="0" rtl="0">
              <a:spcBef>
                <a:spcPts val="0"/>
              </a:spcBef>
              <a:buNone/>
            </a:pPr>
            <a:r>
              <a:rPr lang="es-419"/>
              <a:t>Inconvenientes</a:t>
            </a:r>
          </a:p>
        </p:txBody>
      </p:sp>
      <p:sp>
        <p:nvSpPr>
          <p:cNvPr id="298" name="Shape 29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websocket-streaming.png" id="299" name="Shape 299"/>
          <p:cNvPicPr preferRelativeResize="0"/>
          <p:nvPr/>
        </p:nvPicPr>
        <p:blipFill>
          <a:blip r:embed="rId3">
            <a:alphaModFix/>
          </a:blip>
          <a:stretch>
            <a:fillRect/>
          </a:stretch>
        </p:blipFill>
        <p:spPr>
          <a:xfrm>
            <a:off x="1491649" y="2311425"/>
            <a:ext cx="6288000" cy="2331975"/>
          </a:xfrm>
          <a:prstGeom prst="rect">
            <a:avLst/>
          </a:prstGeom>
          <a:noFill/>
          <a:ln>
            <a:noFill/>
          </a:ln>
        </p:spPr>
      </p:pic>
      <p:grpSp>
        <p:nvGrpSpPr>
          <p:cNvPr id="300" name="Shape 300"/>
          <p:cNvGrpSpPr/>
          <p:nvPr/>
        </p:nvGrpSpPr>
        <p:grpSpPr>
          <a:xfrm>
            <a:off x="4536725" y="1933300"/>
            <a:ext cx="2963450" cy="1340400"/>
            <a:chOff x="4536725" y="1933300"/>
            <a:chExt cx="2963450" cy="1340400"/>
          </a:xfrm>
        </p:grpSpPr>
        <p:cxnSp>
          <p:nvCxnSpPr>
            <p:cNvPr id="301" name="Shape 301"/>
            <p:cNvCxnSpPr/>
            <p:nvPr/>
          </p:nvCxnSpPr>
          <p:spPr>
            <a:xfrm flipH="1">
              <a:off x="4536725" y="2236600"/>
              <a:ext cx="1538100" cy="1037100"/>
            </a:xfrm>
            <a:prstGeom prst="straightConnector1">
              <a:avLst/>
            </a:prstGeom>
            <a:noFill/>
            <a:ln cap="flat" cmpd="sng" w="9525">
              <a:solidFill>
                <a:srgbClr val="666666"/>
              </a:solidFill>
              <a:prstDash val="solid"/>
              <a:round/>
              <a:headEnd len="lg" w="lg" type="none"/>
              <a:tailEnd len="lg" w="lg" type="triangle"/>
            </a:ln>
          </p:spPr>
        </p:cxnSp>
        <p:sp>
          <p:nvSpPr>
            <p:cNvPr id="302" name="Shape 302"/>
            <p:cNvSpPr txBox="1"/>
            <p:nvPr/>
          </p:nvSpPr>
          <p:spPr>
            <a:xfrm>
              <a:off x="6103075" y="1933300"/>
              <a:ext cx="1397100" cy="303300"/>
            </a:xfrm>
            <a:prstGeom prst="rect">
              <a:avLst/>
            </a:prstGeom>
            <a:noFill/>
            <a:ln>
              <a:noFill/>
            </a:ln>
          </p:spPr>
          <p:txBody>
            <a:bodyPr anchorCtr="0" anchor="t" bIns="91425" lIns="91425" rIns="91425" tIns="91425">
              <a:noAutofit/>
            </a:bodyPr>
            <a:lstStyle/>
            <a:p>
              <a:pPr lvl="0" rtl="0">
                <a:lnSpc>
                  <a:spcPct val="130000"/>
                </a:lnSpc>
                <a:spcBef>
                  <a:spcPts val="0"/>
                </a:spcBef>
                <a:buNone/>
              </a:pPr>
              <a:r>
                <a:rPr lang="es-419" sz="1200">
                  <a:highlight>
                    <a:srgbClr val="FFFFFF"/>
                  </a:highlight>
                  <a:latin typeface="Garamond"/>
                  <a:ea typeface="Garamond"/>
                  <a:cs typeface="Garamond"/>
                  <a:sym typeface="Garamond"/>
                </a:rPr>
                <a:t>Formato MPEG-1</a:t>
              </a:r>
            </a:p>
          </p:txBody>
        </p:sp>
      </p:grpSp>
      <p:grpSp>
        <p:nvGrpSpPr>
          <p:cNvPr id="303" name="Shape 303"/>
          <p:cNvGrpSpPr/>
          <p:nvPr/>
        </p:nvGrpSpPr>
        <p:grpSpPr>
          <a:xfrm>
            <a:off x="5143500" y="2345500"/>
            <a:ext cx="2292900" cy="2350128"/>
            <a:chOff x="5143500" y="2345500"/>
            <a:chExt cx="2292900" cy="2350128"/>
          </a:xfrm>
        </p:grpSpPr>
        <p:sp>
          <p:nvSpPr>
            <p:cNvPr id="304" name="Shape 304"/>
            <p:cNvSpPr/>
            <p:nvPr/>
          </p:nvSpPr>
          <p:spPr>
            <a:xfrm>
              <a:off x="5143500" y="2849728"/>
              <a:ext cx="1213500" cy="1845899"/>
            </a:xfrm>
            <a:prstGeom prst="teardrop">
              <a:avLst>
                <a:gd fmla="val 100000" name="adj"/>
              </a:avLst>
            </a:prstGeom>
            <a:noFill/>
            <a:ln cap="flat" cmpd="sng" w="9525">
              <a:solidFill>
                <a:srgbClr val="666666"/>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5" name="Shape 305"/>
            <p:cNvSpPr txBox="1"/>
            <p:nvPr/>
          </p:nvSpPr>
          <p:spPr>
            <a:xfrm>
              <a:off x="6357000" y="2345500"/>
              <a:ext cx="1079400" cy="516000"/>
            </a:xfrm>
            <a:prstGeom prst="rect">
              <a:avLst/>
            </a:prstGeom>
            <a:noFill/>
            <a:ln>
              <a:noFill/>
            </a:ln>
          </p:spPr>
          <p:txBody>
            <a:bodyPr anchorCtr="0" anchor="t" bIns="91425" lIns="91425" rIns="91425" tIns="91425">
              <a:noAutofit/>
            </a:bodyPr>
            <a:lstStyle/>
            <a:p>
              <a:pPr lvl="0" rtl="0">
                <a:spcBef>
                  <a:spcPts val="0"/>
                </a:spcBef>
                <a:buNone/>
              </a:pPr>
              <a:r>
                <a:rPr lang="es-419" sz="1200">
                  <a:latin typeface="Garamond"/>
                  <a:ea typeface="Garamond"/>
                  <a:cs typeface="Garamond"/>
                  <a:sym typeface="Garamond"/>
                </a:rPr>
                <a:t>Jsmpeg: Android?</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9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Investigación de tecnologías</a:t>
            </a:r>
          </a:p>
        </p:txBody>
      </p:sp>
      <p:sp>
        <p:nvSpPr>
          <p:cNvPr id="311" name="Shape 311"/>
          <p:cNvSpPr txBox="1"/>
          <p:nvPr>
            <p:ph idx="1" type="body"/>
          </p:nvPr>
        </p:nvSpPr>
        <p:spPr>
          <a:xfrm>
            <a:off x="383350" y="1844625"/>
            <a:ext cx="8222100" cy="2710200"/>
          </a:xfrm>
          <a:prstGeom prst="rect">
            <a:avLst/>
          </a:prstGeom>
        </p:spPr>
        <p:txBody>
          <a:bodyPr anchorCtr="0" anchor="ctr" bIns="91425" lIns="91425" rIns="91425" tIns="91425">
            <a:noAutofit/>
          </a:bodyPr>
          <a:lstStyle/>
          <a:p>
            <a:pPr indent="-381000" lvl="0" marL="457200" rtl="0">
              <a:spcBef>
                <a:spcPts val="0"/>
              </a:spcBef>
              <a:buSzPct val="100000"/>
            </a:pPr>
            <a:r>
              <a:rPr lang="es-419" sz="2400"/>
              <a:t>HLS - HTTP Live Streaming</a:t>
            </a:r>
          </a:p>
          <a:p>
            <a:pPr indent="-381000" lvl="0" marL="457200" rtl="0">
              <a:spcBef>
                <a:spcPts val="0"/>
              </a:spcBef>
              <a:buSzPct val="100000"/>
            </a:pPr>
            <a:r>
              <a:rPr lang="es-419" sz="2400"/>
              <a:t>RTSP - Real Time Streaming Protocol</a:t>
            </a:r>
          </a:p>
          <a:p>
            <a:pPr indent="-381000" lvl="0" marL="457200" rtl="0">
              <a:spcBef>
                <a:spcPts val="0"/>
              </a:spcBef>
              <a:buSzPct val="100000"/>
            </a:pPr>
            <a:r>
              <a:rPr lang="es-419" sz="2400"/>
              <a:t>Webm</a:t>
            </a:r>
          </a:p>
          <a:p>
            <a:pPr indent="-381000" lvl="0" marL="457200" rtl="0">
              <a:spcBef>
                <a:spcPts val="0"/>
              </a:spcBef>
              <a:buSzPct val="100000"/>
            </a:pPr>
            <a:r>
              <a:rPr lang="es-419" sz="2400"/>
              <a:t>FFmpeg</a:t>
            </a:r>
          </a:p>
          <a:p>
            <a:pPr indent="-381000" lvl="0" marL="457200" rtl="0">
              <a:spcBef>
                <a:spcPts val="0"/>
              </a:spcBef>
              <a:buSzPct val="100000"/>
            </a:pPr>
            <a:r>
              <a:rPr lang="es-419" sz="2400"/>
              <a:t>Stream-m</a:t>
            </a:r>
          </a:p>
          <a:p>
            <a:pPr indent="-381000" lvl="0" marL="457200" rtl="0">
              <a:spcBef>
                <a:spcPts val="0"/>
              </a:spcBef>
              <a:buSzPct val="100000"/>
            </a:pPr>
            <a:r>
              <a:rPr lang="es-419" sz="2400"/>
              <a:t>VLC</a:t>
            </a:r>
          </a:p>
        </p:txBody>
      </p:sp>
      <p:sp>
        <p:nvSpPr>
          <p:cNvPr id="312" name="Shape 31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HLS</a:t>
            </a:r>
          </a:p>
        </p:txBody>
      </p:sp>
      <p:sp>
        <p:nvSpPr>
          <p:cNvPr id="318" name="Shape 318"/>
          <p:cNvSpPr txBox="1"/>
          <p:nvPr>
            <p:ph idx="1" type="body"/>
          </p:nvPr>
        </p:nvSpPr>
        <p:spPr>
          <a:xfrm>
            <a:off x="355125" y="1858750"/>
            <a:ext cx="8222100" cy="2710200"/>
          </a:xfrm>
          <a:prstGeom prst="rect">
            <a:avLst/>
          </a:prstGeom>
        </p:spPr>
        <p:txBody>
          <a:bodyPr anchorCtr="0" anchor="ctr" bIns="91425" lIns="91425" rIns="91425" tIns="91425">
            <a:noAutofit/>
          </a:bodyPr>
          <a:lstStyle/>
          <a:p>
            <a:pPr lvl="0" rtl="0">
              <a:lnSpc>
                <a:spcPct val="130000"/>
              </a:lnSpc>
              <a:spcBef>
                <a:spcPts val="0"/>
              </a:spcBef>
              <a:spcAft>
                <a:spcPts val="0"/>
              </a:spcAft>
              <a:buNone/>
            </a:pPr>
            <a:r>
              <a:rPr lang="es-419" sz="2700"/>
              <a:t>HTTP Live Streaming</a:t>
            </a:r>
          </a:p>
          <a:p>
            <a:pPr indent="-400050" lvl="0" marL="457200" rtl="0">
              <a:lnSpc>
                <a:spcPct val="130000"/>
              </a:lnSpc>
              <a:spcBef>
                <a:spcPts val="0"/>
              </a:spcBef>
              <a:spcAft>
                <a:spcPts val="0"/>
              </a:spcAft>
              <a:buSzPct val="100000"/>
            </a:pPr>
            <a:r>
              <a:rPr lang="es-419" sz="2700"/>
              <a:t>Protocolo adaptativo de streaming.</a:t>
            </a:r>
          </a:p>
          <a:p>
            <a:pPr indent="-400050" lvl="0" marL="457200" rtl="0">
              <a:lnSpc>
                <a:spcPct val="130000"/>
              </a:lnSpc>
              <a:spcBef>
                <a:spcPts val="0"/>
              </a:spcBef>
              <a:spcAft>
                <a:spcPts val="0"/>
              </a:spcAft>
              <a:buSzPct val="100000"/>
            </a:pPr>
            <a:r>
              <a:rPr lang="es-419" sz="2700"/>
              <a:t>Múltiples flujos de video.</a:t>
            </a:r>
          </a:p>
          <a:p>
            <a:pPr indent="-400050" lvl="0" marL="457200" rtl="0">
              <a:lnSpc>
                <a:spcPct val="130000"/>
              </a:lnSpc>
              <a:spcBef>
                <a:spcPts val="0"/>
              </a:spcBef>
              <a:spcAft>
                <a:spcPts val="0"/>
              </a:spcAft>
              <a:buSzPct val="100000"/>
            </a:pPr>
            <a:r>
              <a:rPr lang="es-419" sz="2700"/>
              <a:t>Implementado por Apple.</a:t>
            </a:r>
          </a:p>
          <a:p>
            <a:pPr indent="-400050" lvl="0" marL="457200" rtl="0">
              <a:lnSpc>
                <a:spcPct val="130000"/>
              </a:lnSpc>
              <a:spcBef>
                <a:spcPts val="0"/>
              </a:spcBef>
              <a:spcAft>
                <a:spcPts val="0"/>
              </a:spcAft>
              <a:buSzPct val="100000"/>
            </a:pPr>
            <a:r>
              <a:rPr lang="es-419" sz="2700"/>
              <a:t>Inconvenientes en Android.</a:t>
            </a:r>
          </a:p>
        </p:txBody>
      </p:sp>
      <p:sp>
        <p:nvSpPr>
          <p:cNvPr id="319" name="Shape 31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RTSP</a:t>
            </a:r>
          </a:p>
        </p:txBody>
      </p:sp>
      <p:sp>
        <p:nvSpPr>
          <p:cNvPr id="325" name="Shape 325"/>
          <p:cNvSpPr txBox="1"/>
          <p:nvPr>
            <p:ph idx="1" type="body"/>
          </p:nvPr>
        </p:nvSpPr>
        <p:spPr>
          <a:xfrm>
            <a:off x="383350" y="1580450"/>
            <a:ext cx="8222100" cy="3288000"/>
          </a:xfrm>
          <a:prstGeom prst="rect">
            <a:avLst/>
          </a:prstGeom>
        </p:spPr>
        <p:txBody>
          <a:bodyPr anchorCtr="0" anchor="ctr" bIns="91425" lIns="91425" rIns="91425" tIns="91425">
            <a:noAutofit/>
          </a:bodyPr>
          <a:lstStyle/>
          <a:p>
            <a:pPr lvl="0" rtl="0">
              <a:spcBef>
                <a:spcPts val="0"/>
              </a:spcBef>
              <a:buNone/>
            </a:pPr>
            <a:r>
              <a:t/>
            </a:r>
            <a:endParaRPr sz="2400"/>
          </a:p>
          <a:p>
            <a:pPr lvl="0" rtl="0">
              <a:spcBef>
                <a:spcPts val="0"/>
              </a:spcBef>
              <a:buNone/>
            </a:pPr>
            <a:r>
              <a:rPr lang="es-419" sz="2400"/>
              <a:t>Real Time Streaming Protocol</a:t>
            </a:r>
          </a:p>
          <a:p>
            <a:pPr lvl="0" rtl="0">
              <a:spcBef>
                <a:spcPts val="0"/>
              </a:spcBef>
              <a:buNone/>
            </a:pPr>
            <a:r>
              <a:rPr lang="es-419"/>
              <a:t>Funciona como “control remoto” de las transmisiones de video (sobre RTP)</a:t>
            </a:r>
          </a:p>
          <a:p>
            <a:pPr lvl="0" rtl="0">
              <a:spcBef>
                <a:spcPts val="0"/>
              </a:spcBef>
              <a:buNone/>
            </a:pPr>
            <a:r>
              <a:rPr lang="es-419"/>
              <a:t>Buen Soporte y rendimiento</a:t>
            </a:r>
          </a:p>
          <a:p>
            <a:pPr indent="-228600" lvl="0" marL="457200" rtl="0">
              <a:spcBef>
                <a:spcPts val="0"/>
              </a:spcBef>
            </a:pPr>
            <a:r>
              <a:rPr lang="es-419"/>
              <a:t>NO orientado a conexión</a:t>
            </a:r>
          </a:p>
          <a:p>
            <a:pPr indent="-342900" lvl="1" marL="914400" rtl="0">
              <a:spcBef>
                <a:spcPts val="0"/>
              </a:spcBef>
              <a:buSzPct val="100000"/>
            </a:pPr>
            <a:r>
              <a:rPr lang="es-419" sz="1800"/>
              <a:t>TCP para control, UDP para datos</a:t>
            </a:r>
          </a:p>
          <a:p>
            <a:pPr indent="-228600" lvl="0" marL="457200" rtl="0">
              <a:spcBef>
                <a:spcPts val="0"/>
              </a:spcBef>
            </a:pPr>
            <a:r>
              <a:rPr lang="es-419"/>
              <a:t>Problemas con firewalls</a:t>
            </a:r>
          </a:p>
          <a:p>
            <a:pPr indent="-342900" lvl="1" marL="914400" rtl="0">
              <a:spcBef>
                <a:spcPts val="0"/>
              </a:spcBef>
              <a:buSzPct val="100000"/>
            </a:pPr>
            <a:r>
              <a:rPr lang="es-419" sz="1800"/>
              <a:t>Opción: usar TCP para control y datos entrelazados</a:t>
            </a:r>
          </a:p>
          <a:p>
            <a:pPr lvl="0" rtl="0">
              <a:spcBef>
                <a:spcPts val="0"/>
              </a:spcBef>
              <a:buNone/>
            </a:pPr>
            <a:r>
              <a:t/>
            </a:r>
            <a:endParaRPr sz="2400"/>
          </a:p>
        </p:txBody>
      </p:sp>
      <p:sp>
        <p:nvSpPr>
          <p:cNvPr id="326" name="Shape 32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Webm</a:t>
            </a:r>
          </a:p>
        </p:txBody>
      </p:sp>
      <p:sp>
        <p:nvSpPr>
          <p:cNvPr id="332" name="Shape 332"/>
          <p:cNvSpPr txBox="1"/>
          <p:nvPr>
            <p:ph idx="1" type="body"/>
          </p:nvPr>
        </p:nvSpPr>
        <p:spPr>
          <a:xfrm>
            <a:off x="383350" y="1844625"/>
            <a:ext cx="8222100" cy="2710200"/>
          </a:xfrm>
          <a:prstGeom prst="rect">
            <a:avLst/>
          </a:prstGeom>
        </p:spPr>
        <p:txBody>
          <a:bodyPr anchorCtr="0" anchor="ctr" bIns="91425" lIns="91425" rIns="91425" tIns="91425">
            <a:noAutofit/>
          </a:bodyPr>
          <a:lstStyle/>
          <a:p>
            <a:pPr lvl="0" rtl="0">
              <a:spcBef>
                <a:spcPts val="0"/>
              </a:spcBef>
              <a:buNone/>
            </a:pPr>
            <a:r>
              <a:t/>
            </a:r>
            <a:endParaRPr sz="2400"/>
          </a:p>
          <a:p>
            <a:pPr indent="-381000" lvl="0" marL="457200" rtl="0">
              <a:spcBef>
                <a:spcPts val="0"/>
              </a:spcBef>
              <a:buSzPct val="100000"/>
            </a:pPr>
            <a:r>
              <a:rPr lang="es-419" sz="2400"/>
              <a:t>Formato multimedia abierto y libre.</a:t>
            </a:r>
          </a:p>
          <a:p>
            <a:pPr indent="-381000" lvl="0" marL="457200" rtl="0">
              <a:spcBef>
                <a:spcPts val="0"/>
              </a:spcBef>
              <a:buSzPct val="100000"/>
            </a:pPr>
            <a:r>
              <a:rPr lang="es-419" sz="2400"/>
              <a:t>Codec VP8</a:t>
            </a:r>
          </a:p>
          <a:p>
            <a:pPr indent="-381000" lvl="0" marL="457200" rtl="0">
              <a:spcBef>
                <a:spcPts val="0"/>
              </a:spcBef>
              <a:buSzPct val="100000"/>
            </a:pPr>
            <a:r>
              <a:rPr lang="es-419" sz="2400"/>
              <a:t>Estándar en HTML5</a:t>
            </a:r>
          </a:p>
          <a:p>
            <a:pPr indent="-381000" lvl="0" marL="457200" rtl="0">
              <a:spcBef>
                <a:spcPts val="0"/>
              </a:spcBef>
              <a:buSzPct val="100000"/>
            </a:pPr>
            <a:r>
              <a:rPr lang="es-419" sz="2400"/>
              <a:t>Buen soporte en Android</a:t>
            </a:r>
          </a:p>
          <a:p>
            <a:pPr indent="-381000" lvl="1" marL="914400" rtl="0">
              <a:spcBef>
                <a:spcPts val="0"/>
              </a:spcBef>
              <a:buSzPct val="100000"/>
            </a:pPr>
            <a:r>
              <a:rPr lang="es-419" sz="2400"/>
              <a:t>Necesita “tweaking” para tener buen rendimiento</a:t>
            </a:r>
          </a:p>
          <a:p>
            <a:pPr lvl="0" rtl="0">
              <a:spcBef>
                <a:spcPts val="0"/>
              </a:spcBef>
              <a:buNone/>
            </a:pPr>
            <a:r>
              <a:t/>
            </a:r>
            <a:endParaRPr sz="2400"/>
          </a:p>
        </p:txBody>
      </p:sp>
      <p:sp>
        <p:nvSpPr>
          <p:cNvPr id="333" name="Shape 33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FFmpeg</a:t>
            </a:r>
          </a:p>
        </p:txBody>
      </p:sp>
      <p:sp>
        <p:nvSpPr>
          <p:cNvPr id="339" name="Shape 339"/>
          <p:cNvSpPr txBox="1"/>
          <p:nvPr>
            <p:ph idx="1" type="body"/>
          </p:nvPr>
        </p:nvSpPr>
        <p:spPr>
          <a:xfrm>
            <a:off x="383350" y="1844625"/>
            <a:ext cx="8222100" cy="2710200"/>
          </a:xfrm>
          <a:prstGeom prst="rect">
            <a:avLst/>
          </a:prstGeom>
        </p:spPr>
        <p:txBody>
          <a:bodyPr anchorCtr="0" anchor="ctr" bIns="91425" lIns="91425" rIns="91425" tIns="91425">
            <a:noAutofit/>
          </a:bodyPr>
          <a:lstStyle/>
          <a:p>
            <a:pPr lvl="0" rtl="0">
              <a:spcBef>
                <a:spcPts val="0"/>
              </a:spcBef>
              <a:buNone/>
            </a:pPr>
            <a:r>
              <a:t/>
            </a:r>
            <a:endParaRPr sz="2400"/>
          </a:p>
          <a:p>
            <a:pPr indent="-381000" lvl="0" marL="457200" marR="0" rtl="0" algn="l">
              <a:lnSpc>
                <a:spcPct val="115000"/>
              </a:lnSpc>
              <a:spcBef>
                <a:spcPts val="0"/>
              </a:spcBef>
              <a:spcAft>
                <a:spcPts val="1600"/>
              </a:spcAft>
              <a:buClr>
                <a:schemeClr val="lt2"/>
              </a:buClr>
              <a:buSzPct val="100000"/>
              <a:buFont typeface="Roboto"/>
            </a:pPr>
            <a:r>
              <a:rPr lang="es-419" sz="2400"/>
              <a:t>Librerías y herramientas para procesar contenido multimedia.</a:t>
            </a:r>
          </a:p>
          <a:p>
            <a:pPr indent="-381000" lvl="1" marL="914400" marR="0" rtl="0" algn="l">
              <a:lnSpc>
                <a:spcPct val="115000"/>
              </a:lnSpc>
              <a:spcBef>
                <a:spcPts val="0"/>
              </a:spcBef>
              <a:spcAft>
                <a:spcPts val="1600"/>
              </a:spcAft>
              <a:buSzPct val="100000"/>
            </a:pPr>
            <a:r>
              <a:rPr lang="es-419" sz="2400"/>
              <a:t>ffserver</a:t>
            </a:r>
          </a:p>
          <a:p>
            <a:pPr indent="-381000" lvl="1" marL="914400" marR="0" rtl="0" algn="l">
              <a:lnSpc>
                <a:spcPct val="115000"/>
              </a:lnSpc>
              <a:spcBef>
                <a:spcPts val="0"/>
              </a:spcBef>
              <a:spcAft>
                <a:spcPts val="1600"/>
              </a:spcAft>
              <a:buSzPct val="100000"/>
            </a:pPr>
            <a:r>
              <a:rPr lang="es-419" sz="2400"/>
              <a:t>ffmpeg (herramienta de encoding).</a:t>
            </a:r>
          </a:p>
          <a:p>
            <a:pPr indent="-381000" lvl="0" marL="457200" marR="0" rtl="0" algn="l">
              <a:lnSpc>
                <a:spcPct val="115000"/>
              </a:lnSpc>
              <a:spcBef>
                <a:spcPts val="0"/>
              </a:spcBef>
              <a:spcAft>
                <a:spcPts val="1600"/>
              </a:spcAft>
              <a:buSzPct val="100000"/>
            </a:pPr>
            <a:r>
              <a:rPr lang="es-419" sz="2400"/>
              <a:t>Versátil, altamente configurable.</a:t>
            </a:r>
          </a:p>
          <a:p>
            <a:pPr lvl="0" rtl="0">
              <a:spcBef>
                <a:spcPts val="0"/>
              </a:spcBef>
              <a:buNone/>
            </a:pPr>
            <a:r>
              <a:t/>
            </a:r>
            <a:endParaRPr sz="2400"/>
          </a:p>
        </p:txBody>
      </p:sp>
      <p:sp>
        <p:nvSpPr>
          <p:cNvPr id="340" name="Shape 34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Stream-m</a:t>
            </a:r>
          </a:p>
        </p:txBody>
      </p:sp>
      <p:sp>
        <p:nvSpPr>
          <p:cNvPr id="346" name="Shape 346"/>
          <p:cNvSpPr txBox="1"/>
          <p:nvPr>
            <p:ph idx="1" type="body"/>
          </p:nvPr>
        </p:nvSpPr>
        <p:spPr>
          <a:xfrm>
            <a:off x="350850" y="1837575"/>
            <a:ext cx="8222100" cy="2710200"/>
          </a:xfrm>
          <a:prstGeom prst="rect">
            <a:avLst/>
          </a:prstGeom>
        </p:spPr>
        <p:txBody>
          <a:bodyPr anchorCtr="0" anchor="ctr" bIns="91425" lIns="91425" rIns="91425" tIns="91425">
            <a:noAutofit/>
          </a:bodyPr>
          <a:lstStyle/>
          <a:p>
            <a:pPr indent="-381000" lvl="0" marL="457200" rtl="0">
              <a:spcBef>
                <a:spcPts val="0"/>
              </a:spcBef>
              <a:buSzPct val="100000"/>
            </a:pPr>
            <a:r>
              <a:rPr lang="es-419" sz="2400"/>
              <a:t>Servidor de streaming escrito en Java</a:t>
            </a:r>
          </a:p>
          <a:p>
            <a:pPr indent="-381000" lvl="0" marL="457200" rtl="0">
              <a:spcBef>
                <a:spcPts val="0"/>
              </a:spcBef>
              <a:buSzPct val="100000"/>
            </a:pPr>
            <a:r>
              <a:rPr lang="es-419" sz="2400"/>
              <a:t>Simple de configurar y ejecutar</a:t>
            </a:r>
          </a:p>
          <a:p>
            <a:pPr indent="-381000" lvl="0" marL="457200" rtl="0">
              <a:spcBef>
                <a:spcPts val="0"/>
              </a:spcBef>
              <a:buSzPct val="100000"/>
            </a:pPr>
            <a:r>
              <a:rPr lang="es-419" sz="2400"/>
              <a:t>En etapas tempranas de desarrollo</a:t>
            </a:r>
          </a:p>
        </p:txBody>
      </p:sp>
      <p:sp>
        <p:nvSpPr>
          <p:cNvPr id="347" name="Shape 34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Pruebas y solución aplicada</a:t>
            </a:r>
          </a:p>
        </p:txBody>
      </p:sp>
      <p:sp>
        <p:nvSpPr>
          <p:cNvPr id="353" name="Shape 353"/>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s-419"/>
              <a:t>Pruebas con</a:t>
            </a:r>
          </a:p>
          <a:p>
            <a:pPr indent="-228600" lvl="1" marL="914400" rtl="0">
              <a:spcBef>
                <a:spcPts val="0"/>
              </a:spcBef>
            </a:pPr>
            <a:r>
              <a:rPr lang="es-419"/>
              <a:t>ffmpeg + stream-m con webm</a:t>
            </a:r>
          </a:p>
          <a:p>
            <a:pPr indent="-228600" lvl="1" marL="914400" rtl="0">
              <a:spcBef>
                <a:spcPts val="0"/>
              </a:spcBef>
            </a:pPr>
            <a:r>
              <a:rPr lang="es-419"/>
              <a:t>ffmpeg + ffserver con webm</a:t>
            </a:r>
          </a:p>
          <a:p>
            <a:pPr indent="-228600" lvl="1" marL="914400" rtl="0">
              <a:spcBef>
                <a:spcPts val="0"/>
              </a:spcBef>
            </a:pPr>
            <a:r>
              <a:rPr lang="es-419"/>
              <a:t>VLC con RTSP</a:t>
            </a:r>
          </a:p>
          <a:p>
            <a:pPr indent="-228600" lvl="0" marL="457200" rtl="0">
              <a:spcBef>
                <a:spcPts val="0"/>
              </a:spcBef>
            </a:pPr>
            <a:r>
              <a:rPr lang="es-419"/>
              <a:t>Resultados de las pruebas</a:t>
            </a:r>
          </a:p>
          <a:p>
            <a:pPr indent="-228600" lvl="0" marL="457200" rtl="0">
              <a:spcBef>
                <a:spcPts val="0"/>
              </a:spcBef>
            </a:pPr>
            <a:r>
              <a:rPr lang="es-419"/>
              <a:t>Opción elegida y aplicada</a:t>
            </a:r>
          </a:p>
          <a:p>
            <a:pPr indent="-228600" lvl="1" marL="914400" rtl="0">
              <a:spcBef>
                <a:spcPts val="0"/>
              </a:spcBef>
            </a:pPr>
            <a:r>
              <a:rPr lang="es-419"/>
              <a:t>Importancia de la iluminación!</a:t>
            </a:r>
          </a:p>
        </p:txBody>
      </p:sp>
      <p:sp>
        <p:nvSpPr>
          <p:cNvPr id="354" name="Shape 35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Producto de la tesina	</a:t>
            </a:r>
          </a:p>
        </p:txBody>
      </p:sp>
      <p:sp>
        <p:nvSpPr>
          <p:cNvPr id="92" name="Shape 92"/>
          <p:cNvSpPr txBox="1"/>
          <p:nvPr>
            <p:ph idx="1" type="body"/>
          </p:nvPr>
        </p:nvSpPr>
        <p:spPr>
          <a:xfrm>
            <a:off x="471900" y="1919075"/>
            <a:ext cx="8222100" cy="2710200"/>
          </a:xfrm>
          <a:prstGeom prst="rect">
            <a:avLst/>
          </a:prstGeom>
        </p:spPr>
        <p:txBody>
          <a:bodyPr anchorCtr="0" anchor="ctr" bIns="91425" lIns="91425" rIns="91425" tIns="91425">
            <a:noAutofit/>
          </a:bodyPr>
          <a:lstStyle/>
          <a:p>
            <a:pPr indent="-381000" lvl="0" marL="457200" rtl="0">
              <a:spcBef>
                <a:spcPts val="0"/>
              </a:spcBef>
              <a:buSzPct val="100000"/>
            </a:pPr>
            <a:r>
              <a:rPr lang="es-419" sz="2400"/>
              <a:t>DROPSY como aplicación móvil para enseñar a programar</a:t>
            </a:r>
          </a:p>
          <a:p>
            <a:pPr indent="-342900" lvl="1" marL="914400" rtl="0">
              <a:spcBef>
                <a:spcPts val="0"/>
              </a:spcBef>
              <a:buSzPct val="100000"/>
            </a:pPr>
            <a:r>
              <a:rPr lang="es-419" sz="1800"/>
              <a:t>Controlar robots utilizando el servidor XRemoteBot</a:t>
            </a:r>
          </a:p>
          <a:p>
            <a:pPr indent="-342900" lvl="1" marL="914400" rtl="0">
              <a:spcBef>
                <a:spcPts val="0"/>
              </a:spcBef>
              <a:buSzPct val="100000"/>
            </a:pPr>
            <a:r>
              <a:rPr lang="es-419" sz="1800"/>
              <a:t>Plataforma de streaming para utilización no presencial</a:t>
            </a:r>
          </a:p>
          <a:p>
            <a:pPr indent="-381000" lvl="0" marL="457200" rtl="0">
              <a:spcBef>
                <a:spcPts val="0"/>
              </a:spcBef>
              <a:buSzPct val="100000"/>
            </a:pPr>
            <a:r>
              <a:rPr lang="es-419" sz="2400"/>
              <a:t>Programando con DROPSY</a:t>
            </a:r>
          </a:p>
          <a:p>
            <a:pPr indent="-342900" lvl="1" marL="914400" rtl="0">
              <a:spcBef>
                <a:spcPts val="0"/>
              </a:spcBef>
              <a:buSzPct val="100000"/>
            </a:pPr>
            <a:r>
              <a:rPr lang="es-419" sz="1800"/>
              <a:t>Guía de actividades online</a:t>
            </a:r>
          </a:p>
        </p:txBody>
      </p:sp>
      <p:sp>
        <p:nvSpPr>
          <p:cNvPr id="93" name="Shape 9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Programando con DROPSY</a:t>
            </a:r>
          </a:p>
        </p:txBody>
      </p:sp>
      <p:sp>
        <p:nvSpPr>
          <p:cNvPr id="360" name="Shape 3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Introducción	</a:t>
            </a:r>
          </a:p>
        </p:txBody>
      </p:sp>
      <p:sp>
        <p:nvSpPr>
          <p:cNvPr id="366" name="Shape 366"/>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419100" lvl="0" marL="457200" rtl="0">
              <a:spcBef>
                <a:spcPts val="0"/>
              </a:spcBef>
              <a:buSzPct val="100000"/>
            </a:pPr>
            <a:r>
              <a:rPr lang="es-419" sz="3000"/>
              <a:t>Motivación</a:t>
            </a:r>
          </a:p>
          <a:p>
            <a:pPr indent="-419100" lvl="0" marL="457200" rtl="0">
              <a:spcBef>
                <a:spcPts val="0"/>
              </a:spcBef>
              <a:buSzPct val="100000"/>
            </a:pPr>
            <a:r>
              <a:rPr lang="es-419" sz="3000"/>
              <a:t>Formato elegido</a:t>
            </a:r>
          </a:p>
          <a:p>
            <a:pPr indent="-419100" lvl="0" marL="457200" rtl="0">
              <a:spcBef>
                <a:spcPts val="0"/>
              </a:spcBef>
              <a:buSzPct val="100000"/>
            </a:pPr>
            <a:r>
              <a:rPr lang="es-419" sz="3000"/>
              <a:t>Hosting elegido</a:t>
            </a:r>
          </a:p>
        </p:txBody>
      </p:sp>
      <p:sp>
        <p:nvSpPr>
          <p:cNvPr id="367" name="Shape 36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Implementación	</a:t>
            </a:r>
          </a:p>
        </p:txBody>
      </p:sp>
      <p:sp>
        <p:nvSpPr>
          <p:cNvPr id="373" name="Shape 37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374" name="Shape 374"/>
          <p:cNvPicPr preferRelativeResize="0"/>
          <p:nvPr/>
        </p:nvPicPr>
        <p:blipFill>
          <a:blip r:embed="rId3">
            <a:alphaModFix/>
          </a:blip>
          <a:stretch>
            <a:fillRect/>
          </a:stretch>
        </p:blipFill>
        <p:spPr>
          <a:xfrm>
            <a:off x="847811" y="1494900"/>
            <a:ext cx="7448373" cy="35580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Implementación	</a:t>
            </a:r>
          </a:p>
        </p:txBody>
      </p:sp>
      <p:sp>
        <p:nvSpPr>
          <p:cNvPr id="380" name="Shape 38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381" name="Shape 381"/>
          <p:cNvPicPr preferRelativeResize="0"/>
          <p:nvPr/>
        </p:nvPicPr>
        <p:blipFill>
          <a:blip r:embed="rId3">
            <a:alphaModFix/>
          </a:blip>
          <a:stretch>
            <a:fillRect/>
          </a:stretch>
        </p:blipFill>
        <p:spPr>
          <a:xfrm>
            <a:off x="827674" y="1469700"/>
            <a:ext cx="7488674" cy="3577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Implementación	</a:t>
            </a:r>
          </a:p>
        </p:txBody>
      </p:sp>
      <p:sp>
        <p:nvSpPr>
          <p:cNvPr id="387" name="Shape 387"/>
          <p:cNvSpPr txBox="1"/>
          <p:nvPr>
            <p:ph idx="1" type="body"/>
          </p:nvPr>
        </p:nvSpPr>
        <p:spPr>
          <a:xfrm>
            <a:off x="471900" y="1620075"/>
            <a:ext cx="8222100" cy="2710200"/>
          </a:xfrm>
          <a:prstGeom prst="rect">
            <a:avLst/>
          </a:prstGeom>
        </p:spPr>
        <p:txBody>
          <a:bodyPr anchorCtr="0" anchor="t" bIns="91425" lIns="91425" rIns="91425" tIns="91425">
            <a:noAutofit/>
          </a:bodyPr>
          <a:lstStyle/>
          <a:p>
            <a:pPr indent="-381000" lvl="0" marL="457200" rtl="0">
              <a:spcBef>
                <a:spcPts val="0"/>
              </a:spcBef>
              <a:buSzPct val="100000"/>
            </a:pPr>
            <a:r>
              <a:rPr lang="es-419" sz="2400"/>
              <a:t>Metodología de enseñanza</a:t>
            </a:r>
          </a:p>
          <a:p>
            <a:pPr indent="-381000" lvl="0" marL="457200" rtl="0">
              <a:spcBef>
                <a:spcPts val="0"/>
              </a:spcBef>
              <a:buSzPct val="100000"/>
            </a:pPr>
            <a:r>
              <a:rPr lang="es-419" sz="2400"/>
              <a:t>Diseño de la guia</a:t>
            </a:r>
          </a:p>
          <a:p>
            <a:pPr indent="-381000" lvl="1" marL="914400" rtl="0">
              <a:spcBef>
                <a:spcPts val="0"/>
              </a:spcBef>
              <a:buSzPct val="100000"/>
            </a:pPr>
            <a:r>
              <a:rPr lang="es-419" sz="2400"/>
              <a:t>Unidad 1: Primeros pasos</a:t>
            </a:r>
          </a:p>
          <a:p>
            <a:pPr indent="-381000" lvl="1" marL="914400" rtl="0">
              <a:spcBef>
                <a:spcPts val="0"/>
              </a:spcBef>
              <a:buSzPct val="100000"/>
            </a:pPr>
            <a:r>
              <a:rPr lang="es-419" sz="2400"/>
              <a:t>Unidad 2: Movimiento</a:t>
            </a:r>
          </a:p>
          <a:p>
            <a:pPr indent="-381000" lvl="1" marL="914400" rtl="0">
              <a:spcBef>
                <a:spcPts val="0"/>
              </a:spcBef>
              <a:buSzPct val="100000"/>
            </a:pPr>
            <a:r>
              <a:rPr lang="es-419" sz="2400"/>
              <a:t>Unidad 3: Iteración</a:t>
            </a:r>
          </a:p>
          <a:p>
            <a:pPr indent="-381000" lvl="1" marL="914400" rtl="0">
              <a:spcBef>
                <a:spcPts val="0"/>
              </a:spcBef>
              <a:buSzPct val="100000"/>
            </a:pPr>
            <a:r>
              <a:rPr lang="es-419" sz="2400"/>
              <a:t>Unidad 4: Variables</a:t>
            </a:r>
          </a:p>
          <a:p>
            <a:pPr indent="-381000" lvl="1" marL="914400" rtl="0">
              <a:spcBef>
                <a:spcPts val="0"/>
              </a:spcBef>
              <a:buSzPct val="100000"/>
            </a:pPr>
            <a:r>
              <a:rPr lang="es-419" sz="2400"/>
              <a:t>Unidad 5: Selección</a:t>
            </a:r>
          </a:p>
        </p:txBody>
      </p:sp>
      <p:sp>
        <p:nvSpPr>
          <p:cNvPr id="388" name="Shape 38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Implementación	</a:t>
            </a:r>
          </a:p>
        </p:txBody>
      </p:sp>
      <p:sp>
        <p:nvSpPr>
          <p:cNvPr id="394" name="Shape 39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395" name="Shape 395"/>
          <p:cNvPicPr preferRelativeResize="0"/>
          <p:nvPr/>
        </p:nvPicPr>
        <p:blipFill>
          <a:blip r:embed="rId3">
            <a:alphaModFix/>
          </a:blip>
          <a:stretch>
            <a:fillRect/>
          </a:stretch>
        </p:blipFill>
        <p:spPr>
          <a:xfrm>
            <a:off x="2703813" y="1407125"/>
            <a:ext cx="3736375" cy="37363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Implementación	</a:t>
            </a:r>
          </a:p>
        </p:txBody>
      </p:sp>
      <p:sp>
        <p:nvSpPr>
          <p:cNvPr id="401" name="Shape 40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id="402" name="Shape 402"/>
          <p:cNvPicPr preferRelativeResize="0"/>
          <p:nvPr/>
        </p:nvPicPr>
        <p:blipFill>
          <a:blip r:embed="rId3">
            <a:alphaModFix/>
          </a:blip>
          <a:stretch>
            <a:fillRect/>
          </a:stretch>
        </p:blipFill>
        <p:spPr>
          <a:xfrm>
            <a:off x="2578387" y="1435750"/>
            <a:ext cx="3987227" cy="358397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Pruebas</a:t>
            </a:r>
          </a:p>
        </p:txBody>
      </p:sp>
      <p:sp>
        <p:nvSpPr>
          <p:cNvPr id="408" name="Shape 40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Realización de pruebas	</a:t>
            </a:r>
          </a:p>
        </p:txBody>
      </p:sp>
      <p:sp>
        <p:nvSpPr>
          <p:cNvPr id="414" name="Shape 41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81000" lvl="0" marL="457200" rtl="0">
              <a:spcBef>
                <a:spcPts val="0"/>
              </a:spcBef>
              <a:buSzPct val="100000"/>
            </a:pPr>
            <a:r>
              <a:rPr lang="es-419" sz="2400"/>
              <a:t>Metodología</a:t>
            </a:r>
          </a:p>
          <a:p>
            <a:pPr indent="-381000" lvl="0" marL="457200" rtl="0">
              <a:spcBef>
                <a:spcPts val="0"/>
              </a:spcBef>
              <a:buSzPct val="100000"/>
            </a:pPr>
            <a:r>
              <a:rPr lang="es-419" sz="2400"/>
              <a:t>Formulario de evaluación</a:t>
            </a:r>
          </a:p>
          <a:p>
            <a:pPr indent="-381000" lvl="1" marL="914400" rtl="0">
              <a:spcBef>
                <a:spcPts val="0"/>
              </a:spcBef>
              <a:buSzPct val="100000"/>
            </a:pPr>
            <a:r>
              <a:rPr lang="es-419" sz="2400"/>
              <a:t>Nivel de comprensión de los conceptos</a:t>
            </a:r>
          </a:p>
          <a:p>
            <a:pPr indent="-381000" lvl="1" marL="914400" rtl="0">
              <a:spcBef>
                <a:spcPts val="0"/>
              </a:spcBef>
              <a:buSzPct val="100000"/>
            </a:pPr>
            <a:r>
              <a:rPr lang="es-419" sz="2400"/>
              <a:t>Completitud y corrección de las actividades planteadas</a:t>
            </a:r>
          </a:p>
          <a:p>
            <a:pPr indent="-381000" lvl="1" marL="914400" rtl="0">
              <a:spcBef>
                <a:spcPts val="0"/>
              </a:spcBef>
              <a:buSzPct val="100000"/>
            </a:pPr>
            <a:r>
              <a:rPr lang="es-419" sz="2400"/>
              <a:t>Nivel de entusiasmo del participante</a:t>
            </a:r>
          </a:p>
        </p:txBody>
      </p:sp>
      <p:sp>
        <p:nvSpPr>
          <p:cNvPr id="415" name="Shape 41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Realización de pruebas	</a:t>
            </a:r>
          </a:p>
        </p:txBody>
      </p:sp>
      <p:sp>
        <p:nvSpPr>
          <p:cNvPr id="421" name="Shape 42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419100" lvl="0" marL="457200" marR="0" rtl="0" algn="l">
              <a:lnSpc>
                <a:spcPct val="115000"/>
              </a:lnSpc>
              <a:spcBef>
                <a:spcPts val="0"/>
              </a:spcBef>
              <a:spcAft>
                <a:spcPts val="1600"/>
              </a:spcAft>
              <a:buClr>
                <a:schemeClr val="lt2"/>
              </a:buClr>
              <a:buSzPct val="100000"/>
              <a:buFont typeface="Roboto"/>
            </a:pPr>
            <a:r>
              <a:rPr lang="es-419" sz="3000"/>
              <a:t>Evaluación del sistema</a:t>
            </a:r>
          </a:p>
          <a:p>
            <a:pPr indent="-419100" lvl="1" marL="914400" marR="0" rtl="0" algn="l">
              <a:lnSpc>
                <a:spcPct val="115000"/>
              </a:lnSpc>
              <a:spcBef>
                <a:spcPts val="0"/>
              </a:spcBef>
              <a:spcAft>
                <a:spcPts val="1600"/>
              </a:spcAft>
              <a:buSzPct val="100000"/>
            </a:pPr>
            <a:r>
              <a:rPr lang="es-419" sz="3000"/>
              <a:t>Retroalimentación</a:t>
            </a:r>
          </a:p>
          <a:p>
            <a:pPr indent="-419100" lvl="1" marL="914400" marR="0" rtl="0" algn="l">
              <a:lnSpc>
                <a:spcPct val="115000"/>
              </a:lnSpc>
              <a:spcBef>
                <a:spcPts val="0"/>
              </a:spcBef>
              <a:spcAft>
                <a:spcPts val="1600"/>
              </a:spcAft>
              <a:buSzPct val="100000"/>
            </a:pPr>
            <a:r>
              <a:rPr lang="es-419" sz="3000"/>
              <a:t>Cambios</a:t>
            </a:r>
          </a:p>
        </p:txBody>
      </p:sp>
      <p:sp>
        <p:nvSpPr>
          <p:cNvPr id="422" name="Shape 42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Motivación</a:t>
            </a:r>
          </a:p>
        </p:txBody>
      </p:sp>
      <p:sp>
        <p:nvSpPr>
          <p:cNvPr id="99" name="Shape 99"/>
          <p:cNvSpPr txBox="1"/>
          <p:nvPr>
            <p:ph idx="1" type="body"/>
          </p:nvPr>
        </p:nvSpPr>
        <p:spPr>
          <a:xfrm>
            <a:off x="471900" y="1919075"/>
            <a:ext cx="8222100" cy="2710200"/>
          </a:xfrm>
          <a:prstGeom prst="rect">
            <a:avLst/>
          </a:prstGeom>
        </p:spPr>
        <p:txBody>
          <a:bodyPr anchorCtr="0" anchor="ctr" bIns="91425" lIns="91425" rIns="91425" tIns="91425">
            <a:noAutofit/>
          </a:bodyPr>
          <a:lstStyle/>
          <a:p>
            <a:pPr indent="-381000" lvl="0" marL="457200" rtl="0">
              <a:spcBef>
                <a:spcPts val="0"/>
              </a:spcBef>
              <a:buSzPct val="100000"/>
            </a:pPr>
            <a:r>
              <a:rPr lang="es-419" sz="2400"/>
              <a:t>Antecedentes en Argentina</a:t>
            </a:r>
          </a:p>
          <a:p>
            <a:pPr indent="-381000" lvl="0" marL="457200" rtl="0">
              <a:spcBef>
                <a:spcPts val="0"/>
              </a:spcBef>
              <a:buSzPct val="100000"/>
            </a:pPr>
            <a:r>
              <a:rPr lang="es-419" sz="2400"/>
              <a:t>Brecha digital, múltiples dimensiones</a:t>
            </a:r>
          </a:p>
          <a:p>
            <a:pPr indent="-381000" lvl="0" marL="457200" rtl="0">
              <a:spcBef>
                <a:spcPts val="0"/>
              </a:spcBef>
              <a:buSzPct val="100000"/>
            </a:pPr>
            <a:r>
              <a:rPr lang="es-419" sz="2400"/>
              <a:t>“Programando con robots y software libre”</a:t>
            </a:r>
          </a:p>
        </p:txBody>
      </p:sp>
      <p:sp>
        <p:nvSpPr>
          <p:cNvPr id="100" name="Shape 10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Realización de pruebas	</a:t>
            </a:r>
          </a:p>
        </p:txBody>
      </p:sp>
      <p:sp>
        <p:nvSpPr>
          <p:cNvPr id="428" name="Shape 42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DSC050752.JPG" id="429" name="Shape 429"/>
          <p:cNvPicPr preferRelativeResize="0"/>
          <p:nvPr/>
        </p:nvPicPr>
        <p:blipFill>
          <a:blip r:embed="rId3">
            <a:alphaModFix/>
          </a:blip>
          <a:stretch>
            <a:fillRect/>
          </a:stretch>
        </p:blipFill>
        <p:spPr>
          <a:xfrm>
            <a:off x="256775" y="1664475"/>
            <a:ext cx="4178299" cy="3133724"/>
          </a:xfrm>
          <a:prstGeom prst="rect">
            <a:avLst/>
          </a:prstGeom>
          <a:noFill/>
          <a:ln>
            <a:noFill/>
          </a:ln>
        </p:spPr>
      </p:pic>
      <p:pic>
        <p:nvPicPr>
          <p:cNvPr descr="DSC050772.JPG" id="430" name="Shape 430"/>
          <p:cNvPicPr preferRelativeResize="0"/>
          <p:nvPr/>
        </p:nvPicPr>
        <p:blipFill>
          <a:blip r:embed="rId4">
            <a:alphaModFix/>
          </a:blip>
          <a:stretch>
            <a:fillRect/>
          </a:stretch>
        </p:blipFill>
        <p:spPr>
          <a:xfrm>
            <a:off x="4708925" y="1660200"/>
            <a:ext cx="4178299" cy="31422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sp>
        <p:nvSpPr>
          <p:cNvPr id="435" name="Shape 43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Realización de pruebas	</a:t>
            </a:r>
          </a:p>
        </p:txBody>
      </p:sp>
      <p:sp>
        <p:nvSpPr>
          <p:cNvPr id="436" name="Shape 43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DSC050792.JPG" id="437" name="Shape 437"/>
          <p:cNvPicPr preferRelativeResize="0"/>
          <p:nvPr/>
        </p:nvPicPr>
        <p:blipFill>
          <a:blip r:embed="rId3">
            <a:alphaModFix/>
          </a:blip>
          <a:stretch>
            <a:fillRect/>
          </a:stretch>
        </p:blipFill>
        <p:spPr>
          <a:xfrm>
            <a:off x="256612" y="1693537"/>
            <a:ext cx="4178300" cy="3123258"/>
          </a:xfrm>
          <a:prstGeom prst="rect">
            <a:avLst/>
          </a:prstGeom>
          <a:noFill/>
          <a:ln>
            <a:noFill/>
          </a:ln>
        </p:spPr>
      </p:pic>
      <p:pic>
        <p:nvPicPr>
          <p:cNvPr descr="DSC05106.JPG" id="438" name="Shape 438"/>
          <p:cNvPicPr preferRelativeResize="0"/>
          <p:nvPr/>
        </p:nvPicPr>
        <p:blipFill>
          <a:blip r:embed="rId4">
            <a:alphaModFix/>
          </a:blip>
          <a:stretch>
            <a:fillRect/>
          </a:stretch>
        </p:blipFill>
        <p:spPr>
          <a:xfrm>
            <a:off x="4730987" y="1686250"/>
            <a:ext cx="4178300" cy="313785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sp>
        <p:nvSpPr>
          <p:cNvPr id="443" name="Shape 443"/>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Realización de pruebas	</a:t>
            </a:r>
          </a:p>
        </p:txBody>
      </p:sp>
      <p:sp>
        <p:nvSpPr>
          <p:cNvPr id="444" name="Shape 4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DSC05097.JPG" id="445" name="Shape 445"/>
          <p:cNvPicPr preferRelativeResize="0"/>
          <p:nvPr/>
        </p:nvPicPr>
        <p:blipFill>
          <a:blip r:embed="rId3">
            <a:alphaModFix/>
          </a:blip>
          <a:stretch>
            <a:fillRect/>
          </a:stretch>
        </p:blipFill>
        <p:spPr>
          <a:xfrm>
            <a:off x="259575" y="1700225"/>
            <a:ext cx="4169330" cy="3114450"/>
          </a:xfrm>
          <a:prstGeom prst="rect">
            <a:avLst/>
          </a:prstGeom>
          <a:noFill/>
          <a:ln>
            <a:noFill/>
          </a:ln>
        </p:spPr>
      </p:pic>
      <p:pic>
        <p:nvPicPr>
          <p:cNvPr descr="DSC05116.JPG" id="446" name="Shape 446"/>
          <p:cNvPicPr preferRelativeResize="0"/>
          <p:nvPr/>
        </p:nvPicPr>
        <p:blipFill>
          <a:blip r:embed="rId4">
            <a:alphaModFix/>
          </a:blip>
          <a:stretch>
            <a:fillRect/>
          </a:stretch>
        </p:blipFill>
        <p:spPr>
          <a:xfrm>
            <a:off x="4745824" y="1700225"/>
            <a:ext cx="4169210" cy="3114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Realización de pruebas	</a:t>
            </a:r>
          </a:p>
        </p:txBody>
      </p:sp>
      <p:sp>
        <p:nvSpPr>
          <p:cNvPr id="452" name="Shape 45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pic>
        <p:nvPicPr>
          <p:cNvPr descr="DSC05148.JPG" id="453" name="Shape 453"/>
          <p:cNvPicPr preferRelativeResize="0"/>
          <p:nvPr/>
        </p:nvPicPr>
        <p:blipFill>
          <a:blip r:embed="rId3">
            <a:alphaModFix/>
          </a:blip>
          <a:stretch>
            <a:fillRect/>
          </a:stretch>
        </p:blipFill>
        <p:spPr>
          <a:xfrm>
            <a:off x="4719875" y="1679450"/>
            <a:ext cx="4169199" cy="3120804"/>
          </a:xfrm>
          <a:prstGeom prst="rect">
            <a:avLst/>
          </a:prstGeom>
          <a:noFill/>
          <a:ln>
            <a:noFill/>
          </a:ln>
        </p:spPr>
      </p:pic>
      <p:pic>
        <p:nvPicPr>
          <p:cNvPr descr="DSC05149.JPG" id="454" name="Shape 454"/>
          <p:cNvPicPr preferRelativeResize="0"/>
          <p:nvPr/>
        </p:nvPicPr>
        <p:blipFill>
          <a:blip r:embed="rId4">
            <a:alphaModFix/>
          </a:blip>
          <a:stretch>
            <a:fillRect/>
          </a:stretch>
        </p:blipFill>
        <p:spPr>
          <a:xfrm>
            <a:off x="276825" y="1679450"/>
            <a:ext cx="4169200" cy="312284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Conclusiones	</a:t>
            </a:r>
          </a:p>
        </p:txBody>
      </p:sp>
      <p:sp>
        <p:nvSpPr>
          <p:cNvPr id="460" name="Shape 460"/>
          <p:cNvSpPr txBox="1"/>
          <p:nvPr>
            <p:ph idx="1" type="body"/>
          </p:nvPr>
        </p:nvSpPr>
        <p:spPr>
          <a:xfrm>
            <a:off x="471900" y="1919075"/>
            <a:ext cx="8222100" cy="2710200"/>
          </a:xfrm>
          <a:prstGeom prst="rect">
            <a:avLst/>
          </a:prstGeom>
        </p:spPr>
        <p:txBody>
          <a:bodyPr anchorCtr="0" anchor="ctr" bIns="91425" lIns="91425" rIns="91425" tIns="91425">
            <a:noAutofit/>
          </a:bodyPr>
          <a:lstStyle/>
          <a:p>
            <a:pPr indent="-228600" lvl="0" marL="457200" rtl="0">
              <a:spcBef>
                <a:spcPts val="0"/>
              </a:spcBef>
            </a:pPr>
            <a:r>
              <a:rPr lang="es-419"/>
              <a:t>Observaciones sobre DROPSY y el uso de robots como motivadores</a:t>
            </a:r>
          </a:p>
          <a:p>
            <a:pPr indent="-228600" lvl="0" marL="457200" rtl="0">
              <a:spcBef>
                <a:spcPts val="0"/>
              </a:spcBef>
            </a:pPr>
            <a:r>
              <a:rPr lang="es-419"/>
              <a:t>Conclusiones de las pruebas</a:t>
            </a:r>
          </a:p>
          <a:p>
            <a:pPr indent="-228600" lvl="1" marL="914400" rtl="0">
              <a:spcBef>
                <a:spcPts val="0"/>
              </a:spcBef>
            </a:pPr>
            <a:r>
              <a:rPr lang="es-419"/>
              <a:t>Trabajo en equipo</a:t>
            </a:r>
          </a:p>
        </p:txBody>
      </p:sp>
      <p:sp>
        <p:nvSpPr>
          <p:cNvPr id="461" name="Shape 46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Conclusiones</a:t>
            </a:r>
          </a:p>
        </p:txBody>
      </p:sp>
      <p:sp>
        <p:nvSpPr>
          <p:cNvPr id="467" name="Shape 46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type="title"/>
          </p:nvPr>
        </p:nvSpPr>
        <p:spPr>
          <a:xfrm>
            <a:off x="0" y="488250"/>
            <a:ext cx="9144000" cy="4090800"/>
          </a:xfrm>
          <a:prstGeom prst="rect">
            <a:avLst/>
          </a:prstGeom>
        </p:spPr>
        <p:txBody>
          <a:bodyPr anchorCtr="0" anchor="t" bIns="91425" lIns="91425" rIns="91425" tIns="91425">
            <a:noAutofit/>
          </a:bodyPr>
          <a:lstStyle/>
          <a:p>
            <a:pPr indent="0" lvl="0" marL="0" rtl="0" algn="ctr">
              <a:spcBef>
                <a:spcPts val="0"/>
              </a:spcBef>
              <a:buNone/>
            </a:pPr>
            <a:r>
              <a:rPr lang="es-419"/>
              <a:t>Preguntas? </a:t>
            </a:r>
          </a:p>
          <a:p>
            <a:pPr lvl="0" rtl="0" algn="ctr">
              <a:spcBef>
                <a:spcPts val="0"/>
              </a:spcBef>
              <a:buNone/>
            </a:pPr>
            <a:r>
              <a:t/>
            </a:r>
            <a:endParaRPr/>
          </a:p>
        </p:txBody>
      </p:sp>
      <p:sp>
        <p:nvSpPr>
          <p:cNvPr id="473" name="Shape 47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pic>
        <p:nvPicPr>
          <p:cNvPr id="474" name="Shape 474"/>
          <p:cNvPicPr preferRelativeResize="0"/>
          <p:nvPr/>
        </p:nvPicPr>
        <p:blipFill>
          <a:blip r:embed="rId3">
            <a:alphaModFix/>
          </a:blip>
          <a:stretch>
            <a:fillRect/>
          </a:stretch>
        </p:blipFill>
        <p:spPr>
          <a:xfrm>
            <a:off x="2334524" y="2018074"/>
            <a:ext cx="4474974" cy="22293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a:t>Gracias!</a:t>
            </a:r>
          </a:p>
        </p:txBody>
      </p:sp>
      <p:sp>
        <p:nvSpPr>
          <p:cNvPr id="480" name="Shape 48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Programación en las escuelas</a:t>
            </a:r>
          </a:p>
        </p:txBody>
      </p:sp>
      <p:sp>
        <p:nvSpPr>
          <p:cNvPr id="106" name="Shape 106"/>
          <p:cNvSpPr txBox="1"/>
          <p:nvPr>
            <p:ph idx="1" type="body"/>
          </p:nvPr>
        </p:nvSpPr>
        <p:spPr>
          <a:xfrm>
            <a:off x="471900" y="1919075"/>
            <a:ext cx="8222100" cy="2710200"/>
          </a:xfrm>
          <a:prstGeom prst="rect">
            <a:avLst/>
          </a:prstGeom>
        </p:spPr>
        <p:txBody>
          <a:bodyPr anchorCtr="0" anchor="ctr" bIns="91425" lIns="91425" rIns="91425" tIns="91425">
            <a:noAutofit/>
          </a:bodyPr>
          <a:lstStyle/>
          <a:p>
            <a:pPr indent="-381000" lvl="0" marL="457200" rtl="0">
              <a:spcBef>
                <a:spcPts val="0"/>
              </a:spcBef>
              <a:buSzPct val="100000"/>
            </a:pPr>
            <a:r>
              <a:rPr lang="es-419" sz="2400"/>
              <a:t>Ideas de Seymour Papert</a:t>
            </a:r>
          </a:p>
          <a:p>
            <a:pPr indent="-381000" lvl="0" marL="457200" rtl="0">
              <a:spcBef>
                <a:spcPts val="0"/>
              </a:spcBef>
              <a:buSzPct val="100000"/>
            </a:pPr>
            <a:r>
              <a:rPr lang="es-419" sz="2400"/>
              <a:t>Relevancia en la actualidad</a:t>
            </a:r>
          </a:p>
          <a:p>
            <a:pPr indent="-381000" lvl="0" marL="457200" rtl="0">
              <a:spcBef>
                <a:spcPts val="0"/>
              </a:spcBef>
              <a:buSzPct val="100000"/>
            </a:pPr>
            <a:r>
              <a:rPr lang="es-419" sz="2400"/>
              <a:t>Beneficios de aprender programación</a:t>
            </a:r>
          </a:p>
          <a:p>
            <a:pPr indent="-381000" lvl="0" marL="457200" rtl="0">
              <a:spcBef>
                <a:spcPts val="0"/>
              </a:spcBef>
              <a:buSzPct val="100000"/>
            </a:pPr>
            <a:r>
              <a:rPr lang="es-419" sz="2400"/>
              <a:t>Iniciativas</a:t>
            </a:r>
          </a:p>
          <a:p>
            <a:pPr indent="-342900" lvl="1" marL="914400" rtl="0">
              <a:spcBef>
                <a:spcPts val="0"/>
              </a:spcBef>
              <a:buSzPct val="100000"/>
            </a:pPr>
            <a:r>
              <a:rPr lang="es-419" sz="1800"/>
              <a:t>Program.AR, code.org, codecademy, code school</a:t>
            </a:r>
          </a:p>
        </p:txBody>
      </p:sp>
      <p:sp>
        <p:nvSpPr>
          <p:cNvPr id="107" name="Shape 10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0" y="488250"/>
            <a:ext cx="9144000" cy="4090800"/>
          </a:xfrm>
          <a:prstGeom prst="rect">
            <a:avLst/>
          </a:prstGeom>
        </p:spPr>
        <p:txBody>
          <a:bodyPr anchorCtr="0" anchor="ctr" bIns="91425" lIns="91425" rIns="91425" tIns="91425">
            <a:noAutofit/>
          </a:bodyPr>
          <a:lstStyle/>
          <a:p>
            <a:pPr lvl="0" rtl="0" algn="ctr">
              <a:spcBef>
                <a:spcPts val="0"/>
              </a:spcBef>
              <a:buNone/>
            </a:pPr>
            <a:r>
              <a:rPr lang="es-419" sz="7200"/>
              <a:t>XRemoteBot</a:t>
            </a:r>
          </a:p>
        </p:txBody>
      </p:sp>
      <p:sp>
        <p:nvSpPr>
          <p:cNvPr id="113" name="Shape 11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solidFill>
                  <a:schemeClr val="lt1"/>
                </a:solidFill>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XRemoteBot: Un servicio para programar robots en forma remota</a:t>
            </a:r>
          </a:p>
        </p:txBody>
      </p:sp>
      <p:sp>
        <p:nvSpPr>
          <p:cNvPr id="119" name="Shape 119"/>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419100" lvl="0" marL="457200" rtl="0">
              <a:spcBef>
                <a:spcPts val="0"/>
              </a:spcBef>
              <a:buSzPct val="100000"/>
            </a:pPr>
            <a:r>
              <a:rPr lang="es-419" sz="3000"/>
              <a:t>Que es?</a:t>
            </a:r>
          </a:p>
          <a:p>
            <a:pPr indent="-419100" lvl="1" marL="914400" rtl="0">
              <a:spcBef>
                <a:spcPts val="0"/>
              </a:spcBef>
              <a:buSzPct val="100000"/>
            </a:pPr>
            <a:r>
              <a:rPr lang="es-419" sz="3000"/>
              <a:t>Servidor + Clientes</a:t>
            </a:r>
          </a:p>
          <a:p>
            <a:pPr indent="-419100" lvl="1" marL="914400" rtl="0">
              <a:spcBef>
                <a:spcPts val="0"/>
              </a:spcBef>
              <a:buSzPct val="100000"/>
            </a:pPr>
            <a:r>
              <a:rPr lang="es-419" sz="3000"/>
              <a:t>Finalidad</a:t>
            </a:r>
          </a:p>
          <a:p>
            <a:pPr indent="-419100" lvl="1" marL="914400" rtl="0">
              <a:spcBef>
                <a:spcPts val="0"/>
              </a:spcBef>
              <a:buSzPct val="100000"/>
            </a:pPr>
            <a:r>
              <a:rPr lang="es-419" sz="3000"/>
              <a:t>Importancia</a:t>
            </a:r>
          </a:p>
        </p:txBody>
      </p:sp>
      <p:sp>
        <p:nvSpPr>
          <p:cNvPr id="120" name="Shape 12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71900" y="738725"/>
            <a:ext cx="8222100" cy="516000"/>
          </a:xfrm>
          <a:prstGeom prst="rect">
            <a:avLst/>
          </a:prstGeom>
        </p:spPr>
        <p:txBody>
          <a:bodyPr anchorCtr="0" anchor="b" bIns="91425" lIns="91425" rIns="91425" tIns="91425">
            <a:noAutofit/>
          </a:bodyPr>
          <a:lstStyle/>
          <a:p>
            <a:pPr lvl="0" rtl="0">
              <a:spcBef>
                <a:spcPts val="0"/>
              </a:spcBef>
              <a:buNone/>
            </a:pPr>
            <a:r>
              <a:rPr lang="es-419"/>
              <a:t>XRemoteBot: Un servicio para programar robots en forma remota</a:t>
            </a:r>
          </a:p>
        </p:txBody>
      </p:sp>
      <p:sp>
        <p:nvSpPr>
          <p:cNvPr id="126" name="Shape 126"/>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419100" lvl="0" marL="457200" rtl="0">
              <a:spcBef>
                <a:spcPts val="0"/>
              </a:spcBef>
              <a:buSzPct val="100000"/>
            </a:pPr>
            <a:r>
              <a:rPr lang="es-419" sz="3000"/>
              <a:t>Características del servidor</a:t>
            </a:r>
          </a:p>
          <a:p>
            <a:pPr indent="-419100" lvl="1" marL="914400" rtl="0">
              <a:spcBef>
                <a:spcPts val="0"/>
              </a:spcBef>
              <a:buSzPct val="100000"/>
            </a:pPr>
            <a:r>
              <a:rPr lang="es-419" sz="3000"/>
              <a:t>Api WebSocket</a:t>
            </a:r>
          </a:p>
          <a:p>
            <a:pPr indent="-342900" lvl="2" marL="1371600" rtl="0">
              <a:spcBef>
                <a:spcPts val="0"/>
              </a:spcBef>
              <a:buSzPct val="100000"/>
            </a:pPr>
            <a:r>
              <a:rPr lang="es-419" sz="1800"/>
              <a:t>Forward y Backward</a:t>
            </a:r>
          </a:p>
          <a:p>
            <a:pPr indent="-342900" lvl="2" marL="1371600" rtl="0">
              <a:spcBef>
                <a:spcPts val="0"/>
              </a:spcBef>
              <a:buSzPct val="100000"/>
            </a:pPr>
            <a:r>
              <a:rPr lang="es-419" sz="1800"/>
              <a:t>TurnLeft y TurnRight</a:t>
            </a:r>
          </a:p>
          <a:p>
            <a:pPr indent="-342900" lvl="2" marL="1371600" rtl="0">
              <a:spcBef>
                <a:spcPts val="0"/>
              </a:spcBef>
              <a:buSzPct val="100000"/>
            </a:pPr>
            <a:r>
              <a:rPr lang="es-419" sz="1800"/>
              <a:t>GetLine y GetObstacle</a:t>
            </a:r>
          </a:p>
          <a:p>
            <a:pPr indent="-342900" lvl="2" marL="1371600" rtl="0">
              <a:spcBef>
                <a:spcPts val="0"/>
              </a:spcBef>
              <a:buSzPct val="100000"/>
            </a:pPr>
            <a:r>
              <a:rPr lang="es-419" sz="1800"/>
              <a:t>Stop</a:t>
            </a:r>
          </a:p>
          <a:p>
            <a:pPr indent="-342900" lvl="2" marL="1371600" rtl="0">
              <a:spcBef>
                <a:spcPts val="0"/>
              </a:spcBef>
              <a:buSzPct val="100000"/>
            </a:pPr>
            <a:r>
              <a:rPr lang="es-419" sz="1800"/>
              <a:t>Get_Robots y Reserve</a:t>
            </a:r>
          </a:p>
        </p:txBody>
      </p:sp>
      <p:sp>
        <p:nvSpPr>
          <p:cNvPr id="127" name="Shape 12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419"/>
              <a:t>‹#›</a:t>
            </a:fld>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