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Amatic SC" panose="020B0604020202020204" charset="-79"/>
      <p:regular r:id="rId41"/>
      <p:bold r:id="rId42"/>
    </p:embeddedFont>
    <p:embeddedFont>
      <p:font typeface="Comic Sans MS" panose="030F0702030302020204" pitchFamily="66" charset="0"/>
      <p:regular r:id="rId43"/>
      <p:bold r:id="rId44"/>
    </p:embeddedFont>
    <p:embeddedFont>
      <p:font typeface="Amatica SC" panose="00000500000000000000" charset="-79"/>
      <p:regular r:id="rId45"/>
      <p:bold r:id="rId46"/>
    </p:embeddedFont>
    <p:embeddedFont>
      <p:font typeface="Robo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4133" autoAdjust="0"/>
  </p:normalViewPr>
  <p:slideViewPr>
    <p:cSldViewPr snapToGrid="0">
      <p:cViewPr varScale="1">
        <p:scale>
          <a:sx n="76" d="100"/>
          <a:sy n="76" d="100"/>
        </p:scale>
        <p:origin x="11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se puede crear una nueva perspectiva o usar una existente</a:t>
            </a:r>
          </a:p>
        </p:txBody>
      </p:sp>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cuando comienzan a cursar el segundo ano de la carrera hay materias cómo por ej ayed donde se ven recorridos de estructuras a través de alg recursivos, donde se les hace bastante difícil de comprender en un principio, ya qué es una forma de resolver problemas la cual tiene su complejidad por lo qué en un pcipio les cuesta bastante adaptarse. </a:t>
            </a:r>
          </a:p>
        </p:txBody>
      </p:sp>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s-AR" dirty="0"/>
              <a:t>Si bien hay otros </a:t>
            </a:r>
            <a:r>
              <a:rPr lang="es-AR" dirty="0" err="1"/>
              <a:t>frameworks</a:t>
            </a:r>
            <a:r>
              <a:rPr lang="es-AR" dirty="0"/>
              <a:t> como Swing, u otras librerías como </a:t>
            </a:r>
            <a:r>
              <a:rPr lang="es-AR" dirty="0" err="1"/>
              <a:t>awt</a:t>
            </a:r>
            <a:r>
              <a:rPr lang="es-AR" dirty="0"/>
              <a:t> que nos brindan interfaces graficas mas modernas, al probarlas nos encontramos con serios problemas de incompatibilidad justamente debido a que Eclipse se encuentra realizado con SWT , por este motivo nos centramos en este </a:t>
            </a:r>
            <a:r>
              <a:rPr lang="es-AR" dirty="0" err="1"/>
              <a:t>framework</a:t>
            </a:r>
            <a:r>
              <a:rPr lang="es-AR" dirty="0"/>
              <a:t> para evitar esos problemas.</a:t>
            </a: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0" name="Shape 3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2" name="Shape 3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2" name="Shape 3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2" name="Shape 3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90" name="Shape 3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s-AR" dirty="0"/>
              <a:t>Fuimos analizando las ventajas de cada una de manera de poder aplicarlas en nuestra </a:t>
            </a:r>
            <a:r>
              <a:rPr lang="es-AR" dirty="0" err="1"/>
              <a:t>herramiuenta</a:t>
            </a:r>
            <a:endParaRPr dirty="0"/>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00" name="Shape 4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09" name="Shape 4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lo mas escalable posible</a:t>
            </a:r>
          </a:p>
        </p:txBody>
      </p:sp>
      <p:sp>
        <p:nvSpPr>
          <p:cNvPr id="430" name="Shape 4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Ver si se puede agregar algo más.</a:t>
            </a:r>
          </a:p>
        </p:txBody>
      </p:sp>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46" name="Shape 46"/>
          <p:cNvSpPr txBox="1">
            <a:spLocks noGrp="1"/>
          </p:cNvSpPr>
          <p:nvPr>
            <p:ph type="body" idx="1"/>
          </p:nvPr>
        </p:nvSpPr>
        <p:spPr>
          <a:xfrm>
            <a:off x="311700" y="3152225"/>
            <a:ext cx="8520599"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15" name="Shape 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8" name="Shape 18"/>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2" name="Shape 22"/>
          <p:cNvSpPr txBox="1">
            <a:spLocks noGrp="1"/>
          </p:cNvSpPr>
          <p:nvPr>
            <p:ph type="body" idx="1"/>
          </p:nvPr>
        </p:nvSpPr>
        <p:spPr>
          <a:xfrm>
            <a:off x="311700" y="1152475"/>
            <a:ext cx="39998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0" y="1152475"/>
            <a:ext cx="39998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 name="Shape 2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30" name="Shape 30"/>
          <p:cNvSpPr txBox="1">
            <a:spLocks noGrp="1"/>
          </p:cNvSpPr>
          <p:nvPr>
            <p:ph type="body" idx="1"/>
          </p:nvPr>
        </p:nvSpPr>
        <p:spPr>
          <a:xfrm>
            <a:off x="311700" y="1389600"/>
            <a:ext cx="2807999"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38" name="Shape 38"/>
          <p:cNvSpPr txBox="1">
            <a:spLocks noGrp="1"/>
          </p:cNvSpPr>
          <p:nvPr>
            <p:ph type="subTitle" idx="1"/>
          </p:nvPr>
        </p:nvSpPr>
        <p:spPr>
          <a:xfrm>
            <a:off x="265500" y="28030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ku_f@hot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lfava@info.unlp.edu.ar" TargetMode="External"/><Relationship Id="rId4" Type="http://schemas.openxmlformats.org/officeDocument/2006/relationships/hyperlink" Target="mailto:lisandro.ronconi@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0" y="267493"/>
            <a:ext cx="8520599" cy="95274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7500" b="1">
                <a:solidFill>
                  <a:srgbClr val="CC0000"/>
                </a:solidFill>
                <a:latin typeface="Amatica SC"/>
                <a:ea typeface="Amatica SC"/>
                <a:cs typeface="Amatica SC"/>
                <a:sym typeface="Amatica SC"/>
              </a:rPr>
              <a:t>Algolipse</a:t>
            </a:r>
            <a:r>
              <a:rPr lang="en-US" sz="6000" b="1" i="0" u="none" strike="noStrike" cap="none">
                <a:solidFill>
                  <a:srgbClr val="CC0000"/>
                </a:solidFill>
                <a:latin typeface="Amatic SC"/>
                <a:ea typeface="Amatic SC"/>
                <a:cs typeface="Amatic SC"/>
                <a:sym typeface="Amatic SC"/>
              </a:rPr>
              <a:t> </a:t>
            </a:r>
            <a:r>
              <a:rPr lang="en-US" sz="5200" b="1" i="0" u="none" strike="noStrike" cap="none">
                <a:solidFill>
                  <a:schemeClr val="dk1"/>
                </a:solidFill>
                <a:latin typeface="Amatic SC"/>
                <a:ea typeface="Amatic SC"/>
                <a:cs typeface="Amatic SC"/>
                <a:sym typeface="Amatic SC"/>
              </a:rPr>
              <a:t> </a:t>
            </a:r>
          </a:p>
        </p:txBody>
      </p:sp>
      <p:sp>
        <p:nvSpPr>
          <p:cNvPr id="55" name="Shape 55"/>
          <p:cNvSpPr txBox="1">
            <a:spLocks noGrp="1"/>
          </p:cNvSpPr>
          <p:nvPr>
            <p:ph type="subTitle" idx="1"/>
          </p:nvPr>
        </p:nvSpPr>
        <p:spPr>
          <a:xfrm>
            <a:off x="323525" y="2643749"/>
            <a:ext cx="8520600" cy="1718399"/>
          </a:xfrm>
          <a:prstGeom prst="rect">
            <a:avLst/>
          </a:prstGeom>
          <a:noFill/>
          <a:ln>
            <a:noFill/>
          </a:ln>
        </p:spPr>
        <p:txBody>
          <a:bodyPr lIns="91425" tIns="91425" rIns="91425" bIns="91425" anchor="t" anchorCtr="0">
            <a:noAutofit/>
          </a:bodyPr>
          <a:lstStyle/>
          <a:p>
            <a:pPr lvl="0">
              <a:lnSpc>
                <a:spcPct val="115000"/>
              </a:lnSpc>
              <a:buClr>
                <a:schemeClr val="dk1"/>
              </a:buClr>
              <a:buSzPct val="25000"/>
            </a:pPr>
            <a:r>
              <a:rPr lang="en-US" sz="1500" b="0" i="0" u="none" strike="noStrike" cap="none" dirty="0">
                <a:solidFill>
                  <a:srgbClr val="898989"/>
                </a:solidFill>
                <a:latin typeface="Calibri"/>
                <a:ea typeface="Calibri"/>
                <a:cs typeface="Calibri"/>
                <a:sym typeface="Calibri"/>
              </a:rPr>
              <a:t>Lisandro </a:t>
            </a:r>
            <a:r>
              <a:rPr lang="en-US" sz="1500" b="0" i="0" u="none" strike="noStrike" cap="none" dirty="0" err="1">
                <a:solidFill>
                  <a:srgbClr val="898989"/>
                </a:solidFill>
                <a:latin typeface="Calibri"/>
                <a:ea typeface="Calibri"/>
                <a:cs typeface="Calibri"/>
                <a:sym typeface="Calibri"/>
              </a:rPr>
              <a:t>Ronconi</a:t>
            </a:r>
            <a:r>
              <a:rPr lang="en-US" sz="1500" b="0" i="0" u="none" strike="noStrike" cap="none" dirty="0">
                <a:solidFill>
                  <a:srgbClr val="898989"/>
                </a:solidFill>
                <a:latin typeface="Calibri"/>
                <a:ea typeface="Calibri"/>
                <a:cs typeface="Calibri"/>
                <a:sym typeface="Calibri"/>
              </a:rPr>
              <a:t>, </a:t>
            </a:r>
            <a:r>
              <a:rPr lang="en-US" sz="1500" b="0" i="0" u="none" strike="noStrike" cap="none" dirty="0" err="1">
                <a:solidFill>
                  <a:srgbClr val="898989"/>
                </a:solidFill>
                <a:latin typeface="Calibri"/>
                <a:ea typeface="Calibri"/>
                <a:cs typeface="Calibri"/>
                <a:sym typeface="Calibri"/>
              </a:rPr>
              <a:t>Facundo</a:t>
            </a:r>
            <a:r>
              <a:rPr lang="en-US" sz="1500" b="0" i="0" u="none" strike="noStrike" cap="none" dirty="0">
                <a:solidFill>
                  <a:srgbClr val="898989"/>
                </a:solidFill>
                <a:latin typeface="Calibri"/>
                <a:ea typeface="Calibri"/>
                <a:cs typeface="Calibri"/>
                <a:sym typeface="Calibri"/>
              </a:rPr>
              <a:t> </a:t>
            </a:r>
            <a:r>
              <a:rPr lang="en-US" sz="1500" b="0" i="0" u="none" strike="noStrike" cap="none">
                <a:solidFill>
                  <a:srgbClr val="898989"/>
                </a:solidFill>
                <a:latin typeface="Calibri"/>
                <a:ea typeface="Calibri"/>
                <a:cs typeface="Calibri"/>
                <a:sym typeface="Calibri"/>
              </a:rPr>
              <a:t>Falcone, </a:t>
            </a:r>
            <a:r>
              <a:rPr lang="en-US" sz="1500">
                <a:solidFill>
                  <a:srgbClr val="898989"/>
                </a:solidFill>
                <a:latin typeface="Calibri"/>
                <a:ea typeface="Calibri"/>
                <a:cs typeface="Calibri"/>
                <a:sym typeface="Calibri"/>
              </a:rPr>
              <a:t>Laura Fava,</a:t>
            </a:r>
            <a:r>
              <a:rPr lang="en-US" sz="1500" b="0" i="0" u="none" strike="noStrike" cap="none">
                <a:solidFill>
                  <a:srgbClr val="898989"/>
                </a:solidFill>
                <a:latin typeface="Calibri"/>
                <a:ea typeface="Calibri"/>
                <a:cs typeface="Calibri"/>
                <a:sym typeface="Calibri"/>
              </a:rPr>
              <a:t> </a:t>
            </a:r>
            <a:r>
              <a:rPr lang="en-US" sz="1500">
                <a:solidFill>
                  <a:srgbClr val="898989"/>
                </a:solidFill>
                <a:latin typeface="Calibri"/>
                <a:ea typeface="Calibri"/>
                <a:cs typeface="Calibri"/>
                <a:sym typeface="Calibri"/>
              </a:rPr>
              <a:t>Jorge Rosso </a:t>
            </a:r>
            <a:endParaRPr lang="en-US" sz="1500" b="0" i="0" u="none" strike="noStrike" cap="none" dirty="0">
              <a:solidFill>
                <a:srgbClr val="898989"/>
              </a:solidFill>
              <a:latin typeface="Calibri"/>
              <a:ea typeface="Calibri"/>
              <a:cs typeface="Calibri"/>
              <a:sym typeface="Calibri"/>
            </a:endParaRPr>
          </a:p>
          <a:p>
            <a:pPr marL="0" marR="0" lvl="0" indent="0" algn="ctr" rtl="0">
              <a:lnSpc>
                <a:spcPct val="115000"/>
              </a:lnSpc>
              <a:spcBef>
                <a:spcPts val="400"/>
              </a:spcBef>
              <a:spcAft>
                <a:spcPts val="0"/>
              </a:spcAft>
              <a:buClr>
                <a:schemeClr val="dk1"/>
              </a:buClr>
              <a:buSzPct val="25000"/>
              <a:buFont typeface="Arial"/>
              <a:buNone/>
            </a:pPr>
            <a:r>
              <a:rPr lang="en-US" sz="1500" b="0" i="0" u="none" strike="noStrike" cap="none" dirty="0" err="1">
                <a:solidFill>
                  <a:srgbClr val="898989"/>
                </a:solidFill>
                <a:latin typeface="Calibri"/>
                <a:ea typeface="Calibri"/>
                <a:cs typeface="Calibri"/>
                <a:sym typeface="Calibri"/>
              </a:rPr>
              <a:t>Facultad</a:t>
            </a:r>
            <a:r>
              <a:rPr lang="en-US" sz="1500" b="0" i="0" u="none" strike="noStrike" cap="none" dirty="0">
                <a:solidFill>
                  <a:srgbClr val="898989"/>
                </a:solidFill>
                <a:latin typeface="Calibri"/>
                <a:ea typeface="Calibri"/>
                <a:cs typeface="Calibri"/>
                <a:sym typeface="Calibri"/>
              </a:rPr>
              <a:t> de </a:t>
            </a:r>
            <a:r>
              <a:rPr lang="en-US" sz="1500" b="0" i="0" u="none" strike="noStrike" cap="none" dirty="0" err="1">
                <a:solidFill>
                  <a:srgbClr val="898989"/>
                </a:solidFill>
                <a:latin typeface="Calibri"/>
                <a:ea typeface="Calibri"/>
                <a:cs typeface="Calibri"/>
                <a:sym typeface="Calibri"/>
              </a:rPr>
              <a:t>Informática</a:t>
            </a:r>
            <a:r>
              <a:rPr lang="en-US" sz="1500" b="0" i="0" u="none" strike="noStrike" cap="none" dirty="0">
                <a:solidFill>
                  <a:srgbClr val="898989"/>
                </a:solidFill>
                <a:latin typeface="Calibri"/>
                <a:ea typeface="Calibri"/>
                <a:cs typeface="Calibri"/>
                <a:sym typeface="Calibri"/>
              </a:rPr>
              <a:t>. Universidad Nacional de La Plata</a:t>
            </a:r>
          </a:p>
          <a:p>
            <a:pPr marL="0" marR="0" lvl="0" indent="0" algn="ctr" rtl="0">
              <a:lnSpc>
                <a:spcPct val="115000"/>
              </a:lnSpc>
              <a:spcBef>
                <a:spcPts val="400"/>
              </a:spcBef>
              <a:spcAft>
                <a:spcPts val="0"/>
              </a:spcAft>
              <a:buClr>
                <a:schemeClr val="dk1"/>
              </a:buClr>
              <a:buSzPct val="25000"/>
              <a:buFont typeface="Arial"/>
              <a:buNone/>
            </a:pPr>
            <a:r>
              <a:rPr lang="en-US" sz="1500" b="0" i="0" u="none" strike="noStrike" cap="none" dirty="0">
                <a:solidFill>
                  <a:srgbClr val="898989"/>
                </a:solidFill>
                <a:latin typeface="Calibri"/>
                <a:ea typeface="Calibri"/>
                <a:cs typeface="Calibri"/>
                <a:sym typeface="Calibri"/>
              </a:rPr>
              <a:t>Calle 50 </a:t>
            </a:r>
            <a:r>
              <a:rPr lang="en-US" sz="1500" b="0" i="0" u="none" strike="noStrike" cap="none" dirty="0" err="1">
                <a:solidFill>
                  <a:srgbClr val="898989"/>
                </a:solidFill>
                <a:latin typeface="Calibri"/>
                <a:ea typeface="Calibri"/>
                <a:cs typeface="Calibri"/>
                <a:sym typeface="Calibri"/>
              </a:rPr>
              <a:t>esq.</a:t>
            </a:r>
            <a:r>
              <a:rPr lang="en-US" sz="1500" b="0" i="0" u="none" strike="noStrike" cap="none" dirty="0">
                <a:solidFill>
                  <a:srgbClr val="898989"/>
                </a:solidFill>
                <a:latin typeface="Calibri"/>
                <a:ea typeface="Calibri"/>
                <a:cs typeface="Calibri"/>
                <a:sym typeface="Calibri"/>
              </a:rPr>
              <a:t> 120, 2do </a:t>
            </a:r>
            <a:r>
              <a:rPr lang="en-US" sz="1500" b="0" i="0" u="none" strike="noStrike" cap="none" dirty="0" err="1">
                <a:solidFill>
                  <a:srgbClr val="898989"/>
                </a:solidFill>
                <a:latin typeface="Calibri"/>
                <a:ea typeface="Calibri"/>
                <a:cs typeface="Calibri"/>
                <a:sym typeface="Calibri"/>
              </a:rPr>
              <a:t>Piso</a:t>
            </a:r>
            <a:r>
              <a:rPr lang="en-US" sz="1500" b="0" i="0" u="none" strike="noStrike" cap="none" dirty="0">
                <a:solidFill>
                  <a:srgbClr val="898989"/>
                </a:solidFill>
                <a:latin typeface="Calibri"/>
                <a:ea typeface="Calibri"/>
                <a:cs typeface="Calibri"/>
                <a:sym typeface="Calibri"/>
              </a:rPr>
              <a:t>. Tel: +54 221 4223528</a:t>
            </a:r>
          </a:p>
          <a:p>
            <a:pPr marL="0" marR="0" lvl="0" indent="0" algn="ctr" rtl="0">
              <a:lnSpc>
                <a:spcPct val="115000"/>
              </a:lnSpc>
              <a:spcBef>
                <a:spcPts val="400"/>
              </a:spcBef>
              <a:spcAft>
                <a:spcPts val="0"/>
              </a:spcAft>
              <a:buClr>
                <a:schemeClr val="dk1"/>
              </a:buClr>
              <a:buSzPct val="25000"/>
              <a:buFont typeface="Arial"/>
              <a:buNone/>
            </a:pPr>
            <a:r>
              <a:rPr lang="en-US" sz="1500" b="0" i="0" u="sng" strike="noStrike" cap="none" dirty="0">
                <a:solidFill>
                  <a:schemeClr val="hlink"/>
                </a:solidFill>
                <a:latin typeface="Calibri"/>
                <a:ea typeface="Calibri"/>
                <a:cs typeface="Calibri"/>
                <a:sym typeface="Calibri"/>
                <a:hlinkClick r:id="rId3"/>
              </a:rPr>
              <a:t>faku_f@hotmail.com</a:t>
            </a:r>
            <a:r>
              <a:rPr lang="en-US" sz="1500" b="0" i="0" u="none" strike="noStrike" cap="none" dirty="0">
                <a:solidFill>
                  <a:srgbClr val="898989"/>
                </a:solidFill>
                <a:latin typeface="Calibri"/>
                <a:ea typeface="Calibri"/>
                <a:cs typeface="Calibri"/>
                <a:sym typeface="Calibri"/>
              </a:rPr>
              <a:t>, </a:t>
            </a:r>
            <a:r>
              <a:rPr lang="en-US" sz="1500" b="0" i="0" u="sng" strike="noStrike" cap="none" dirty="0">
                <a:solidFill>
                  <a:schemeClr val="hlink"/>
                </a:solidFill>
                <a:latin typeface="Calibri"/>
                <a:ea typeface="Calibri"/>
                <a:cs typeface="Calibri"/>
                <a:sym typeface="Calibri"/>
                <a:hlinkClick r:id="rId4"/>
              </a:rPr>
              <a:t>lisandro.ronconi@gmail.com</a:t>
            </a:r>
          </a:p>
          <a:p>
            <a:pPr marL="0" marR="0" lvl="0" indent="0" algn="ctr" rtl="0">
              <a:lnSpc>
                <a:spcPct val="115000"/>
              </a:lnSpc>
              <a:spcBef>
                <a:spcPts val="400"/>
              </a:spcBef>
              <a:spcAft>
                <a:spcPts val="0"/>
              </a:spcAft>
              <a:buClr>
                <a:schemeClr val="dk1"/>
              </a:buClr>
              <a:buSzPct val="25000"/>
              <a:buFont typeface="Arial"/>
              <a:buNone/>
            </a:pPr>
            <a:r>
              <a:rPr lang="en-US" sz="1500" u="sng" dirty="0">
                <a:solidFill>
                  <a:schemeClr val="hlink"/>
                </a:solidFill>
                <a:latin typeface="Calibri"/>
                <a:ea typeface="Calibri"/>
                <a:cs typeface="Calibri"/>
                <a:sym typeface="Calibri"/>
                <a:hlinkClick r:id="rId5"/>
              </a:rPr>
              <a:t>lfava@info.unlp.edu.ar</a:t>
            </a:r>
            <a:r>
              <a:rPr lang="en-US" sz="1500" u="sng" dirty="0">
                <a:solidFill>
                  <a:schemeClr val="hlink"/>
                </a:solidFill>
                <a:latin typeface="Calibri"/>
                <a:ea typeface="Calibri"/>
                <a:cs typeface="Calibri"/>
                <a:sym typeface="Calibri"/>
              </a:rPr>
              <a:t>, jorge.rosso@gmail.com</a:t>
            </a:r>
          </a:p>
          <a:p>
            <a:pPr marL="0" marR="0" lvl="0" indent="0" algn="ctr" rtl="0">
              <a:lnSpc>
                <a:spcPct val="100000"/>
              </a:lnSpc>
              <a:spcBef>
                <a:spcPts val="0"/>
              </a:spcBef>
              <a:spcAft>
                <a:spcPts val="0"/>
              </a:spcAft>
              <a:buClr>
                <a:schemeClr val="dk2"/>
              </a:buClr>
              <a:buSzPct val="25000"/>
              <a:buFont typeface="Arial"/>
              <a:buNone/>
            </a:pPr>
            <a:endParaRPr sz="2800" b="0" i="0" u="none" strike="noStrike" cap="none" dirty="0">
              <a:solidFill>
                <a:schemeClr val="dk2"/>
              </a:solidFill>
              <a:latin typeface="Arial"/>
              <a:ea typeface="Arial"/>
              <a:cs typeface="Arial"/>
              <a:sym typeface="Arial"/>
            </a:endParaRPr>
          </a:p>
        </p:txBody>
      </p:sp>
      <p:pic>
        <p:nvPicPr>
          <p:cNvPr id="56" name="Shape 56"/>
          <p:cNvPicPr preferRelativeResize="0"/>
          <p:nvPr/>
        </p:nvPicPr>
        <p:blipFill rotWithShape="1">
          <a:blip r:embed="rId6">
            <a:alphaModFix/>
          </a:blip>
          <a:srcRect/>
          <a:stretch/>
        </p:blipFill>
        <p:spPr>
          <a:xfrm>
            <a:off x="6070050" y="4421825"/>
            <a:ext cx="2924175" cy="652224"/>
          </a:xfrm>
          <a:prstGeom prst="rect">
            <a:avLst/>
          </a:prstGeom>
          <a:noFill/>
          <a:ln>
            <a:noFill/>
          </a:ln>
        </p:spPr>
      </p:pic>
      <p:sp>
        <p:nvSpPr>
          <p:cNvPr id="57" name="Shape 57"/>
          <p:cNvSpPr txBox="1"/>
          <p:nvPr/>
        </p:nvSpPr>
        <p:spPr>
          <a:xfrm>
            <a:off x="473618" y="1527148"/>
            <a:ext cx="8520600" cy="1116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 </a:t>
            </a:r>
            <a:br>
              <a:rPr lang="en-US" sz="2400" b="0" i="0" u="none" strike="noStrike" cap="none" dirty="0">
                <a:solidFill>
                  <a:schemeClr val="dk1"/>
                </a:solidFill>
                <a:latin typeface="Arial"/>
                <a:ea typeface="Arial"/>
                <a:cs typeface="Arial"/>
                <a:sym typeface="Arial"/>
              </a:rPr>
            </a:br>
            <a:r>
              <a:rPr lang="en-US" sz="2800" b="1" i="0" u="none" strike="noStrike" cap="none" dirty="0">
                <a:solidFill>
                  <a:srgbClr val="3F3F3F"/>
                </a:solidFill>
                <a:latin typeface="Calibri"/>
                <a:ea typeface="Calibri"/>
                <a:cs typeface="Calibri"/>
                <a:sym typeface="Calibri"/>
              </a:rPr>
              <a:t>Una </a:t>
            </a:r>
            <a:r>
              <a:rPr lang="en-US" sz="2800" b="1" i="0" u="none" strike="noStrike" cap="none" dirty="0" err="1">
                <a:solidFill>
                  <a:srgbClr val="3F3F3F"/>
                </a:solidFill>
                <a:latin typeface="Calibri"/>
                <a:ea typeface="Calibri"/>
                <a:cs typeface="Calibri"/>
                <a:sym typeface="Calibri"/>
              </a:rPr>
              <a:t>herramienta</a:t>
            </a:r>
            <a:r>
              <a:rPr lang="en-US" sz="2800" b="1" i="0" u="none" strike="noStrike" cap="none" dirty="0">
                <a:solidFill>
                  <a:srgbClr val="3F3F3F"/>
                </a:solidFill>
                <a:latin typeface="Calibri"/>
                <a:ea typeface="Calibri"/>
                <a:cs typeface="Calibri"/>
                <a:sym typeface="Calibri"/>
              </a:rPr>
              <a:t> </a:t>
            </a:r>
            <a:r>
              <a:rPr lang="en-US" sz="2800" b="1" i="0" u="none" strike="noStrike" cap="none" dirty="0" err="1">
                <a:solidFill>
                  <a:srgbClr val="3F3F3F"/>
                </a:solidFill>
                <a:latin typeface="Calibri"/>
                <a:ea typeface="Calibri"/>
                <a:cs typeface="Calibri"/>
                <a:sym typeface="Calibri"/>
              </a:rPr>
              <a:t>educativa</a:t>
            </a:r>
            <a:r>
              <a:rPr lang="en-US" sz="2800" b="1" i="0" u="none" strike="noStrike" cap="none" dirty="0">
                <a:solidFill>
                  <a:srgbClr val="3F3F3F"/>
                </a:solidFill>
                <a:latin typeface="Calibri"/>
                <a:ea typeface="Calibri"/>
                <a:cs typeface="Calibri"/>
                <a:sym typeface="Calibri"/>
              </a:rPr>
              <a:t> para </a:t>
            </a:r>
            <a:r>
              <a:rPr lang="en-US" sz="2800" b="1" i="0" u="none" strike="noStrike" cap="none" dirty="0" err="1">
                <a:solidFill>
                  <a:srgbClr val="3F3F3F"/>
                </a:solidFill>
                <a:latin typeface="Calibri"/>
                <a:ea typeface="Calibri"/>
                <a:cs typeface="Calibri"/>
                <a:sym typeface="Calibri"/>
              </a:rPr>
              <a:t>mejorar</a:t>
            </a:r>
            <a:r>
              <a:rPr lang="en-US" sz="2800" b="1" i="0" u="none" strike="noStrike" cap="none" dirty="0">
                <a:solidFill>
                  <a:srgbClr val="3F3F3F"/>
                </a:solidFill>
                <a:latin typeface="Calibri"/>
                <a:ea typeface="Calibri"/>
                <a:cs typeface="Calibri"/>
                <a:sym typeface="Calibri"/>
              </a:rPr>
              <a:t> la </a:t>
            </a:r>
            <a:r>
              <a:rPr lang="en-US" sz="2800" b="1" i="0" u="none" strike="noStrike" cap="none" dirty="0" err="1">
                <a:solidFill>
                  <a:srgbClr val="3F3F3F"/>
                </a:solidFill>
                <a:latin typeface="Calibri"/>
                <a:ea typeface="Calibri"/>
                <a:cs typeface="Calibri"/>
                <a:sym typeface="Calibri"/>
              </a:rPr>
              <a:t>comprensión</a:t>
            </a:r>
            <a:r>
              <a:rPr lang="en-US" sz="2800" b="1" i="0" u="none" strike="noStrike" cap="none" dirty="0">
                <a:solidFill>
                  <a:srgbClr val="3F3F3F"/>
                </a:solidFill>
                <a:latin typeface="Calibri"/>
                <a:ea typeface="Calibri"/>
                <a:cs typeface="Calibri"/>
                <a:sym typeface="Calibri"/>
              </a:rPr>
              <a:t>  de </a:t>
            </a:r>
            <a:r>
              <a:rPr lang="en-US" sz="2800" b="1" i="0" u="none" strike="noStrike" cap="none" dirty="0" err="1">
                <a:solidFill>
                  <a:srgbClr val="3F3F3F"/>
                </a:solidFill>
                <a:latin typeface="Calibri"/>
                <a:ea typeface="Calibri"/>
                <a:cs typeface="Calibri"/>
                <a:sym typeface="Calibri"/>
              </a:rPr>
              <a:t>algoritmos</a:t>
            </a:r>
            <a:r>
              <a:rPr lang="en-US" sz="2800" b="1" i="0" u="none" strike="noStrike" cap="none" dirty="0">
                <a:solidFill>
                  <a:srgbClr val="3F3F3F"/>
                </a:solidFill>
                <a:latin typeface="Calibri"/>
                <a:ea typeface="Calibri"/>
                <a:cs typeface="Calibri"/>
                <a:sym typeface="Calibri"/>
              </a:rPr>
              <a:t> y </a:t>
            </a:r>
            <a:r>
              <a:rPr lang="en-US" sz="2800" b="1" i="0" u="none" strike="noStrike" cap="none" dirty="0" err="1">
                <a:solidFill>
                  <a:srgbClr val="3F3F3F"/>
                </a:solidFill>
                <a:latin typeface="Calibri"/>
                <a:ea typeface="Calibri"/>
                <a:cs typeface="Calibri"/>
                <a:sym typeface="Calibri"/>
              </a:rPr>
              <a:t>estructuras</a:t>
            </a:r>
            <a:r>
              <a:rPr lang="en-US" sz="2800" b="1" i="0" u="none" strike="noStrike" cap="none" dirty="0">
                <a:solidFill>
                  <a:srgbClr val="3F3F3F"/>
                </a:solidFill>
                <a:latin typeface="Calibri"/>
                <a:ea typeface="Calibri"/>
                <a:cs typeface="Calibri"/>
                <a:sym typeface="Calibri"/>
              </a:rPr>
              <a:t> de </a:t>
            </a:r>
            <a:r>
              <a:rPr lang="en-US" sz="2800" b="1" i="0" u="none" strike="noStrike" cap="none" dirty="0" err="1">
                <a:solidFill>
                  <a:srgbClr val="3F3F3F"/>
                </a:solidFill>
                <a:latin typeface="Calibri"/>
                <a:ea typeface="Calibri"/>
                <a:cs typeface="Calibri"/>
                <a:sym typeface="Calibri"/>
              </a:rPr>
              <a:t>datos</a:t>
            </a:r>
            <a:endParaRPr lang="en-US" sz="2800" b="1" i="0" u="none" strike="noStrike" cap="none" dirty="0">
              <a:solidFill>
                <a:srgbClr val="3F3F3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Aspectos de Implementación</a:t>
            </a:r>
          </a:p>
        </p:txBody>
      </p:sp>
      <p:cxnSp>
        <p:nvCxnSpPr>
          <p:cNvPr id="162" name="Shape 162"/>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163" name="Shape 163" descr="implementacion.png"/>
          <p:cNvPicPr preferRelativeResize="0"/>
          <p:nvPr/>
        </p:nvPicPr>
        <p:blipFill>
          <a:blip r:embed="rId3">
            <a:alphaModFix/>
          </a:blip>
          <a:stretch>
            <a:fillRect/>
          </a:stretch>
        </p:blipFill>
        <p:spPr>
          <a:xfrm>
            <a:off x="6261375" y="1559824"/>
            <a:ext cx="2510749" cy="3041499"/>
          </a:xfrm>
          <a:prstGeom prst="rect">
            <a:avLst/>
          </a:prstGeom>
          <a:noFill/>
          <a:ln>
            <a:noFill/>
          </a:ln>
        </p:spPr>
      </p:pic>
      <p:cxnSp>
        <p:nvCxnSpPr>
          <p:cNvPr id="164" name="Shape 164"/>
          <p:cNvCxnSpPr/>
          <p:nvPr/>
        </p:nvCxnSpPr>
        <p:spPr>
          <a:xfrm>
            <a:off x="2164925" y="2371225"/>
            <a:ext cx="264000" cy="0"/>
          </a:xfrm>
          <a:prstGeom prst="straightConnector1">
            <a:avLst/>
          </a:prstGeom>
          <a:noFill/>
          <a:ln>
            <a:noFill/>
          </a:ln>
        </p:spPr>
      </p:cxnSp>
      <p:sp>
        <p:nvSpPr>
          <p:cNvPr id="165" name="Shape 165"/>
          <p:cNvSpPr txBox="1"/>
          <p:nvPr/>
        </p:nvSpPr>
        <p:spPr>
          <a:xfrm>
            <a:off x="460225" y="3054325"/>
            <a:ext cx="3084600" cy="1159800"/>
          </a:xfrm>
          <a:prstGeom prst="rect">
            <a:avLst/>
          </a:prstGeom>
          <a:solidFill>
            <a:srgbClr val="EFEFEF"/>
          </a:solidFill>
          <a:ln>
            <a:noFill/>
          </a:ln>
        </p:spPr>
        <p:txBody>
          <a:bodyPr lIns="91425" tIns="91425" rIns="91425" bIns="91425" anchor="t" anchorCtr="0">
            <a:noAutofit/>
          </a:bodyPr>
          <a:lstStyle/>
          <a:p>
            <a:pPr lvl="0" algn="just">
              <a:spcBef>
                <a:spcPts val="0"/>
              </a:spcBef>
              <a:buNone/>
            </a:pPr>
            <a:r>
              <a:rPr lang="en-US" sz="1800">
                <a:latin typeface="Roboto"/>
                <a:ea typeface="Roboto"/>
                <a:cs typeface="Roboto"/>
                <a:sym typeface="Roboto"/>
              </a:rPr>
              <a:t>Utilización de Programación Orientada a Aspectos </a:t>
            </a:r>
          </a:p>
          <a:p>
            <a:pPr lvl="0" rtl="0">
              <a:spcBef>
                <a:spcPts val="0"/>
              </a:spcBef>
              <a:buClr>
                <a:schemeClr val="dk1"/>
              </a:buClr>
              <a:buFont typeface="Arial"/>
              <a:buNone/>
            </a:pPr>
            <a:endParaRPr/>
          </a:p>
        </p:txBody>
      </p:sp>
      <p:sp>
        <p:nvSpPr>
          <p:cNvPr id="166" name="Shape 166"/>
          <p:cNvSpPr txBox="1"/>
          <p:nvPr/>
        </p:nvSpPr>
        <p:spPr>
          <a:xfrm>
            <a:off x="454875" y="1438900"/>
            <a:ext cx="3084600" cy="1213800"/>
          </a:xfrm>
          <a:prstGeom prst="rect">
            <a:avLst/>
          </a:prstGeom>
          <a:solidFill>
            <a:srgbClr val="EFEFEF"/>
          </a:solidFill>
          <a:ln>
            <a:noFill/>
          </a:ln>
        </p:spPr>
        <p:txBody>
          <a:bodyPr lIns="91425" tIns="91425" rIns="91425" bIns="91425" anchor="t" anchorCtr="0">
            <a:noAutofit/>
          </a:bodyPr>
          <a:lstStyle/>
          <a:p>
            <a:pPr lvl="0" algn="just">
              <a:spcBef>
                <a:spcPts val="0"/>
              </a:spcBef>
              <a:buClr>
                <a:schemeClr val="dk1"/>
              </a:buClr>
              <a:buSzPct val="61111"/>
              <a:buFont typeface="Arial"/>
              <a:buNone/>
            </a:pPr>
            <a:r>
              <a:rPr lang="en-US" sz="1800">
                <a:latin typeface="Roboto"/>
                <a:ea typeface="Roboto"/>
                <a:cs typeface="Roboto"/>
                <a:sym typeface="Roboto"/>
              </a:rPr>
              <a:t>Desarrollo de un plug-in para Eclipse para la visualización de las estructuras de datos</a:t>
            </a:r>
          </a:p>
        </p:txBody>
      </p:sp>
      <p:cxnSp>
        <p:nvCxnSpPr>
          <p:cNvPr id="167" name="Shape 167"/>
          <p:cNvCxnSpPr/>
          <p:nvPr/>
        </p:nvCxnSpPr>
        <p:spPr>
          <a:xfrm rot="10800000" flipH="1">
            <a:off x="3440962" y="1807737"/>
            <a:ext cx="489600" cy="9900"/>
          </a:xfrm>
          <a:prstGeom prst="straightConnector1">
            <a:avLst/>
          </a:prstGeom>
          <a:noFill/>
          <a:ln w="9525" cap="flat" cmpd="sng">
            <a:solidFill>
              <a:schemeClr val="dk2"/>
            </a:solidFill>
            <a:prstDash val="solid"/>
            <a:round/>
            <a:headEnd type="none" w="lg" len="lg"/>
            <a:tailEnd type="triangle" w="lg" len="lg"/>
          </a:ln>
        </p:spPr>
      </p:cxnSp>
      <p:cxnSp>
        <p:nvCxnSpPr>
          <p:cNvPr id="168" name="Shape 168"/>
          <p:cNvCxnSpPr/>
          <p:nvPr/>
        </p:nvCxnSpPr>
        <p:spPr>
          <a:xfrm>
            <a:off x="3258175" y="3491525"/>
            <a:ext cx="683400" cy="0"/>
          </a:xfrm>
          <a:prstGeom prst="straightConnector1">
            <a:avLst/>
          </a:prstGeom>
          <a:noFill/>
          <a:ln w="9525" cap="flat" cmpd="sng">
            <a:solidFill>
              <a:schemeClr val="dk2"/>
            </a:solidFill>
            <a:prstDash val="solid"/>
            <a:round/>
            <a:headEnd type="none" w="lg" len="lg"/>
            <a:tailEnd type="triangle" w="lg" len="lg"/>
          </a:ln>
        </p:spPr>
      </p:cxnSp>
      <p:sp>
        <p:nvSpPr>
          <p:cNvPr id="169" name="Shape 169"/>
          <p:cNvSpPr txBox="1"/>
          <p:nvPr/>
        </p:nvSpPr>
        <p:spPr>
          <a:xfrm>
            <a:off x="3941575" y="1511500"/>
            <a:ext cx="2403300" cy="1159800"/>
          </a:xfrm>
          <a:prstGeom prst="rect">
            <a:avLst/>
          </a:prstGeom>
          <a:noFill/>
          <a:ln>
            <a:noFill/>
          </a:ln>
        </p:spPr>
        <p:txBody>
          <a:bodyPr lIns="91425" tIns="91425" rIns="91425" bIns="91425" anchor="t" anchorCtr="0">
            <a:noAutofit/>
          </a:bodyPr>
          <a:lstStyle/>
          <a:p>
            <a:pPr lvl="0" algn="just" rtl="0">
              <a:spcBef>
                <a:spcPts val="0"/>
              </a:spcBef>
              <a:buNone/>
            </a:pPr>
            <a:r>
              <a:rPr lang="en-US" sz="1800" b="1">
                <a:solidFill>
                  <a:schemeClr val="dk1"/>
                </a:solidFill>
                <a:latin typeface="Roboto"/>
                <a:ea typeface="Roboto"/>
                <a:cs typeface="Roboto"/>
                <a:sym typeface="Roboto"/>
              </a:rPr>
              <a:t>Mantener el contexto de desarrollo</a:t>
            </a:r>
            <a:r>
              <a:rPr lang="en-US" sz="1800">
                <a:solidFill>
                  <a:schemeClr val="dk1"/>
                </a:solidFill>
                <a:latin typeface="Roboto"/>
                <a:ea typeface="Roboto"/>
                <a:cs typeface="Roboto"/>
                <a:sym typeface="Roboto"/>
              </a:rPr>
              <a:t>.</a:t>
            </a:r>
          </a:p>
        </p:txBody>
      </p:sp>
      <p:sp>
        <p:nvSpPr>
          <p:cNvPr id="170" name="Shape 170"/>
          <p:cNvSpPr txBox="1"/>
          <p:nvPr/>
        </p:nvSpPr>
        <p:spPr>
          <a:xfrm>
            <a:off x="3941575" y="3012700"/>
            <a:ext cx="2030100" cy="1326000"/>
          </a:xfrm>
          <a:prstGeom prst="rect">
            <a:avLst/>
          </a:prstGeom>
          <a:solidFill>
            <a:srgbClr val="EFEFEF"/>
          </a:solidFill>
          <a:ln>
            <a:noFill/>
          </a:ln>
        </p:spPr>
        <p:txBody>
          <a:bodyPr lIns="91425" tIns="91425" rIns="91425" bIns="91425" anchor="t" anchorCtr="0">
            <a:noAutofit/>
          </a:bodyPr>
          <a:lstStyle/>
          <a:p>
            <a:pPr lvl="0" algn="just" rtl="0">
              <a:spcBef>
                <a:spcPts val="0"/>
              </a:spcBef>
              <a:buClr>
                <a:schemeClr val="dk1"/>
              </a:buClr>
              <a:buSzPct val="61111"/>
              <a:buFont typeface="Arial"/>
              <a:buNone/>
            </a:pPr>
            <a:r>
              <a:rPr lang="en-US" sz="1800" b="1">
                <a:solidFill>
                  <a:schemeClr val="dk1"/>
                </a:solidFill>
                <a:latin typeface="Roboto"/>
                <a:ea typeface="Roboto"/>
                <a:cs typeface="Roboto"/>
                <a:sym typeface="Roboto"/>
              </a:rPr>
              <a:t>Para interceptar la ejecución del código de los alumnos.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51519" y="177410"/>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Aspectos de Implementación </a:t>
            </a:r>
            <a:r>
              <a:rPr lang="en-US" sz="3500" b="1">
                <a:solidFill>
                  <a:srgbClr val="CC0000"/>
                </a:solidFill>
                <a:latin typeface="Amatic SC"/>
                <a:ea typeface="Amatic SC"/>
                <a:cs typeface="Amatic SC"/>
                <a:sym typeface="Amatic SC"/>
              </a:rPr>
              <a:t>(Cont.)</a:t>
            </a:r>
          </a:p>
        </p:txBody>
      </p:sp>
      <p:cxnSp>
        <p:nvCxnSpPr>
          <p:cNvPr id="176" name="Shape 176"/>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cxnSp>
        <p:nvCxnSpPr>
          <p:cNvPr id="177" name="Shape 177"/>
          <p:cNvCxnSpPr/>
          <p:nvPr/>
        </p:nvCxnSpPr>
        <p:spPr>
          <a:xfrm>
            <a:off x="2164925" y="2371225"/>
            <a:ext cx="264000" cy="0"/>
          </a:xfrm>
          <a:prstGeom prst="straightConnector1">
            <a:avLst/>
          </a:prstGeom>
          <a:noFill/>
          <a:ln>
            <a:noFill/>
          </a:ln>
        </p:spPr>
      </p:cxnSp>
      <p:pic>
        <p:nvPicPr>
          <p:cNvPr id="178" name="Shape 178" descr="eclipse.png"/>
          <p:cNvPicPr preferRelativeResize="0"/>
          <p:nvPr/>
        </p:nvPicPr>
        <p:blipFill>
          <a:blip r:embed="rId3">
            <a:alphaModFix/>
          </a:blip>
          <a:stretch>
            <a:fillRect/>
          </a:stretch>
        </p:blipFill>
        <p:spPr>
          <a:xfrm>
            <a:off x="5106574" y="1362325"/>
            <a:ext cx="3665550" cy="3733749"/>
          </a:xfrm>
          <a:prstGeom prst="rect">
            <a:avLst/>
          </a:prstGeom>
          <a:noFill/>
          <a:ln>
            <a:noFill/>
          </a:ln>
        </p:spPr>
      </p:pic>
      <p:sp>
        <p:nvSpPr>
          <p:cNvPr id="179" name="Shape 179"/>
          <p:cNvSpPr txBox="1"/>
          <p:nvPr/>
        </p:nvSpPr>
        <p:spPr>
          <a:xfrm>
            <a:off x="251525" y="1345272"/>
            <a:ext cx="4677000" cy="544200"/>
          </a:xfrm>
          <a:prstGeom prst="rect">
            <a:avLst/>
          </a:prstGeom>
          <a:noFill/>
          <a:ln>
            <a:noFill/>
          </a:ln>
        </p:spPr>
        <p:txBody>
          <a:bodyPr lIns="91425" tIns="91425" rIns="91425" bIns="91425" anchor="t" anchorCtr="0">
            <a:noAutofit/>
          </a:bodyPr>
          <a:lstStyle/>
          <a:p>
            <a:pPr lvl="0">
              <a:spcBef>
                <a:spcPts val="0"/>
              </a:spcBef>
              <a:buNone/>
            </a:pPr>
            <a:r>
              <a:rPr lang="en-US" sz="2400" b="1"/>
              <a:t>Plugin en Eclipse</a:t>
            </a:r>
          </a:p>
        </p:txBody>
      </p:sp>
      <p:sp>
        <p:nvSpPr>
          <p:cNvPr id="180" name="Shape 180"/>
          <p:cNvSpPr txBox="1"/>
          <p:nvPr/>
        </p:nvSpPr>
        <p:spPr>
          <a:xfrm>
            <a:off x="251525" y="2834225"/>
            <a:ext cx="4677000" cy="2099400"/>
          </a:xfrm>
          <a:prstGeom prst="rect">
            <a:avLst/>
          </a:prstGeom>
          <a:solidFill>
            <a:srgbClr val="D9D9D9"/>
          </a:solidFill>
          <a:ln>
            <a:noFill/>
          </a:ln>
        </p:spPr>
        <p:txBody>
          <a:bodyPr lIns="91425" tIns="91425" rIns="91425" bIns="91425" anchor="t" anchorCtr="0">
            <a:noAutofit/>
          </a:bodyPr>
          <a:lstStyle/>
          <a:p>
            <a:pPr lvl="0">
              <a:spcBef>
                <a:spcPts val="0"/>
              </a:spcBef>
              <a:buNone/>
            </a:pPr>
            <a:r>
              <a:rPr lang="en-US" sz="1800">
                <a:latin typeface="Roboto"/>
                <a:ea typeface="Roboto"/>
                <a:cs typeface="Roboto"/>
                <a:sym typeface="Roboto"/>
              </a:rPr>
              <a:t>¿Que es una vista?</a:t>
            </a:r>
          </a:p>
          <a:p>
            <a:pPr lvl="0">
              <a:spcBef>
                <a:spcPts val="0"/>
              </a:spcBef>
              <a:buNone/>
            </a:pPr>
            <a:r>
              <a:rPr lang="en-US">
                <a:latin typeface="Roboto"/>
                <a:ea typeface="Roboto"/>
                <a:cs typeface="Roboto"/>
                <a:sym typeface="Roboto"/>
              </a:rPr>
              <a:t>El workbench de Eclipse se compone de editores, vistas y perspectivas.</a:t>
            </a:r>
          </a:p>
          <a:p>
            <a:pPr lvl="0">
              <a:spcBef>
                <a:spcPts val="0"/>
              </a:spcBef>
              <a:buNone/>
            </a:pPr>
            <a:r>
              <a:rPr lang="en-US">
                <a:latin typeface="Roboto"/>
                <a:ea typeface="Roboto"/>
                <a:cs typeface="Roboto"/>
                <a:sym typeface="Roboto"/>
              </a:rPr>
              <a:t>Los </a:t>
            </a:r>
            <a:r>
              <a:rPr lang="en-US" b="1">
                <a:latin typeface="Roboto"/>
                <a:ea typeface="Roboto"/>
                <a:cs typeface="Roboto"/>
                <a:sym typeface="Roboto"/>
              </a:rPr>
              <a:t>editores </a:t>
            </a:r>
            <a:r>
              <a:rPr lang="en-US">
                <a:latin typeface="Roboto"/>
                <a:ea typeface="Roboto"/>
                <a:cs typeface="Roboto"/>
                <a:sym typeface="Roboto"/>
              </a:rPr>
              <a:t>son áreas de edición donde se permite escribir algoritmos en diferentes lenguajes.</a:t>
            </a:r>
          </a:p>
          <a:p>
            <a:pPr lvl="0">
              <a:spcBef>
                <a:spcPts val="0"/>
              </a:spcBef>
              <a:buClr>
                <a:schemeClr val="dk1"/>
              </a:buClr>
              <a:buFont typeface="Arial"/>
              <a:buNone/>
            </a:pPr>
            <a:r>
              <a:rPr lang="en-US">
                <a:latin typeface="Roboto"/>
                <a:ea typeface="Roboto"/>
                <a:cs typeface="Roboto"/>
                <a:sym typeface="Roboto"/>
              </a:rPr>
              <a:t>Las </a:t>
            </a:r>
            <a:r>
              <a:rPr lang="en-US" b="1">
                <a:latin typeface="Roboto"/>
                <a:ea typeface="Roboto"/>
                <a:cs typeface="Roboto"/>
                <a:sym typeface="Roboto"/>
              </a:rPr>
              <a:t>vistas </a:t>
            </a:r>
            <a:r>
              <a:rPr lang="en-US">
                <a:latin typeface="Roboto"/>
                <a:ea typeface="Roboto"/>
                <a:cs typeface="Roboto"/>
                <a:sym typeface="Roboto"/>
              </a:rPr>
              <a:t>son paneles que dan cierta información de ayuda a la hora de usar Eclipse.</a:t>
            </a:r>
          </a:p>
          <a:p>
            <a:pPr lvl="0">
              <a:spcBef>
                <a:spcPts val="0"/>
              </a:spcBef>
              <a:buNone/>
            </a:pPr>
            <a:r>
              <a:rPr lang="en-US">
                <a:latin typeface="Roboto"/>
                <a:ea typeface="Roboto"/>
                <a:cs typeface="Roboto"/>
                <a:sym typeface="Roboto"/>
              </a:rPr>
              <a:t>Las </a:t>
            </a:r>
            <a:r>
              <a:rPr lang="en-US" b="1">
                <a:latin typeface="Roboto"/>
                <a:ea typeface="Roboto"/>
                <a:cs typeface="Roboto"/>
                <a:sym typeface="Roboto"/>
              </a:rPr>
              <a:t>perspectivas </a:t>
            </a:r>
            <a:r>
              <a:rPr lang="en-US">
                <a:latin typeface="Roboto"/>
                <a:ea typeface="Roboto"/>
                <a:cs typeface="Roboto"/>
                <a:sym typeface="Roboto"/>
              </a:rPr>
              <a:t>son combinaciones de vistas específicas y editores</a:t>
            </a:r>
          </a:p>
        </p:txBody>
      </p:sp>
      <p:grpSp>
        <p:nvGrpSpPr>
          <p:cNvPr id="181" name="Shape 181"/>
          <p:cNvGrpSpPr/>
          <p:nvPr/>
        </p:nvGrpSpPr>
        <p:grpSpPr>
          <a:xfrm>
            <a:off x="251525" y="2017750"/>
            <a:ext cx="4677000" cy="688200"/>
            <a:chOff x="251525" y="2017750"/>
            <a:chExt cx="4677000" cy="688200"/>
          </a:xfrm>
        </p:grpSpPr>
        <p:sp>
          <p:nvSpPr>
            <p:cNvPr id="182" name="Shape 182"/>
            <p:cNvSpPr txBox="1"/>
            <p:nvPr/>
          </p:nvSpPr>
          <p:spPr>
            <a:xfrm>
              <a:off x="251525" y="2017750"/>
              <a:ext cx="4677000" cy="688200"/>
            </a:xfrm>
            <a:prstGeom prst="rect">
              <a:avLst/>
            </a:prstGeom>
            <a:solidFill>
              <a:srgbClr val="EAD1DC"/>
            </a:solidFill>
            <a:ln>
              <a:noFill/>
            </a:ln>
          </p:spPr>
          <p:txBody>
            <a:bodyPr lIns="91425" tIns="91425" rIns="91425" bIns="91425" anchor="t" anchorCtr="0">
              <a:noAutofit/>
            </a:bodyPr>
            <a:lstStyle/>
            <a:p>
              <a:pPr lvl="0">
                <a:spcBef>
                  <a:spcPts val="0"/>
                </a:spcBef>
                <a:buNone/>
              </a:pPr>
              <a:r>
                <a:rPr lang="en-US">
                  <a:latin typeface="Roboto"/>
                  <a:ea typeface="Roboto"/>
                  <a:cs typeface="Roboto"/>
                  <a:sym typeface="Roboto"/>
                </a:rPr>
                <a:t>Visualización de las estructuras        </a:t>
              </a:r>
              <a:r>
                <a:rPr lang="en-US" b="1">
                  <a:latin typeface="Roboto"/>
                  <a:ea typeface="Roboto"/>
                  <a:cs typeface="Roboto"/>
                  <a:sym typeface="Roboto"/>
                </a:rPr>
                <a:t>Vista nueva en eclipse</a:t>
              </a:r>
              <a:r>
                <a:rPr lang="en-US">
                  <a:latin typeface="Roboto"/>
                  <a:ea typeface="Roboto"/>
                  <a:cs typeface="Roboto"/>
                  <a:sym typeface="Roboto"/>
                </a:rPr>
                <a:t> (View).</a:t>
              </a:r>
            </a:p>
          </p:txBody>
        </p:sp>
        <p:cxnSp>
          <p:nvCxnSpPr>
            <p:cNvPr id="183" name="Shape 183"/>
            <p:cNvCxnSpPr/>
            <p:nvPr/>
          </p:nvCxnSpPr>
          <p:spPr>
            <a:xfrm rot="10800000" flipH="1">
              <a:off x="2958575" y="2239313"/>
              <a:ext cx="233400" cy="11700"/>
            </a:xfrm>
            <a:prstGeom prst="straightConnector1">
              <a:avLst/>
            </a:prstGeom>
            <a:noFill/>
            <a:ln w="9525" cap="flat" cmpd="sng">
              <a:solidFill>
                <a:schemeClr val="dk2"/>
              </a:solidFill>
              <a:prstDash val="solid"/>
              <a:round/>
              <a:headEnd type="none" w="lg" len="lg"/>
              <a:tailEnd type="triangle" w="lg" len="lg"/>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251519" y="177410"/>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Aspectos de Implementación </a:t>
            </a:r>
            <a:r>
              <a:rPr lang="en-US" sz="3500" b="1">
                <a:solidFill>
                  <a:srgbClr val="CC0000"/>
                </a:solidFill>
                <a:latin typeface="Amatic SC"/>
                <a:ea typeface="Amatic SC"/>
                <a:cs typeface="Amatic SC"/>
                <a:sym typeface="Amatic SC"/>
              </a:rPr>
              <a:t>(Cont.)</a:t>
            </a:r>
          </a:p>
        </p:txBody>
      </p:sp>
      <p:cxnSp>
        <p:nvCxnSpPr>
          <p:cNvPr id="189" name="Shape 189"/>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cxnSp>
        <p:nvCxnSpPr>
          <p:cNvPr id="190" name="Shape 190"/>
          <p:cNvCxnSpPr/>
          <p:nvPr/>
        </p:nvCxnSpPr>
        <p:spPr>
          <a:xfrm>
            <a:off x="2164925" y="2371225"/>
            <a:ext cx="264000" cy="0"/>
          </a:xfrm>
          <a:prstGeom prst="straightConnector1">
            <a:avLst/>
          </a:prstGeom>
          <a:noFill/>
          <a:ln>
            <a:noFill/>
          </a:ln>
        </p:spPr>
      </p:cxnSp>
      <p:sp>
        <p:nvSpPr>
          <p:cNvPr id="191" name="Shape 191"/>
          <p:cNvSpPr txBox="1"/>
          <p:nvPr/>
        </p:nvSpPr>
        <p:spPr>
          <a:xfrm>
            <a:off x="251525" y="1345275"/>
            <a:ext cx="4677000" cy="572999"/>
          </a:xfrm>
          <a:prstGeom prst="rect">
            <a:avLst/>
          </a:prstGeom>
          <a:noFill/>
          <a:ln>
            <a:noFill/>
          </a:ln>
        </p:spPr>
        <p:txBody>
          <a:bodyPr lIns="91425" tIns="91425" rIns="91425" bIns="91425" anchor="t" anchorCtr="0">
            <a:noAutofit/>
          </a:bodyPr>
          <a:lstStyle/>
          <a:p>
            <a:pPr lvl="0" rtl="0">
              <a:spcBef>
                <a:spcPts val="0"/>
              </a:spcBef>
              <a:buNone/>
            </a:pPr>
            <a:r>
              <a:rPr lang="en-US" sz="2400" b="1">
                <a:latin typeface="Roboto"/>
                <a:ea typeface="Roboto"/>
                <a:cs typeface="Roboto"/>
                <a:sym typeface="Roboto"/>
              </a:rPr>
              <a:t>Plugin en Eclipse</a:t>
            </a:r>
          </a:p>
        </p:txBody>
      </p:sp>
      <p:sp>
        <p:nvSpPr>
          <p:cNvPr id="192" name="Shape 192"/>
          <p:cNvSpPr txBox="1"/>
          <p:nvPr/>
        </p:nvSpPr>
        <p:spPr>
          <a:xfrm>
            <a:off x="251525" y="1918275"/>
            <a:ext cx="2766300" cy="2399100"/>
          </a:xfrm>
          <a:prstGeom prst="rect">
            <a:avLst/>
          </a:prstGeom>
          <a:noFill/>
          <a:ln>
            <a:noFill/>
          </a:ln>
        </p:spPr>
        <p:txBody>
          <a:bodyPr lIns="91425" tIns="91425" rIns="91425" bIns="91425" anchor="t" anchorCtr="0">
            <a:noAutofit/>
          </a:bodyPr>
          <a:lstStyle/>
          <a:p>
            <a:pPr lvl="0" algn="just">
              <a:spcBef>
                <a:spcPts val="0"/>
              </a:spcBef>
              <a:buNone/>
            </a:pPr>
            <a:r>
              <a:rPr lang="en-US" sz="1600">
                <a:latin typeface="Roboto"/>
                <a:ea typeface="Roboto"/>
                <a:cs typeface="Roboto"/>
                <a:sym typeface="Roboto"/>
              </a:rPr>
              <a:t>Agrega la nueva vista Algolipse a la perspectiva Java existente, la cual incluye sus propias vistas como </a:t>
            </a:r>
            <a:r>
              <a:rPr lang="en-US" sz="1600" i="1">
                <a:latin typeface="Roboto"/>
                <a:ea typeface="Roboto"/>
                <a:cs typeface="Roboto"/>
                <a:sym typeface="Roboto"/>
              </a:rPr>
              <a:t>Problems</a:t>
            </a:r>
            <a:r>
              <a:rPr lang="en-US" sz="1600">
                <a:latin typeface="Roboto"/>
                <a:ea typeface="Roboto"/>
                <a:cs typeface="Roboto"/>
                <a:sym typeface="Roboto"/>
              </a:rPr>
              <a:t>, </a:t>
            </a:r>
            <a:r>
              <a:rPr lang="en-US" sz="1600" i="1">
                <a:latin typeface="Roboto"/>
                <a:ea typeface="Roboto"/>
                <a:cs typeface="Roboto"/>
                <a:sym typeface="Roboto"/>
              </a:rPr>
              <a:t>Console</a:t>
            </a:r>
            <a:r>
              <a:rPr lang="en-US" sz="1600">
                <a:latin typeface="Roboto"/>
                <a:ea typeface="Roboto"/>
                <a:cs typeface="Roboto"/>
                <a:sym typeface="Roboto"/>
              </a:rPr>
              <a:t>, etc.</a:t>
            </a:r>
          </a:p>
        </p:txBody>
      </p:sp>
      <p:grpSp>
        <p:nvGrpSpPr>
          <p:cNvPr id="193" name="Shape 193"/>
          <p:cNvGrpSpPr/>
          <p:nvPr/>
        </p:nvGrpSpPr>
        <p:grpSpPr>
          <a:xfrm>
            <a:off x="3108750" y="1438900"/>
            <a:ext cx="5779550" cy="3023525"/>
            <a:chOff x="3108750" y="1438900"/>
            <a:chExt cx="5779550" cy="3023525"/>
          </a:xfrm>
        </p:grpSpPr>
        <p:pic>
          <p:nvPicPr>
            <p:cNvPr id="194" name="Shape 194"/>
            <p:cNvPicPr preferRelativeResize="0"/>
            <p:nvPr/>
          </p:nvPicPr>
          <p:blipFill>
            <a:blip r:embed="rId3">
              <a:alphaModFix/>
            </a:blip>
            <a:stretch>
              <a:fillRect/>
            </a:stretch>
          </p:blipFill>
          <p:spPr>
            <a:xfrm>
              <a:off x="3108750" y="1438900"/>
              <a:ext cx="5663376" cy="3023525"/>
            </a:xfrm>
            <a:prstGeom prst="rect">
              <a:avLst/>
            </a:prstGeom>
            <a:noFill/>
            <a:ln>
              <a:noFill/>
            </a:ln>
          </p:spPr>
        </p:pic>
        <p:sp>
          <p:nvSpPr>
            <p:cNvPr id="195" name="Shape 195"/>
            <p:cNvSpPr/>
            <p:nvPr/>
          </p:nvSpPr>
          <p:spPr>
            <a:xfrm>
              <a:off x="5458500" y="3018675"/>
              <a:ext cx="513300" cy="198300"/>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p:nvPr/>
          </p:nvSpPr>
          <p:spPr>
            <a:xfrm>
              <a:off x="8375000" y="1586975"/>
              <a:ext cx="513300" cy="198300"/>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2264250" y="2161400"/>
            <a:ext cx="5235551" cy="2634575"/>
          </a:xfrm>
          <a:prstGeom prst="rect">
            <a:avLst/>
          </a:prstGeom>
          <a:noFill/>
          <a:ln>
            <a:noFill/>
          </a:ln>
        </p:spPr>
      </p:pic>
      <p:sp>
        <p:nvSpPr>
          <p:cNvPr id="202" name="Shape 202"/>
          <p:cNvSpPr txBox="1">
            <a:spLocks noGrp="1"/>
          </p:cNvSpPr>
          <p:nvPr>
            <p:ph type="title"/>
          </p:nvPr>
        </p:nvSpPr>
        <p:spPr>
          <a:xfrm>
            <a:off x="251525" y="177400"/>
            <a:ext cx="87912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Aspectos de Implementación </a:t>
            </a:r>
            <a:r>
              <a:rPr lang="en-US" sz="3500" b="1">
                <a:solidFill>
                  <a:srgbClr val="CC0000"/>
                </a:solidFill>
                <a:latin typeface="Amatic SC"/>
                <a:ea typeface="Amatic SC"/>
                <a:cs typeface="Amatic SC"/>
                <a:sym typeface="Amatic SC"/>
              </a:rPr>
              <a:t>(Cont.)</a:t>
            </a:r>
          </a:p>
        </p:txBody>
      </p:sp>
      <p:cxnSp>
        <p:nvCxnSpPr>
          <p:cNvPr id="203" name="Shape 203"/>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cxnSp>
        <p:nvCxnSpPr>
          <p:cNvPr id="204" name="Shape 204"/>
          <p:cNvCxnSpPr/>
          <p:nvPr/>
        </p:nvCxnSpPr>
        <p:spPr>
          <a:xfrm>
            <a:off x="2164925" y="2371225"/>
            <a:ext cx="264000" cy="0"/>
          </a:xfrm>
          <a:prstGeom prst="straightConnector1">
            <a:avLst/>
          </a:prstGeom>
          <a:noFill/>
          <a:ln>
            <a:noFill/>
          </a:ln>
        </p:spPr>
      </p:cxnSp>
      <p:sp>
        <p:nvSpPr>
          <p:cNvPr id="205" name="Shape 205"/>
          <p:cNvSpPr txBox="1"/>
          <p:nvPr/>
        </p:nvSpPr>
        <p:spPr>
          <a:xfrm>
            <a:off x="251525" y="1345275"/>
            <a:ext cx="4677000" cy="572999"/>
          </a:xfrm>
          <a:prstGeom prst="rect">
            <a:avLst/>
          </a:prstGeom>
          <a:noFill/>
          <a:ln>
            <a:noFill/>
          </a:ln>
        </p:spPr>
        <p:txBody>
          <a:bodyPr lIns="91425" tIns="91425" rIns="91425" bIns="91425" anchor="t" anchorCtr="0">
            <a:noAutofit/>
          </a:bodyPr>
          <a:lstStyle/>
          <a:p>
            <a:pPr lvl="0" rtl="0">
              <a:spcBef>
                <a:spcPts val="0"/>
              </a:spcBef>
              <a:buNone/>
            </a:pPr>
            <a:r>
              <a:rPr lang="en-US" sz="2400" b="1"/>
              <a:t>Vista Algolipse</a:t>
            </a:r>
          </a:p>
        </p:txBody>
      </p:sp>
      <p:cxnSp>
        <p:nvCxnSpPr>
          <p:cNvPr id="206" name="Shape 206"/>
          <p:cNvCxnSpPr/>
          <p:nvPr/>
        </p:nvCxnSpPr>
        <p:spPr>
          <a:xfrm flipH="1">
            <a:off x="2015650" y="2905375"/>
            <a:ext cx="486600" cy="13800"/>
          </a:xfrm>
          <a:prstGeom prst="straightConnector1">
            <a:avLst/>
          </a:prstGeom>
          <a:noFill/>
          <a:ln w="28575" cap="flat" cmpd="sng">
            <a:solidFill>
              <a:schemeClr val="dk2"/>
            </a:solidFill>
            <a:prstDash val="solid"/>
            <a:round/>
            <a:headEnd type="none" w="lg" len="lg"/>
            <a:tailEnd type="triangle" w="lg" len="lg"/>
          </a:ln>
        </p:spPr>
      </p:cxnSp>
      <p:sp>
        <p:nvSpPr>
          <p:cNvPr id="207" name="Shape 207"/>
          <p:cNvSpPr txBox="1"/>
          <p:nvPr/>
        </p:nvSpPr>
        <p:spPr>
          <a:xfrm>
            <a:off x="236325" y="2585650"/>
            <a:ext cx="1598700" cy="573000"/>
          </a:xfrm>
          <a:prstGeom prst="rect">
            <a:avLst/>
          </a:prstGeom>
          <a:noFill/>
          <a:ln>
            <a:noFill/>
          </a:ln>
        </p:spPr>
        <p:txBody>
          <a:bodyPr lIns="91425" tIns="91425" rIns="91425" bIns="91425" anchor="t" anchorCtr="0">
            <a:noAutofit/>
          </a:bodyPr>
          <a:lstStyle/>
          <a:p>
            <a:pPr lvl="0">
              <a:spcBef>
                <a:spcPts val="0"/>
              </a:spcBef>
              <a:buNone/>
            </a:pPr>
            <a:r>
              <a:rPr lang="en-US">
                <a:latin typeface="Roboto"/>
                <a:ea typeface="Roboto"/>
                <a:cs typeface="Roboto"/>
                <a:sym typeface="Roboto"/>
              </a:rPr>
              <a:t>Visualización del estado actual</a:t>
            </a:r>
          </a:p>
        </p:txBody>
      </p:sp>
      <p:cxnSp>
        <p:nvCxnSpPr>
          <p:cNvPr id="208" name="Shape 208"/>
          <p:cNvCxnSpPr/>
          <p:nvPr/>
        </p:nvCxnSpPr>
        <p:spPr>
          <a:xfrm flipH="1">
            <a:off x="1942325" y="4378075"/>
            <a:ext cx="486600" cy="13800"/>
          </a:xfrm>
          <a:prstGeom prst="straightConnector1">
            <a:avLst/>
          </a:prstGeom>
          <a:noFill/>
          <a:ln w="28575" cap="flat" cmpd="sng">
            <a:solidFill>
              <a:schemeClr val="dk2"/>
            </a:solidFill>
            <a:prstDash val="solid"/>
            <a:round/>
            <a:headEnd type="none" w="lg" len="lg"/>
            <a:tailEnd type="triangle" w="lg" len="lg"/>
          </a:ln>
        </p:spPr>
      </p:cxnSp>
      <p:sp>
        <p:nvSpPr>
          <p:cNvPr id="209" name="Shape 209"/>
          <p:cNvSpPr txBox="1"/>
          <p:nvPr/>
        </p:nvSpPr>
        <p:spPr>
          <a:xfrm>
            <a:off x="236325" y="3826025"/>
            <a:ext cx="1598700" cy="934200"/>
          </a:xfrm>
          <a:prstGeom prst="rect">
            <a:avLst/>
          </a:prstGeom>
          <a:noFill/>
          <a:ln>
            <a:noFill/>
          </a:ln>
        </p:spPr>
        <p:txBody>
          <a:bodyPr lIns="91425" tIns="91425" rIns="91425" bIns="91425" anchor="t" anchorCtr="0">
            <a:noAutofit/>
          </a:bodyPr>
          <a:lstStyle/>
          <a:p>
            <a:pPr lvl="0">
              <a:spcBef>
                <a:spcPts val="0"/>
              </a:spcBef>
              <a:buNone/>
            </a:pPr>
            <a:r>
              <a:rPr lang="en-US">
                <a:latin typeface="Roboto"/>
                <a:ea typeface="Roboto"/>
                <a:cs typeface="Roboto"/>
                <a:sym typeface="Roboto"/>
              </a:rPr>
              <a:t>Visualización de los momentos previos </a:t>
            </a:r>
          </a:p>
        </p:txBody>
      </p:sp>
      <p:sp>
        <p:nvSpPr>
          <p:cNvPr id="210" name="Shape 210"/>
          <p:cNvSpPr txBox="1"/>
          <p:nvPr/>
        </p:nvSpPr>
        <p:spPr>
          <a:xfrm>
            <a:off x="7600175" y="3655050"/>
            <a:ext cx="1314000" cy="841800"/>
          </a:xfrm>
          <a:prstGeom prst="rect">
            <a:avLst/>
          </a:prstGeom>
          <a:noFill/>
          <a:ln>
            <a:noFill/>
          </a:ln>
        </p:spPr>
        <p:txBody>
          <a:bodyPr lIns="91425" tIns="91425" rIns="91425" bIns="91425" anchor="t" anchorCtr="0">
            <a:noAutofit/>
          </a:bodyPr>
          <a:lstStyle/>
          <a:p>
            <a:pPr lvl="0" algn="just">
              <a:spcBef>
                <a:spcPts val="0"/>
              </a:spcBef>
              <a:buNone/>
            </a:pPr>
            <a:r>
              <a:rPr lang="en-US">
                <a:latin typeface="Roboto"/>
                <a:ea typeface="Roboto"/>
                <a:cs typeface="Roboto"/>
                <a:sym typeface="Roboto"/>
              </a:rPr>
              <a:t>Selección de los métodos a visualizar</a:t>
            </a:r>
          </a:p>
        </p:txBody>
      </p:sp>
      <p:sp>
        <p:nvSpPr>
          <p:cNvPr id="211" name="Shape 211"/>
          <p:cNvSpPr txBox="1"/>
          <p:nvPr/>
        </p:nvSpPr>
        <p:spPr>
          <a:xfrm>
            <a:off x="7775275" y="1529025"/>
            <a:ext cx="1598700" cy="764700"/>
          </a:xfrm>
          <a:prstGeom prst="rect">
            <a:avLst/>
          </a:prstGeom>
          <a:noFill/>
          <a:ln>
            <a:noFill/>
          </a:ln>
        </p:spPr>
        <p:txBody>
          <a:bodyPr lIns="91425" tIns="91425" rIns="91425" bIns="91425" anchor="t" anchorCtr="0">
            <a:noAutofit/>
          </a:bodyPr>
          <a:lstStyle/>
          <a:p>
            <a:pPr lvl="0">
              <a:spcBef>
                <a:spcPts val="0"/>
              </a:spcBef>
              <a:buNone/>
            </a:pPr>
            <a:r>
              <a:rPr lang="en-US">
                <a:latin typeface="Roboto"/>
                <a:ea typeface="Roboto"/>
                <a:cs typeface="Roboto"/>
                <a:sym typeface="Roboto"/>
              </a:rPr>
              <a:t>Panel de ejecución</a:t>
            </a:r>
          </a:p>
        </p:txBody>
      </p:sp>
      <p:cxnSp>
        <p:nvCxnSpPr>
          <p:cNvPr id="212" name="Shape 212"/>
          <p:cNvCxnSpPr/>
          <p:nvPr/>
        </p:nvCxnSpPr>
        <p:spPr>
          <a:xfrm rot="10800000" flipH="1">
            <a:off x="7207900" y="2147600"/>
            <a:ext cx="862200" cy="266700"/>
          </a:xfrm>
          <a:prstGeom prst="curvedConnector3">
            <a:avLst>
              <a:gd name="adj1" fmla="val 93340"/>
            </a:avLst>
          </a:prstGeom>
          <a:noFill/>
          <a:ln w="28575" cap="flat" cmpd="sng">
            <a:solidFill>
              <a:schemeClr val="dk2"/>
            </a:solidFill>
            <a:prstDash val="solid"/>
            <a:round/>
            <a:headEnd type="none" w="lg" len="lg"/>
            <a:tailEnd type="stealth" w="lg" len="lg"/>
          </a:ln>
        </p:spPr>
      </p:cxnSp>
      <p:cxnSp>
        <p:nvCxnSpPr>
          <p:cNvPr id="213" name="Shape 213"/>
          <p:cNvCxnSpPr/>
          <p:nvPr/>
        </p:nvCxnSpPr>
        <p:spPr>
          <a:xfrm>
            <a:off x="7312325" y="3389775"/>
            <a:ext cx="979800" cy="384900"/>
          </a:xfrm>
          <a:prstGeom prst="curvedConnector3">
            <a:avLst>
              <a:gd name="adj1" fmla="val 89414"/>
            </a:avLst>
          </a:prstGeom>
          <a:noFill/>
          <a:ln w="28575" cap="flat" cmpd="sng">
            <a:solidFill>
              <a:schemeClr val="dk2"/>
            </a:solidFill>
            <a:prstDash val="solid"/>
            <a:round/>
            <a:headEnd type="none" w="lg" len="lg"/>
            <a:tailEnd type="stealth" w="lg" len="lg"/>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51519" y="177410"/>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Aspectos de Implementación </a:t>
            </a:r>
            <a:r>
              <a:rPr lang="en-US" sz="3500" b="1">
                <a:solidFill>
                  <a:srgbClr val="CC0000"/>
                </a:solidFill>
                <a:latin typeface="Amatic SC"/>
                <a:ea typeface="Amatic SC"/>
                <a:cs typeface="Amatic SC"/>
                <a:sym typeface="Amatic SC"/>
              </a:rPr>
              <a:t>(Cont.)</a:t>
            </a:r>
          </a:p>
        </p:txBody>
      </p:sp>
      <p:cxnSp>
        <p:nvCxnSpPr>
          <p:cNvPr id="219" name="Shape 219"/>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cxnSp>
        <p:nvCxnSpPr>
          <p:cNvPr id="220" name="Shape 220"/>
          <p:cNvCxnSpPr/>
          <p:nvPr/>
        </p:nvCxnSpPr>
        <p:spPr>
          <a:xfrm>
            <a:off x="2164925" y="2371225"/>
            <a:ext cx="264000" cy="0"/>
          </a:xfrm>
          <a:prstGeom prst="straightConnector1">
            <a:avLst/>
          </a:prstGeom>
          <a:noFill/>
          <a:ln>
            <a:noFill/>
          </a:ln>
        </p:spPr>
      </p:cxnSp>
      <p:sp>
        <p:nvSpPr>
          <p:cNvPr id="221" name="Shape 221"/>
          <p:cNvSpPr txBox="1"/>
          <p:nvPr/>
        </p:nvSpPr>
        <p:spPr>
          <a:xfrm>
            <a:off x="251525" y="1345275"/>
            <a:ext cx="7551300" cy="573000"/>
          </a:xfrm>
          <a:prstGeom prst="rect">
            <a:avLst/>
          </a:prstGeom>
          <a:noFill/>
          <a:ln>
            <a:noFill/>
          </a:ln>
        </p:spPr>
        <p:txBody>
          <a:bodyPr lIns="91425" tIns="91425" rIns="91425" bIns="91425" anchor="t" anchorCtr="0">
            <a:noAutofit/>
          </a:bodyPr>
          <a:lstStyle/>
          <a:p>
            <a:pPr lvl="0" rtl="0">
              <a:spcBef>
                <a:spcPts val="0"/>
              </a:spcBef>
              <a:buNone/>
            </a:pPr>
            <a:r>
              <a:rPr lang="en-US" sz="2400" b="1"/>
              <a:t>Vista Algolipse (Ventana de configuración)</a:t>
            </a:r>
          </a:p>
        </p:txBody>
      </p:sp>
      <p:pic>
        <p:nvPicPr>
          <p:cNvPr id="222" name="Shape 222"/>
          <p:cNvPicPr preferRelativeResize="0"/>
          <p:nvPr/>
        </p:nvPicPr>
        <p:blipFill>
          <a:blip r:embed="rId3">
            <a:alphaModFix/>
          </a:blip>
          <a:stretch>
            <a:fillRect/>
          </a:stretch>
        </p:blipFill>
        <p:spPr>
          <a:xfrm>
            <a:off x="2584175" y="1918275"/>
            <a:ext cx="3855300" cy="2593074"/>
          </a:xfrm>
          <a:prstGeom prst="rect">
            <a:avLst/>
          </a:prstGeom>
          <a:noFill/>
          <a:ln>
            <a:noFill/>
          </a:ln>
        </p:spPr>
      </p:pic>
      <p:cxnSp>
        <p:nvCxnSpPr>
          <p:cNvPr id="223" name="Shape 223"/>
          <p:cNvCxnSpPr/>
          <p:nvPr/>
        </p:nvCxnSpPr>
        <p:spPr>
          <a:xfrm flipH="1">
            <a:off x="1584925" y="2507600"/>
            <a:ext cx="1074300" cy="272700"/>
          </a:xfrm>
          <a:prstGeom prst="curvedConnector3">
            <a:avLst>
              <a:gd name="adj1" fmla="val 50000"/>
            </a:avLst>
          </a:prstGeom>
          <a:noFill/>
          <a:ln w="28575" cap="flat" cmpd="sng">
            <a:solidFill>
              <a:schemeClr val="dk2"/>
            </a:solidFill>
            <a:prstDash val="solid"/>
            <a:round/>
            <a:headEnd type="none" w="lg" len="lg"/>
            <a:tailEnd type="stealth" w="lg" len="lg"/>
          </a:ln>
        </p:spPr>
      </p:cxnSp>
      <p:sp>
        <p:nvSpPr>
          <p:cNvPr id="224" name="Shape 224"/>
          <p:cNvSpPr txBox="1"/>
          <p:nvPr/>
        </p:nvSpPr>
        <p:spPr>
          <a:xfrm>
            <a:off x="251525" y="2440450"/>
            <a:ext cx="1504800" cy="695100"/>
          </a:xfrm>
          <a:prstGeom prst="rect">
            <a:avLst/>
          </a:prstGeom>
          <a:noFill/>
          <a:ln>
            <a:noFill/>
          </a:ln>
        </p:spPr>
        <p:txBody>
          <a:bodyPr lIns="91425" tIns="91425" rIns="91425" bIns="91425" anchor="t" anchorCtr="0">
            <a:noAutofit/>
          </a:bodyPr>
          <a:lstStyle/>
          <a:p>
            <a:pPr lvl="0" algn="ctr">
              <a:spcBef>
                <a:spcPts val="0"/>
              </a:spcBef>
              <a:buNone/>
            </a:pPr>
            <a:r>
              <a:rPr lang="en-US">
                <a:latin typeface="Roboto"/>
                <a:ea typeface="Roboto"/>
                <a:cs typeface="Roboto"/>
                <a:sym typeface="Roboto"/>
              </a:rPr>
              <a:t>Selección de la  estructura a visualizar</a:t>
            </a:r>
          </a:p>
        </p:txBody>
      </p:sp>
      <p:cxnSp>
        <p:nvCxnSpPr>
          <p:cNvPr id="225" name="Shape 225"/>
          <p:cNvCxnSpPr/>
          <p:nvPr/>
        </p:nvCxnSpPr>
        <p:spPr>
          <a:xfrm rot="10800000" flipH="1">
            <a:off x="3987125" y="4782500"/>
            <a:ext cx="1297800" cy="22200"/>
          </a:xfrm>
          <a:prstGeom prst="straightConnector1">
            <a:avLst/>
          </a:prstGeom>
          <a:noFill/>
          <a:ln w="9525" cap="flat" cmpd="sng">
            <a:solidFill>
              <a:schemeClr val="dk2"/>
            </a:solidFill>
            <a:prstDash val="solid"/>
            <a:round/>
            <a:headEnd type="none" w="lg" len="lg"/>
            <a:tailEnd type="triangle" w="lg" len="lg"/>
          </a:ln>
        </p:spPr>
      </p:cxnSp>
      <p:cxnSp>
        <p:nvCxnSpPr>
          <p:cNvPr id="226" name="Shape 226"/>
          <p:cNvCxnSpPr>
            <a:endCxn id="227" idx="1"/>
          </p:cNvCxnSpPr>
          <p:nvPr/>
        </p:nvCxnSpPr>
        <p:spPr>
          <a:xfrm rot="10800000" flipH="1">
            <a:off x="4910225" y="2241600"/>
            <a:ext cx="1784700" cy="44400"/>
          </a:xfrm>
          <a:prstGeom prst="straightConnector1">
            <a:avLst/>
          </a:prstGeom>
          <a:noFill/>
          <a:ln w="28575" cap="flat" cmpd="sng">
            <a:solidFill>
              <a:schemeClr val="dk2"/>
            </a:solidFill>
            <a:prstDash val="solid"/>
            <a:round/>
            <a:headEnd type="none" w="lg" len="lg"/>
            <a:tailEnd type="triangle" w="lg" len="lg"/>
          </a:ln>
        </p:spPr>
      </p:cxnSp>
      <p:sp>
        <p:nvSpPr>
          <p:cNvPr id="227" name="Shape 227"/>
          <p:cNvSpPr txBox="1"/>
          <p:nvPr/>
        </p:nvSpPr>
        <p:spPr>
          <a:xfrm>
            <a:off x="6694925" y="1955100"/>
            <a:ext cx="1877700" cy="573000"/>
          </a:xfrm>
          <a:prstGeom prst="rect">
            <a:avLst/>
          </a:prstGeom>
          <a:noFill/>
          <a:ln>
            <a:noFill/>
          </a:ln>
        </p:spPr>
        <p:txBody>
          <a:bodyPr lIns="91425" tIns="91425" rIns="91425" bIns="91425" anchor="t" anchorCtr="0">
            <a:noAutofit/>
          </a:bodyPr>
          <a:lstStyle/>
          <a:p>
            <a:pPr lvl="0" algn="ctr">
              <a:spcBef>
                <a:spcPts val="0"/>
              </a:spcBef>
              <a:buNone/>
            </a:pPr>
            <a:r>
              <a:rPr lang="en-US">
                <a:latin typeface="Roboto"/>
                <a:ea typeface="Roboto"/>
                <a:cs typeface="Roboto"/>
                <a:sym typeface="Roboto"/>
              </a:rPr>
              <a:t>Configuración de la ejecución</a:t>
            </a:r>
          </a:p>
        </p:txBody>
      </p:sp>
      <p:sp>
        <p:nvSpPr>
          <p:cNvPr id="228" name="Shape 228"/>
          <p:cNvSpPr/>
          <p:nvPr/>
        </p:nvSpPr>
        <p:spPr>
          <a:xfrm>
            <a:off x="6527750" y="2669050"/>
            <a:ext cx="264000" cy="1623000"/>
          </a:xfrm>
          <a:prstGeom prst="rightBrace">
            <a:avLst>
              <a:gd name="adj1" fmla="val 101610"/>
              <a:gd name="adj2" fmla="val 50000"/>
            </a:avLst>
          </a:prstGeom>
          <a:no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txBox="1"/>
          <p:nvPr/>
        </p:nvSpPr>
        <p:spPr>
          <a:xfrm>
            <a:off x="6880025" y="3061750"/>
            <a:ext cx="1877700" cy="1056900"/>
          </a:xfrm>
          <a:prstGeom prst="rect">
            <a:avLst/>
          </a:prstGeom>
          <a:noFill/>
          <a:ln>
            <a:noFill/>
          </a:ln>
        </p:spPr>
        <p:txBody>
          <a:bodyPr lIns="91425" tIns="91425" rIns="91425" bIns="91425" anchor="t" anchorCtr="0">
            <a:noAutofit/>
          </a:bodyPr>
          <a:lstStyle/>
          <a:p>
            <a:pPr lvl="0" algn="ctr" rtl="0">
              <a:spcBef>
                <a:spcPts val="0"/>
              </a:spcBef>
              <a:buNone/>
            </a:pPr>
            <a:r>
              <a:rPr lang="en-US">
                <a:latin typeface="Roboto"/>
                <a:ea typeface="Roboto"/>
                <a:cs typeface="Roboto"/>
                <a:sym typeface="Roboto"/>
              </a:rPr>
              <a:t>Selección de métodos propios de la estructura</a:t>
            </a:r>
          </a:p>
        </p:txBody>
      </p:sp>
      <p:sp>
        <p:nvSpPr>
          <p:cNvPr id="230" name="Shape 230"/>
          <p:cNvSpPr txBox="1"/>
          <p:nvPr/>
        </p:nvSpPr>
        <p:spPr>
          <a:xfrm>
            <a:off x="251525" y="4560350"/>
            <a:ext cx="4134000" cy="466500"/>
          </a:xfrm>
          <a:prstGeom prst="rect">
            <a:avLst/>
          </a:prstGeom>
          <a:noFill/>
          <a:ln>
            <a:noFill/>
          </a:ln>
        </p:spPr>
        <p:txBody>
          <a:bodyPr lIns="91425" tIns="91425" rIns="91425" bIns="91425" anchor="t" anchorCtr="0">
            <a:noAutofit/>
          </a:bodyPr>
          <a:lstStyle/>
          <a:p>
            <a:pPr lvl="0" rtl="0">
              <a:spcBef>
                <a:spcPts val="0"/>
              </a:spcBef>
              <a:buNone/>
            </a:pPr>
            <a:r>
              <a:rPr lang="en-US">
                <a:latin typeface="Roboto"/>
                <a:ea typeface="Roboto"/>
                <a:cs typeface="Roboto"/>
                <a:sym typeface="Roboto"/>
              </a:rPr>
              <a:t>Ventana de configuración de la ejecución</a:t>
            </a:r>
          </a:p>
        </p:txBody>
      </p:sp>
      <p:sp>
        <p:nvSpPr>
          <p:cNvPr id="231" name="Shape 231"/>
          <p:cNvSpPr txBox="1"/>
          <p:nvPr/>
        </p:nvSpPr>
        <p:spPr>
          <a:xfrm>
            <a:off x="5284925" y="4560350"/>
            <a:ext cx="3487200" cy="466500"/>
          </a:xfrm>
          <a:prstGeom prst="rect">
            <a:avLst/>
          </a:prstGeom>
          <a:noFill/>
          <a:ln>
            <a:noFill/>
          </a:ln>
        </p:spPr>
        <p:txBody>
          <a:bodyPr lIns="91425" tIns="91425" rIns="91425" bIns="91425" anchor="ctr" anchorCtr="0">
            <a:noAutofit/>
          </a:bodyPr>
          <a:lstStyle/>
          <a:p>
            <a:pPr lvl="0" algn="just" rtl="0">
              <a:spcBef>
                <a:spcPts val="0"/>
              </a:spcBef>
              <a:buNone/>
            </a:pPr>
            <a:r>
              <a:rPr lang="en-US" b="1">
                <a:solidFill>
                  <a:schemeClr val="dk1"/>
                </a:solidFill>
              </a:rPr>
              <a:t>Ejecutar código sin intervención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Arquitectura</a:t>
            </a:r>
          </a:p>
        </p:txBody>
      </p:sp>
      <p:cxnSp>
        <p:nvCxnSpPr>
          <p:cNvPr id="237" name="Shape 237"/>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238" name="Shape 238" descr="grafico-1.png"/>
          <p:cNvPicPr preferRelativeResize="0"/>
          <p:nvPr/>
        </p:nvPicPr>
        <p:blipFill>
          <a:blip r:embed="rId3">
            <a:alphaModFix/>
          </a:blip>
          <a:stretch>
            <a:fillRect/>
          </a:stretch>
        </p:blipFill>
        <p:spPr>
          <a:xfrm>
            <a:off x="5237600" y="1613475"/>
            <a:ext cx="3148300" cy="3144375"/>
          </a:xfrm>
          <a:prstGeom prst="rect">
            <a:avLst/>
          </a:prstGeom>
          <a:noFill/>
          <a:ln>
            <a:noFill/>
          </a:ln>
        </p:spPr>
      </p:pic>
      <p:sp>
        <p:nvSpPr>
          <p:cNvPr id="239" name="Shape 239"/>
          <p:cNvSpPr txBox="1"/>
          <p:nvPr/>
        </p:nvSpPr>
        <p:spPr>
          <a:xfrm>
            <a:off x="251525" y="1504550"/>
            <a:ext cx="4683600" cy="3253200"/>
          </a:xfrm>
          <a:prstGeom prst="rect">
            <a:avLst/>
          </a:prstGeom>
          <a:noFill/>
          <a:ln>
            <a:noFill/>
          </a:ln>
        </p:spPr>
        <p:txBody>
          <a:bodyPr lIns="91425" tIns="91425" rIns="91425" bIns="91425" anchor="t" anchorCtr="0">
            <a:noAutofit/>
          </a:bodyPr>
          <a:lstStyle/>
          <a:p>
            <a:pPr lvl="0" algn="just">
              <a:spcBef>
                <a:spcPts val="0"/>
              </a:spcBef>
              <a:buNone/>
            </a:pPr>
            <a:r>
              <a:rPr lang="en-US" sz="1800">
                <a:latin typeface="Roboto"/>
                <a:ea typeface="Roboto"/>
                <a:cs typeface="Roboto"/>
                <a:sym typeface="Roboto"/>
              </a:rPr>
              <a:t>Una vista de alto nivel de la arquitectura donde agrupa por un lado, el entorno de desarrollo </a:t>
            </a:r>
            <a:r>
              <a:rPr lang="en-US" sz="1800" b="1">
                <a:latin typeface="Roboto"/>
                <a:ea typeface="Roboto"/>
                <a:cs typeface="Roboto"/>
                <a:sym typeface="Roboto"/>
              </a:rPr>
              <a:t>Eclipse </a:t>
            </a:r>
            <a:r>
              <a:rPr lang="en-US" sz="1800">
                <a:latin typeface="Roboto"/>
                <a:ea typeface="Roboto"/>
                <a:cs typeface="Roboto"/>
                <a:sym typeface="Roboto"/>
              </a:rPr>
              <a:t>junto con el </a:t>
            </a:r>
            <a:r>
              <a:rPr lang="en-US" sz="1800" b="1">
                <a:latin typeface="Roboto"/>
                <a:ea typeface="Roboto"/>
                <a:cs typeface="Roboto"/>
                <a:sym typeface="Roboto"/>
              </a:rPr>
              <a:t>plugin </a:t>
            </a:r>
            <a:r>
              <a:rPr lang="en-US" sz="1800">
                <a:latin typeface="Roboto"/>
                <a:ea typeface="Roboto"/>
                <a:cs typeface="Roboto"/>
                <a:sym typeface="Roboto"/>
              </a:rPr>
              <a:t>Algolipse, y por el otro lado a un </a:t>
            </a:r>
            <a:r>
              <a:rPr lang="en-US" sz="1800" b="1">
                <a:latin typeface="Roboto"/>
                <a:ea typeface="Roboto"/>
                <a:cs typeface="Roboto"/>
                <a:sym typeface="Roboto"/>
              </a:rPr>
              <a:t>proceso </a:t>
            </a:r>
            <a:r>
              <a:rPr lang="en-US" sz="1800">
                <a:latin typeface="Roboto"/>
                <a:ea typeface="Roboto"/>
                <a:cs typeface="Roboto"/>
                <a:sym typeface="Roboto"/>
              </a:rPr>
              <a:t>encargado de ejecutar el </a:t>
            </a:r>
            <a:r>
              <a:rPr lang="en-US" sz="1800" b="1">
                <a:latin typeface="Roboto"/>
                <a:ea typeface="Roboto"/>
                <a:cs typeface="Roboto"/>
                <a:sym typeface="Roboto"/>
              </a:rPr>
              <a:t>código (Java) de los alumnos</a:t>
            </a:r>
            <a:r>
              <a:rPr lang="en-US" sz="1800">
                <a:latin typeface="Roboto"/>
                <a:ea typeface="Roboto"/>
                <a:cs typeface="Roboto"/>
                <a:sym typeface="Roboto"/>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251525" y="195470"/>
            <a:ext cx="8520600" cy="1179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Arquitectura en funcionamiento</a:t>
            </a:r>
          </a:p>
        </p:txBody>
      </p:sp>
      <p:cxnSp>
        <p:nvCxnSpPr>
          <p:cNvPr id="245" name="Shape 245"/>
          <p:cNvCxnSpPr/>
          <p:nvPr/>
        </p:nvCxnSpPr>
        <p:spPr>
          <a:xfrm>
            <a:off x="460233" y="1374773"/>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246" name="Shape 246" descr="grafico-2.png"/>
          <p:cNvPicPr preferRelativeResize="0"/>
          <p:nvPr/>
        </p:nvPicPr>
        <p:blipFill>
          <a:blip r:embed="rId3">
            <a:alphaModFix/>
          </a:blip>
          <a:stretch>
            <a:fillRect/>
          </a:stretch>
        </p:blipFill>
        <p:spPr>
          <a:xfrm>
            <a:off x="5435425" y="1839325"/>
            <a:ext cx="3531299" cy="1464849"/>
          </a:xfrm>
          <a:prstGeom prst="rect">
            <a:avLst/>
          </a:prstGeom>
          <a:noFill/>
          <a:ln>
            <a:noFill/>
          </a:ln>
        </p:spPr>
      </p:pic>
      <p:pic>
        <p:nvPicPr>
          <p:cNvPr id="247" name="Shape 247" descr="tipito.png"/>
          <p:cNvPicPr preferRelativeResize="0"/>
          <p:nvPr/>
        </p:nvPicPr>
        <p:blipFill>
          <a:blip r:embed="rId4">
            <a:alphaModFix/>
          </a:blip>
          <a:stretch>
            <a:fillRect/>
          </a:stretch>
        </p:blipFill>
        <p:spPr>
          <a:xfrm>
            <a:off x="4616025" y="2163349"/>
            <a:ext cx="819400" cy="1951424"/>
          </a:xfrm>
          <a:prstGeom prst="rect">
            <a:avLst/>
          </a:prstGeom>
          <a:noFill/>
          <a:ln>
            <a:noFill/>
          </a:ln>
        </p:spPr>
      </p:pic>
      <p:sp>
        <p:nvSpPr>
          <p:cNvPr id="248" name="Shape 248"/>
          <p:cNvSpPr txBox="1"/>
          <p:nvPr/>
        </p:nvSpPr>
        <p:spPr>
          <a:xfrm>
            <a:off x="460225" y="1523712"/>
            <a:ext cx="3703200" cy="3230700"/>
          </a:xfrm>
          <a:prstGeom prst="rect">
            <a:avLst/>
          </a:prstGeom>
          <a:noFill/>
          <a:ln>
            <a:noFill/>
          </a:ln>
        </p:spPr>
        <p:txBody>
          <a:bodyPr lIns="91425" tIns="91425" rIns="91425" bIns="91425" anchor="t" anchorCtr="0">
            <a:noAutofit/>
          </a:bodyPr>
          <a:lstStyle/>
          <a:p>
            <a:pPr lvl="0" algn="just">
              <a:spcBef>
                <a:spcPts val="0"/>
              </a:spcBef>
              <a:buNone/>
            </a:pPr>
            <a:r>
              <a:rPr lang="en-US" sz="1800">
                <a:latin typeface="Roboto"/>
                <a:ea typeface="Roboto"/>
                <a:cs typeface="Roboto"/>
                <a:sym typeface="Roboto"/>
              </a:rPr>
              <a:t>La ejecución comienza cuando el alumno presiona sobre el botón “</a:t>
            </a:r>
            <a:r>
              <a:rPr lang="en-US" sz="1800" b="1">
                <a:latin typeface="Roboto"/>
                <a:ea typeface="Roboto"/>
                <a:cs typeface="Roboto"/>
                <a:sym typeface="Roboto"/>
              </a:rPr>
              <a:t>Play</a:t>
            </a:r>
            <a:r>
              <a:rPr lang="en-US" sz="1800">
                <a:latin typeface="Roboto"/>
                <a:ea typeface="Roboto"/>
                <a:cs typeface="Roboto"/>
                <a:sym typeface="Roboto"/>
              </a:rPr>
              <a:t>”, el plugin dispara un </a:t>
            </a:r>
            <a:r>
              <a:rPr lang="en-US" sz="1800" b="1">
                <a:latin typeface="Roboto"/>
                <a:ea typeface="Roboto"/>
                <a:cs typeface="Roboto"/>
                <a:sym typeface="Roboto"/>
              </a:rPr>
              <a:t>thread </a:t>
            </a:r>
            <a:r>
              <a:rPr lang="en-US" sz="1800">
                <a:latin typeface="Roboto"/>
                <a:ea typeface="Roboto"/>
                <a:cs typeface="Roboto"/>
                <a:sym typeface="Roboto"/>
              </a:rPr>
              <a:t>interno que se encarga de disparar el </a:t>
            </a:r>
            <a:r>
              <a:rPr lang="en-US" sz="1800" b="1">
                <a:latin typeface="Roboto"/>
                <a:ea typeface="Roboto"/>
                <a:cs typeface="Roboto"/>
                <a:sym typeface="Roboto"/>
              </a:rPr>
              <a:t>proceso de Debug</a:t>
            </a:r>
            <a:r>
              <a:rPr lang="en-US" sz="1800">
                <a:latin typeface="Roboto"/>
                <a:ea typeface="Roboto"/>
                <a:cs typeface="Roboto"/>
                <a:sym typeface="Roboto"/>
              </a:rPr>
              <a:t> y de mantener la comunicación con el mismo</a:t>
            </a:r>
            <a:r>
              <a:rPr lang="en-US"/>
              <a:t>.</a:t>
            </a:r>
          </a:p>
          <a:p>
            <a:pPr lvl="0" algn="just">
              <a:spcBef>
                <a:spcPts val="0"/>
              </a:spcBef>
              <a:buNone/>
            </a:pPr>
            <a:r>
              <a:rPr lang="en-US" sz="1800">
                <a:latin typeface="Roboto"/>
                <a:ea typeface="Roboto"/>
                <a:cs typeface="Roboto"/>
                <a:sym typeface="Roboto"/>
              </a:rPr>
              <a:t>Este thread envía la información de configuración (previamente establecida por el alumno) al proceso Debug.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Arquitectura en funcionamiento</a:t>
            </a:r>
          </a:p>
        </p:txBody>
      </p:sp>
      <p:cxnSp>
        <p:nvCxnSpPr>
          <p:cNvPr id="254" name="Shape 254"/>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255" name="Shape 255" descr="grafico-3.png"/>
          <p:cNvPicPr preferRelativeResize="0"/>
          <p:nvPr/>
        </p:nvPicPr>
        <p:blipFill>
          <a:blip r:embed="rId3">
            <a:alphaModFix/>
          </a:blip>
          <a:stretch>
            <a:fillRect/>
          </a:stretch>
        </p:blipFill>
        <p:spPr>
          <a:xfrm>
            <a:off x="1895200" y="2014300"/>
            <a:ext cx="4599224" cy="2057100"/>
          </a:xfrm>
          <a:prstGeom prst="rect">
            <a:avLst/>
          </a:prstGeom>
          <a:noFill/>
          <a:ln>
            <a:noFill/>
          </a:ln>
        </p:spPr>
      </p:pic>
      <p:sp>
        <p:nvSpPr>
          <p:cNvPr id="256" name="Shape 256"/>
          <p:cNvSpPr txBox="1"/>
          <p:nvPr/>
        </p:nvSpPr>
        <p:spPr>
          <a:xfrm>
            <a:off x="6633900" y="1390275"/>
            <a:ext cx="2064900" cy="1504800"/>
          </a:xfrm>
          <a:prstGeom prst="rect">
            <a:avLst/>
          </a:prstGeom>
          <a:solidFill>
            <a:srgbClr val="D9D2E9"/>
          </a:solidFill>
          <a:ln>
            <a:noFill/>
          </a:ln>
        </p:spPr>
        <p:txBody>
          <a:bodyPr lIns="91425" tIns="91425" rIns="91425" bIns="91425" anchor="t" anchorCtr="0">
            <a:noAutofit/>
          </a:bodyPr>
          <a:lstStyle/>
          <a:p>
            <a:pPr lvl="0" algn="just">
              <a:spcBef>
                <a:spcPts val="0"/>
              </a:spcBef>
              <a:buNone/>
            </a:pPr>
            <a:r>
              <a:rPr lang="en-US"/>
              <a:t>1</a:t>
            </a:r>
            <a:r>
              <a:rPr lang="en-US">
                <a:latin typeface="Roboto"/>
                <a:ea typeface="Roboto"/>
                <a:cs typeface="Roboto"/>
                <a:sym typeface="Roboto"/>
              </a:rPr>
              <a:t>. El proceso debug, detecta un evento y se lo comunica al plugin Algolipse enviando el estado actual del algoritmo.</a:t>
            </a:r>
          </a:p>
        </p:txBody>
      </p:sp>
      <p:sp>
        <p:nvSpPr>
          <p:cNvPr id="257" name="Shape 257"/>
          <p:cNvSpPr txBox="1"/>
          <p:nvPr/>
        </p:nvSpPr>
        <p:spPr>
          <a:xfrm>
            <a:off x="209800" y="1407100"/>
            <a:ext cx="4478700" cy="432600"/>
          </a:xfrm>
          <a:prstGeom prst="rect">
            <a:avLst/>
          </a:prstGeom>
          <a:noFill/>
          <a:ln>
            <a:noFill/>
          </a:ln>
        </p:spPr>
        <p:txBody>
          <a:bodyPr lIns="91425" tIns="91425" rIns="91425" bIns="91425" anchor="t" anchorCtr="0">
            <a:noAutofit/>
          </a:bodyPr>
          <a:lstStyle/>
          <a:p>
            <a:pPr lvl="0">
              <a:spcBef>
                <a:spcPts val="0"/>
              </a:spcBef>
              <a:buNone/>
            </a:pPr>
            <a:r>
              <a:rPr lang="en-US" sz="2000" b="1">
                <a:latin typeface="Roboto"/>
                <a:ea typeface="Roboto"/>
                <a:cs typeface="Roboto"/>
                <a:sym typeface="Roboto"/>
              </a:rPr>
              <a:t>Evento alcanzado por el Debug</a:t>
            </a:r>
          </a:p>
        </p:txBody>
      </p:sp>
      <p:sp>
        <p:nvSpPr>
          <p:cNvPr id="258" name="Shape 258"/>
          <p:cNvSpPr txBox="1"/>
          <p:nvPr/>
        </p:nvSpPr>
        <p:spPr>
          <a:xfrm>
            <a:off x="5260125" y="4185825"/>
            <a:ext cx="3370800" cy="841800"/>
          </a:xfrm>
          <a:prstGeom prst="rect">
            <a:avLst/>
          </a:prstGeom>
          <a:solidFill>
            <a:srgbClr val="9FC5E8"/>
          </a:solidFill>
          <a:ln>
            <a:noFill/>
          </a:ln>
        </p:spPr>
        <p:txBody>
          <a:bodyPr lIns="91425" tIns="91425" rIns="91425" bIns="91425" anchor="t" anchorCtr="0">
            <a:noAutofit/>
          </a:bodyPr>
          <a:lstStyle/>
          <a:p>
            <a:pPr lvl="0" algn="just" rtl="0">
              <a:spcBef>
                <a:spcPts val="0"/>
              </a:spcBef>
              <a:buNone/>
            </a:pPr>
            <a:r>
              <a:rPr lang="en-US"/>
              <a:t>2.</a:t>
            </a:r>
            <a:r>
              <a:rPr lang="en-US">
                <a:latin typeface="Roboto"/>
                <a:ea typeface="Roboto"/>
                <a:cs typeface="Roboto"/>
                <a:sym typeface="Roboto"/>
              </a:rPr>
              <a:t> El plugin, recibe el evento con sus datos y lo envía a un transformador para que decodifique la estructura.</a:t>
            </a:r>
          </a:p>
        </p:txBody>
      </p:sp>
      <p:cxnSp>
        <p:nvCxnSpPr>
          <p:cNvPr id="259" name="Shape 259"/>
          <p:cNvCxnSpPr/>
          <p:nvPr/>
        </p:nvCxnSpPr>
        <p:spPr>
          <a:xfrm rot="-5400000">
            <a:off x="5645575" y="2046200"/>
            <a:ext cx="999600" cy="698100"/>
          </a:xfrm>
          <a:prstGeom prst="curvedConnector3">
            <a:avLst>
              <a:gd name="adj1" fmla="val 86580"/>
            </a:avLst>
          </a:prstGeom>
          <a:noFill/>
          <a:ln w="28575" cap="flat" cmpd="sng">
            <a:solidFill>
              <a:schemeClr val="dk2"/>
            </a:solidFill>
            <a:prstDash val="solid"/>
            <a:round/>
            <a:headEnd type="none" w="lg" len="lg"/>
            <a:tailEnd type="stealth" w="lg" len="lg"/>
          </a:ln>
        </p:spPr>
      </p:cxnSp>
      <p:sp>
        <p:nvSpPr>
          <p:cNvPr id="260" name="Shape 260"/>
          <p:cNvSpPr txBox="1"/>
          <p:nvPr/>
        </p:nvSpPr>
        <p:spPr>
          <a:xfrm>
            <a:off x="209800" y="4185825"/>
            <a:ext cx="3160800" cy="841800"/>
          </a:xfrm>
          <a:prstGeom prst="rect">
            <a:avLst/>
          </a:prstGeom>
          <a:solidFill>
            <a:srgbClr val="EA9999"/>
          </a:solidFill>
          <a:ln>
            <a:noFill/>
          </a:ln>
        </p:spPr>
        <p:txBody>
          <a:bodyPr lIns="91425" tIns="91425" rIns="91425" bIns="91425" anchor="t" anchorCtr="0">
            <a:noAutofit/>
          </a:bodyPr>
          <a:lstStyle/>
          <a:p>
            <a:pPr lvl="0" algn="just" rtl="0">
              <a:spcBef>
                <a:spcPts val="0"/>
              </a:spcBef>
              <a:buNone/>
            </a:pPr>
            <a:r>
              <a:rPr lang="en-US">
                <a:latin typeface="Roboto"/>
                <a:ea typeface="Roboto"/>
                <a:cs typeface="Roboto"/>
                <a:sym typeface="Roboto"/>
              </a:rPr>
              <a:t>3. La estructura decodificada se almacena en memoria para su posterior visualización.</a:t>
            </a:r>
          </a:p>
        </p:txBody>
      </p:sp>
      <p:cxnSp>
        <p:nvCxnSpPr>
          <p:cNvPr id="261" name="Shape 261"/>
          <p:cNvCxnSpPr/>
          <p:nvPr/>
        </p:nvCxnSpPr>
        <p:spPr>
          <a:xfrm>
            <a:off x="5685675" y="3753225"/>
            <a:ext cx="1815900" cy="432600"/>
          </a:xfrm>
          <a:prstGeom prst="curvedConnector3">
            <a:avLst>
              <a:gd name="adj1" fmla="val 72724"/>
            </a:avLst>
          </a:prstGeom>
          <a:noFill/>
          <a:ln w="28575" cap="flat" cmpd="sng">
            <a:solidFill>
              <a:schemeClr val="dk2"/>
            </a:solidFill>
            <a:prstDash val="solid"/>
            <a:round/>
            <a:headEnd type="none" w="lg" len="lg"/>
            <a:tailEnd type="stealth" w="lg" len="lg"/>
          </a:ln>
        </p:spPr>
      </p:cxnSp>
      <p:cxnSp>
        <p:nvCxnSpPr>
          <p:cNvPr id="262" name="Shape 262"/>
          <p:cNvCxnSpPr/>
          <p:nvPr/>
        </p:nvCxnSpPr>
        <p:spPr>
          <a:xfrm rot="5400000">
            <a:off x="1169275" y="3533125"/>
            <a:ext cx="752100" cy="551400"/>
          </a:xfrm>
          <a:prstGeom prst="curvedConnector3">
            <a:avLst>
              <a:gd name="adj1" fmla="val 50000"/>
            </a:avLst>
          </a:prstGeom>
          <a:noFill/>
          <a:ln w="28575" cap="flat" cmpd="sng">
            <a:solidFill>
              <a:schemeClr val="dk2"/>
            </a:solidFill>
            <a:prstDash val="solid"/>
            <a:round/>
            <a:headEnd type="none" w="lg" len="lg"/>
            <a:tailEnd type="stealth" w="lg" len="lg"/>
          </a:ln>
        </p:spPr>
      </p:cxnSp>
      <p:cxnSp>
        <p:nvCxnSpPr>
          <p:cNvPr id="263" name="Shape 263"/>
          <p:cNvCxnSpPr/>
          <p:nvPr/>
        </p:nvCxnSpPr>
        <p:spPr>
          <a:xfrm rot="10800000">
            <a:off x="2029350" y="2238325"/>
            <a:ext cx="667500" cy="152700"/>
          </a:xfrm>
          <a:prstGeom prst="curvedConnector3">
            <a:avLst>
              <a:gd name="adj1" fmla="val 50000"/>
            </a:avLst>
          </a:prstGeom>
          <a:noFill/>
          <a:ln w="28575" cap="flat" cmpd="sng">
            <a:solidFill>
              <a:schemeClr val="dk2"/>
            </a:solidFill>
            <a:prstDash val="solid"/>
            <a:round/>
            <a:headEnd type="none" w="lg" len="lg"/>
            <a:tailEnd type="stealth" w="lg" len="lg"/>
          </a:ln>
        </p:spPr>
      </p:cxnSp>
      <p:sp>
        <p:nvSpPr>
          <p:cNvPr id="264" name="Shape 264"/>
          <p:cNvSpPr txBox="1"/>
          <p:nvPr/>
        </p:nvSpPr>
        <p:spPr>
          <a:xfrm>
            <a:off x="209800" y="1897150"/>
            <a:ext cx="1749300" cy="999600"/>
          </a:xfrm>
          <a:prstGeom prst="rect">
            <a:avLst/>
          </a:prstGeom>
          <a:solidFill>
            <a:srgbClr val="B6D7A8"/>
          </a:solidFill>
          <a:ln>
            <a:noFill/>
          </a:ln>
        </p:spPr>
        <p:txBody>
          <a:bodyPr lIns="91425" tIns="91425" rIns="91425" bIns="91425" anchor="t" anchorCtr="0">
            <a:noAutofit/>
          </a:bodyPr>
          <a:lstStyle/>
          <a:p>
            <a:pPr lvl="0" algn="just" rtl="0">
              <a:spcBef>
                <a:spcPts val="0"/>
              </a:spcBef>
              <a:buNone/>
            </a:pPr>
            <a:r>
              <a:rPr lang="en-US">
                <a:latin typeface="Roboto"/>
                <a:ea typeface="Roboto"/>
                <a:cs typeface="Roboto"/>
                <a:sym typeface="Roboto"/>
              </a:rPr>
              <a:t>4. Visualización de la estructura a partir de la Estructura Interna.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68"/>
        <p:cNvGrpSpPr/>
        <p:nvPr/>
      </p:nvGrpSpPr>
      <p:grpSpPr>
        <a:xfrm>
          <a:off x="0" y="0"/>
          <a:ext cx="0" cy="0"/>
          <a:chOff x="0" y="0"/>
          <a:chExt cx="0" cy="0"/>
        </a:xfrm>
      </p:grpSpPr>
      <p:pic>
        <p:nvPicPr>
          <p:cNvPr id="269" name="Shape 269"/>
          <p:cNvPicPr preferRelativeResize="0"/>
          <p:nvPr/>
        </p:nvPicPr>
        <p:blipFill>
          <a:blip r:embed="rId3">
            <a:alphaModFix/>
          </a:blip>
          <a:stretch>
            <a:fillRect/>
          </a:stretch>
        </p:blipFill>
        <p:spPr>
          <a:xfrm>
            <a:off x="2996250" y="2732226"/>
            <a:ext cx="3151499" cy="2243249"/>
          </a:xfrm>
          <a:prstGeom prst="rect">
            <a:avLst/>
          </a:prstGeom>
          <a:noFill/>
          <a:ln>
            <a:noFill/>
          </a:ln>
        </p:spPr>
      </p:pic>
      <p:sp>
        <p:nvSpPr>
          <p:cNvPr id="270" name="Shape 270"/>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Tecnologías Utilizadas</a:t>
            </a:r>
          </a:p>
        </p:txBody>
      </p:sp>
      <p:cxnSp>
        <p:nvCxnSpPr>
          <p:cNvPr id="271" name="Shape 271"/>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272" name="Shape 272"/>
          <p:cNvSpPr/>
          <p:nvPr/>
        </p:nvSpPr>
        <p:spPr>
          <a:xfrm>
            <a:off x="562950" y="2045250"/>
            <a:ext cx="1164600" cy="1053000"/>
          </a:xfrm>
          <a:prstGeom prst="ellipse">
            <a:avLst/>
          </a:prstGeom>
          <a:solidFill>
            <a:srgbClr val="CC0000"/>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2200">
                <a:solidFill>
                  <a:srgbClr val="F3F3F3"/>
                </a:solidFill>
              </a:rPr>
              <a:t>PDE</a:t>
            </a:r>
          </a:p>
        </p:txBody>
      </p:sp>
      <p:sp>
        <p:nvSpPr>
          <p:cNvPr id="273" name="Shape 273"/>
          <p:cNvSpPr/>
          <p:nvPr/>
        </p:nvSpPr>
        <p:spPr>
          <a:xfrm>
            <a:off x="2507600" y="1514987"/>
            <a:ext cx="2188200" cy="739500"/>
          </a:xfrm>
          <a:prstGeom prst="ellipse">
            <a:avLst/>
          </a:prstGeom>
          <a:solidFill>
            <a:srgbClr val="00A000">
              <a:alpha val="9346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200"/>
              <a:t> </a:t>
            </a:r>
            <a:r>
              <a:rPr lang="en-US" sz="2200">
                <a:solidFill>
                  <a:srgbClr val="FFFFFF"/>
                </a:solidFill>
              </a:rPr>
              <a:t>Reflection</a:t>
            </a:r>
          </a:p>
        </p:txBody>
      </p:sp>
      <p:cxnSp>
        <p:nvCxnSpPr>
          <p:cNvPr id="274" name="Shape 274"/>
          <p:cNvCxnSpPr>
            <a:stCxn id="272" idx="7"/>
            <a:endCxn id="273" idx="2"/>
          </p:cNvCxnSpPr>
          <p:nvPr/>
        </p:nvCxnSpPr>
        <p:spPr>
          <a:xfrm rot="-5400000">
            <a:off x="1874998" y="1566758"/>
            <a:ext cx="314700" cy="950700"/>
          </a:xfrm>
          <a:prstGeom prst="curvedConnector2">
            <a:avLst/>
          </a:prstGeom>
          <a:noFill/>
          <a:ln w="28575" cap="flat" cmpd="sng">
            <a:solidFill>
              <a:srgbClr val="3C78D8"/>
            </a:solidFill>
            <a:prstDash val="solid"/>
            <a:round/>
            <a:headEnd type="none" w="lg" len="lg"/>
            <a:tailEnd type="none" w="lg" len="lg"/>
          </a:ln>
        </p:spPr>
      </p:cxnSp>
      <p:sp>
        <p:nvSpPr>
          <p:cNvPr id="275" name="Shape 275"/>
          <p:cNvSpPr/>
          <p:nvPr/>
        </p:nvSpPr>
        <p:spPr>
          <a:xfrm>
            <a:off x="5329825" y="1515600"/>
            <a:ext cx="1164600" cy="1053000"/>
          </a:xfrm>
          <a:prstGeom prst="ellipse">
            <a:avLst/>
          </a:prstGeom>
          <a:solidFill>
            <a:srgbClr val="EE5420">
              <a:alpha val="95000"/>
            </a:srgbClr>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200">
                <a:solidFill>
                  <a:srgbClr val="F3F3F3"/>
                </a:solidFill>
              </a:rPr>
              <a:t>SWT</a:t>
            </a:r>
          </a:p>
        </p:txBody>
      </p:sp>
      <p:sp>
        <p:nvSpPr>
          <p:cNvPr id="276" name="Shape 276"/>
          <p:cNvSpPr/>
          <p:nvPr/>
        </p:nvSpPr>
        <p:spPr>
          <a:xfrm>
            <a:off x="7222300" y="2045250"/>
            <a:ext cx="1164600" cy="1053000"/>
          </a:xfrm>
          <a:prstGeom prst="ellipse">
            <a:avLst/>
          </a:prstGeom>
          <a:solidFill>
            <a:srgbClr val="3C78D8"/>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200">
                <a:solidFill>
                  <a:srgbClr val="F3F3F3"/>
                </a:solidFill>
              </a:rPr>
              <a:t>AOP</a:t>
            </a:r>
          </a:p>
        </p:txBody>
      </p:sp>
      <p:cxnSp>
        <p:nvCxnSpPr>
          <p:cNvPr id="277" name="Shape 277"/>
          <p:cNvCxnSpPr>
            <a:stCxn id="275" idx="6"/>
            <a:endCxn id="276" idx="1"/>
          </p:cNvCxnSpPr>
          <p:nvPr/>
        </p:nvCxnSpPr>
        <p:spPr>
          <a:xfrm>
            <a:off x="6494425" y="2042100"/>
            <a:ext cx="898500" cy="157500"/>
          </a:xfrm>
          <a:prstGeom prst="curvedConnector2">
            <a:avLst/>
          </a:prstGeom>
          <a:noFill/>
          <a:ln w="28575" cap="flat" cmpd="sng">
            <a:solidFill>
              <a:srgbClr val="3C78D8"/>
            </a:solidFill>
            <a:prstDash val="solid"/>
            <a:round/>
            <a:headEnd type="none" w="lg" len="lg"/>
            <a:tailEnd type="none" w="lg" len="lg"/>
          </a:ln>
        </p:spPr>
      </p:cxnSp>
      <p:cxnSp>
        <p:nvCxnSpPr>
          <p:cNvPr id="278" name="Shape 278"/>
          <p:cNvCxnSpPr>
            <a:stCxn id="273" idx="7"/>
            <a:endCxn id="275" idx="1"/>
          </p:cNvCxnSpPr>
          <p:nvPr/>
        </p:nvCxnSpPr>
        <p:spPr>
          <a:xfrm rot="-5400000" flipH="1">
            <a:off x="4914595" y="1084034"/>
            <a:ext cx="46500" cy="1125000"/>
          </a:xfrm>
          <a:prstGeom prst="curvedConnector3">
            <a:avLst>
              <a:gd name="adj1" fmla="val -133999"/>
            </a:avLst>
          </a:prstGeom>
          <a:noFill/>
          <a:ln w="28575" cap="flat" cmpd="sng">
            <a:solidFill>
              <a:srgbClr val="3C78D8"/>
            </a:solidFill>
            <a:prstDash val="solid"/>
            <a:round/>
            <a:headEnd type="none" w="lg" len="lg"/>
            <a:tailEnd type="none" w="lg" len="lg"/>
          </a:ln>
        </p:spPr>
      </p:cxnSp>
      <p:cxnSp>
        <p:nvCxnSpPr>
          <p:cNvPr id="279" name="Shape 279"/>
          <p:cNvCxnSpPr>
            <a:stCxn id="269" idx="0"/>
            <a:endCxn id="273" idx="5"/>
          </p:cNvCxnSpPr>
          <p:nvPr/>
        </p:nvCxnSpPr>
        <p:spPr>
          <a:xfrm rot="10800000">
            <a:off x="4375200" y="2146326"/>
            <a:ext cx="196800" cy="585900"/>
          </a:xfrm>
          <a:prstGeom prst="straightConnector1">
            <a:avLst/>
          </a:prstGeom>
          <a:noFill/>
          <a:ln w="9525" cap="flat" cmpd="sng">
            <a:solidFill>
              <a:schemeClr val="dk2"/>
            </a:solidFill>
            <a:prstDash val="solid"/>
            <a:round/>
            <a:headEnd type="none" w="lg" len="lg"/>
            <a:tailEnd type="none" w="lg" len="lg"/>
          </a:ln>
        </p:spPr>
      </p:cxnSp>
      <p:cxnSp>
        <p:nvCxnSpPr>
          <p:cNvPr id="280" name="Shape 280"/>
          <p:cNvCxnSpPr>
            <a:endCxn id="275" idx="3"/>
          </p:cNvCxnSpPr>
          <p:nvPr/>
        </p:nvCxnSpPr>
        <p:spPr>
          <a:xfrm rot="10800000" flipH="1">
            <a:off x="4874876" y="2414391"/>
            <a:ext cx="625500" cy="451500"/>
          </a:xfrm>
          <a:prstGeom prst="straightConnector1">
            <a:avLst/>
          </a:prstGeom>
          <a:noFill/>
          <a:ln w="9525" cap="flat" cmpd="sng">
            <a:solidFill>
              <a:schemeClr val="dk2"/>
            </a:solidFill>
            <a:prstDash val="solid"/>
            <a:round/>
            <a:headEnd type="none" w="lg" len="lg"/>
            <a:tailEnd type="none" w="lg" len="lg"/>
          </a:ln>
        </p:spPr>
      </p:cxnSp>
      <p:cxnSp>
        <p:nvCxnSpPr>
          <p:cNvPr id="281" name="Shape 281"/>
          <p:cNvCxnSpPr>
            <a:endCxn id="276" idx="3"/>
          </p:cNvCxnSpPr>
          <p:nvPr/>
        </p:nvCxnSpPr>
        <p:spPr>
          <a:xfrm rot="10800000" flipH="1">
            <a:off x="4938851" y="2944041"/>
            <a:ext cx="2454000" cy="62700"/>
          </a:xfrm>
          <a:prstGeom prst="straightConnector1">
            <a:avLst/>
          </a:prstGeom>
          <a:noFill/>
          <a:ln w="9525" cap="flat" cmpd="sng">
            <a:solidFill>
              <a:schemeClr val="dk2"/>
            </a:solidFill>
            <a:prstDash val="solid"/>
            <a:round/>
            <a:headEnd type="none" w="lg" len="lg"/>
            <a:tailEnd type="none" w="lg" len="lg"/>
          </a:ln>
        </p:spPr>
      </p:cxnSp>
      <p:cxnSp>
        <p:nvCxnSpPr>
          <p:cNvPr id="282" name="Shape 282"/>
          <p:cNvCxnSpPr>
            <a:endCxn id="272" idx="6"/>
          </p:cNvCxnSpPr>
          <p:nvPr/>
        </p:nvCxnSpPr>
        <p:spPr>
          <a:xfrm rot="10800000">
            <a:off x="1727550" y="2571750"/>
            <a:ext cx="2430900" cy="4605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6"/>
        <p:cNvGrpSpPr/>
        <p:nvPr/>
      </p:nvGrpSpPr>
      <p:grpSpPr>
        <a:xfrm>
          <a:off x="0" y="0"/>
          <a:ext cx="0" cy="0"/>
          <a:chOff x="0" y="0"/>
          <a:chExt cx="0" cy="0"/>
        </a:xfrm>
      </p:grpSpPr>
      <p:sp>
        <p:nvSpPr>
          <p:cNvPr id="287" name="Shape 287"/>
          <p:cNvSpPr txBox="1"/>
          <p:nvPr/>
        </p:nvSpPr>
        <p:spPr>
          <a:xfrm>
            <a:off x="179500" y="1347625"/>
            <a:ext cx="5386500" cy="1671900"/>
          </a:xfrm>
          <a:prstGeom prst="rect">
            <a:avLst/>
          </a:prstGeom>
          <a:solidFill>
            <a:srgbClr val="C9DAF8"/>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55000"/>
              <a:buFont typeface="Arial"/>
              <a:buNone/>
            </a:pPr>
            <a:r>
              <a:rPr lang="en-US" sz="2000" b="1" i="1">
                <a:solidFill>
                  <a:srgbClr val="3F3F3F"/>
                </a:solidFill>
                <a:latin typeface="Roboto"/>
                <a:ea typeface="Roboto"/>
                <a:cs typeface="Roboto"/>
                <a:sym typeface="Roboto"/>
              </a:rPr>
              <a:t>PDE</a:t>
            </a:r>
          </a:p>
          <a:p>
            <a:pPr marL="0" marR="0" lvl="0" indent="-69850" algn="just" rtl="0">
              <a:lnSpc>
                <a:spcPct val="100000"/>
              </a:lnSpc>
              <a:spcBef>
                <a:spcPts val="0"/>
              </a:spcBef>
              <a:spcAft>
                <a:spcPts val="0"/>
              </a:spcAft>
              <a:buClr>
                <a:srgbClr val="000000"/>
              </a:buClr>
              <a:buSzPct val="61111"/>
              <a:buFont typeface="Arial"/>
              <a:buNone/>
            </a:pPr>
            <a:r>
              <a:rPr lang="en-US" sz="1800" i="1">
                <a:solidFill>
                  <a:srgbClr val="3F3F3F"/>
                </a:solidFill>
                <a:latin typeface="Roboto"/>
                <a:ea typeface="Roboto"/>
                <a:cs typeface="Roboto"/>
                <a:sym typeface="Roboto"/>
              </a:rPr>
              <a:t>Provee herramientas para desarrollar, testear y ejecutar el plugin.</a:t>
            </a:r>
          </a:p>
        </p:txBody>
      </p:sp>
      <p:sp>
        <p:nvSpPr>
          <p:cNvPr id="288" name="Shape 288"/>
          <p:cNvSpPr txBox="1">
            <a:spLocks noGrp="1"/>
          </p:cNvSpPr>
          <p:nvPr>
            <p:ph type="title"/>
          </p:nvPr>
        </p:nvSpPr>
        <p:spPr>
          <a:xfrm>
            <a:off x="99124" y="195475"/>
            <a:ext cx="92073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5500" b="1">
                <a:solidFill>
                  <a:srgbClr val="CC0000"/>
                </a:solidFill>
                <a:latin typeface="Amatic SC"/>
                <a:ea typeface="Amatic SC"/>
                <a:cs typeface="Amatic SC"/>
                <a:sym typeface="Amatic SC"/>
              </a:rPr>
              <a:t>PDE (Plugin Development Environment)</a:t>
            </a:r>
          </a:p>
        </p:txBody>
      </p:sp>
      <p:cxnSp>
        <p:nvCxnSpPr>
          <p:cNvPr id="289" name="Shape 289"/>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290" name="Shape 290"/>
          <p:cNvSpPr txBox="1"/>
          <p:nvPr/>
        </p:nvSpPr>
        <p:spPr>
          <a:xfrm>
            <a:off x="251525" y="3134650"/>
            <a:ext cx="5173500" cy="1903800"/>
          </a:xfrm>
          <a:prstGeom prst="rect">
            <a:avLst/>
          </a:prstGeom>
          <a:solidFill>
            <a:srgbClr val="EFEFEF"/>
          </a:solidFill>
          <a:ln>
            <a:noFill/>
          </a:ln>
        </p:spPr>
        <p:txBody>
          <a:bodyPr lIns="91425" tIns="91425" rIns="91425" bIns="91425" anchor="t" anchorCtr="0">
            <a:noAutofit/>
          </a:bodyPr>
          <a:lstStyle/>
          <a:p>
            <a:pPr marL="0" marR="0" lvl="0" indent="0" algn="just" rtl="0">
              <a:lnSpc>
                <a:spcPct val="100000"/>
              </a:lnSpc>
              <a:spcBef>
                <a:spcPts val="0"/>
              </a:spcBef>
              <a:spcAft>
                <a:spcPts val="0"/>
              </a:spcAft>
              <a:buNone/>
            </a:pPr>
            <a:r>
              <a:rPr lang="en-US" sz="1800" dirty="0">
                <a:solidFill>
                  <a:schemeClr val="dk1"/>
                </a:solidFill>
                <a:latin typeface="Roboto"/>
                <a:ea typeface="Roboto"/>
                <a:cs typeface="Roboto"/>
                <a:sym typeface="Roboto"/>
              </a:rPr>
              <a:t>Forma </a:t>
            </a:r>
            <a:r>
              <a:rPr lang="en-US" sz="1800" dirty="0" err="1">
                <a:solidFill>
                  <a:schemeClr val="dk1"/>
                </a:solidFill>
                <a:latin typeface="Roboto"/>
                <a:ea typeface="Roboto"/>
                <a:cs typeface="Roboto"/>
                <a:sym typeface="Roboto"/>
              </a:rPr>
              <a:t>parte</a:t>
            </a:r>
            <a:r>
              <a:rPr lang="en-US" sz="1800" dirty="0">
                <a:solidFill>
                  <a:schemeClr val="dk1"/>
                </a:solidFill>
                <a:latin typeface="Roboto"/>
                <a:ea typeface="Roboto"/>
                <a:cs typeface="Roboto"/>
                <a:sym typeface="Roboto"/>
              </a:rPr>
              <a:t> de Eclipse.</a:t>
            </a:r>
          </a:p>
          <a:p>
            <a:pPr marL="0" marR="0" lvl="0" indent="0" algn="just" rtl="0">
              <a:lnSpc>
                <a:spcPct val="100000"/>
              </a:lnSpc>
              <a:spcBef>
                <a:spcPts val="0"/>
              </a:spcBef>
              <a:spcAft>
                <a:spcPts val="0"/>
              </a:spcAft>
              <a:buNone/>
            </a:pPr>
            <a:endParaRPr sz="1800"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None/>
            </a:pPr>
            <a:r>
              <a:rPr lang="en-US" sz="1800" dirty="0">
                <a:solidFill>
                  <a:schemeClr val="dk1"/>
                </a:solidFill>
                <a:latin typeface="Roboto"/>
                <a:ea typeface="Roboto"/>
                <a:cs typeface="Roboto"/>
                <a:sym typeface="Roboto"/>
              </a:rPr>
              <a:t>Nos </a:t>
            </a:r>
            <a:r>
              <a:rPr lang="en-US" sz="1800" dirty="0" err="1">
                <a:solidFill>
                  <a:schemeClr val="dk1"/>
                </a:solidFill>
                <a:latin typeface="Roboto"/>
                <a:ea typeface="Roboto"/>
                <a:cs typeface="Roboto"/>
                <a:sym typeface="Roboto"/>
              </a:rPr>
              <a:t>permite</a:t>
            </a:r>
            <a:r>
              <a:rPr lang="en-US" sz="1800" dirty="0">
                <a:solidFill>
                  <a:schemeClr val="dk1"/>
                </a:solidFill>
                <a:latin typeface="Roboto"/>
                <a:ea typeface="Roboto"/>
                <a:cs typeface="Roboto"/>
                <a:sym typeface="Roboto"/>
              </a:rPr>
              <a:t> </a:t>
            </a:r>
            <a:r>
              <a:rPr lang="en-US" sz="1800" dirty="0" err="1">
                <a:solidFill>
                  <a:schemeClr val="dk1"/>
                </a:solidFill>
                <a:latin typeface="Roboto"/>
                <a:ea typeface="Roboto"/>
                <a:cs typeface="Roboto"/>
                <a:sym typeface="Roboto"/>
              </a:rPr>
              <a:t>crear</a:t>
            </a:r>
            <a:r>
              <a:rPr lang="en-US" sz="1800" dirty="0">
                <a:solidFill>
                  <a:schemeClr val="dk1"/>
                </a:solidFill>
                <a:latin typeface="Roboto"/>
                <a:ea typeface="Roboto"/>
                <a:cs typeface="Roboto"/>
                <a:sym typeface="Roboto"/>
              </a:rPr>
              <a:t> y </a:t>
            </a:r>
            <a:r>
              <a:rPr lang="en-US" sz="1800" dirty="0" err="1">
                <a:solidFill>
                  <a:schemeClr val="dk1"/>
                </a:solidFill>
                <a:latin typeface="Roboto"/>
                <a:ea typeface="Roboto"/>
                <a:cs typeface="Roboto"/>
                <a:sym typeface="Roboto"/>
              </a:rPr>
              <a:t>configurar</a:t>
            </a:r>
            <a:r>
              <a:rPr lang="en-US" sz="1800" dirty="0">
                <a:solidFill>
                  <a:schemeClr val="dk1"/>
                </a:solidFill>
                <a:latin typeface="Roboto"/>
                <a:ea typeface="Roboto"/>
                <a:cs typeface="Roboto"/>
                <a:sym typeface="Roboto"/>
              </a:rPr>
              <a:t>  </a:t>
            </a:r>
            <a:r>
              <a:rPr lang="en-US" sz="1800" dirty="0" err="1">
                <a:solidFill>
                  <a:schemeClr val="dk1"/>
                </a:solidFill>
                <a:latin typeface="Roboto"/>
                <a:ea typeface="Roboto"/>
                <a:cs typeface="Roboto"/>
                <a:sym typeface="Roboto"/>
              </a:rPr>
              <a:t>proyectos</a:t>
            </a:r>
            <a:r>
              <a:rPr lang="en-US" sz="1800" dirty="0">
                <a:solidFill>
                  <a:schemeClr val="dk1"/>
                </a:solidFill>
                <a:latin typeface="Roboto"/>
                <a:ea typeface="Roboto"/>
                <a:cs typeface="Roboto"/>
                <a:sym typeface="Roboto"/>
              </a:rPr>
              <a:t> plugins.</a:t>
            </a:r>
          </a:p>
        </p:txBody>
      </p:sp>
      <p:pic>
        <p:nvPicPr>
          <p:cNvPr id="292" name="Shape 292"/>
          <p:cNvPicPr preferRelativeResize="0"/>
          <p:nvPr/>
        </p:nvPicPr>
        <p:blipFill>
          <a:blip r:embed="rId3">
            <a:alphaModFix/>
          </a:blip>
          <a:stretch>
            <a:fillRect/>
          </a:stretch>
        </p:blipFill>
        <p:spPr>
          <a:xfrm>
            <a:off x="5835050" y="1344923"/>
            <a:ext cx="2954075" cy="3606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7500" b="1" i="0" u="none" strike="noStrike" cap="none">
                <a:solidFill>
                  <a:srgbClr val="CC0000"/>
                </a:solidFill>
                <a:latin typeface="Amatic SC"/>
                <a:ea typeface="Amatic SC"/>
                <a:cs typeface="Amatic SC"/>
                <a:sym typeface="Amatic SC"/>
              </a:rPr>
              <a:t>Motivación</a:t>
            </a:r>
          </a:p>
        </p:txBody>
      </p:sp>
      <p:cxnSp>
        <p:nvCxnSpPr>
          <p:cNvPr id="63" name="Shape 63"/>
          <p:cNvCxnSpPr/>
          <p:nvPr/>
        </p:nvCxnSpPr>
        <p:spPr>
          <a:xfrm>
            <a:off x="827583" y="1203598"/>
            <a:ext cx="6300299" cy="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64" name="Shape 64"/>
          <p:cNvPicPr preferRelativeResize="0"/>
          <p:nvPr/>
        </p:nvPicPr>
        <p:blipFill>
          <a:blip r:embed="rId3">
            <a:alphaModFix/>
          </a:blip>
          <a:stretch>
            <a:fillRect/>
          </a:stretch>
        </p:blipFill>
        <p:spPr>
          <a:xfrm>
            <a:off x="3600274" y="2211724"/>
            <a:ext cx="2578550" cy="1718475"/>
          </a:xfrm>
          <a:prstGeom prst="rect">
            <a:avLst/>
          </a:prstGeom>
          <a:noFill/>
          <a:ln>
            <a:noFill/>
          </a:ln>
        </p:spPr>
      </p:pic>
      <p:sp>
        <p:nvSpPr>
          <p:cNvPr id="65" name="Shape 65"/>
          <p:cNvSpPr txBox="1"/>
          <p:nvPr/>
        </p:nvSpPr>
        <p:spPr>
          <a:xfrm>
            <a:off x="82950" y="1369925"/>
            <a:ext cx="3235500" cy="1386600"/>
          </a:xfrm>
          <a:prstGeom prst="rect">
            <a:avLst/>
          </a:prstGeom>
          <a:noFill/>
          <a:ln>
            <a:noFill/>
          </a:ln>
        </p:spPr>
        <p:txBody>
          <a:bodyPr lIns="91425" tIns="91425" rIns="91425" bIns="91425" anchor="t" anchorCtr="0">
            <a:noAutofit/>
          </a:bodyPr>
          <a:lstStyle/>
          <a:p>
            <a:pPr lvl="0" algn="just" rtl="0">
              <a:spcBef>
                <a:spcPts val="0"/>
              </a:spcBef>
              <a:buNone/>
            </a:pPr>
            <a:r>
              <a:rPr lang="en-US" sz="2000">
                <a:solidFill>
                  <a:schemeClr val="dk2"/>
                </a:solidFill>
                <a:latin typeface="Calibri"/>
                <a:ea typeface="Calibri"/>
                <a:cs typeface="Calibri"/>
                <a:sym typeface="Calibri"/>
              </a:rPr>
              <a:t>1. </a:t>
            </a:r>
            <a:r>
              <a:rPr lang="en-US" sz="2000">
                <a:solidFill>
                  <a:srgbClr val="3F3F3F"/>
                </a:solidFill>
                <a:latin typeface="Calibri"/>
                <a:ea typeface="Calibri"/>
                <a:cs typeface="Calibri"/>
                <a:sym typeface="Calibri"/>
              </a:rPr>
              <a:t>Dificultad con la que se encontraban los alumnos para entender los algoritmos recursivos.</a:t>
            </a:r>
          </a:p>
        </p:txBody>
      </p:sp>
      <p:sp>
        <p:nvSpPr>
          <p:cNvPr id="66" name="Shape 66"/>
          <p:cNvSpPr txBox="1"/>
          <p:nvPr/>
        </p:nvSpPr>
        <p:spPr>
          <a:xfrm>
            <a:off x="82950" y="3342500"/>
            <a:ext cx="3336900" cy="1530600"/>
          </a:xfrm>
          <a:prstGeom prst="rect">
            <a:avLst/>
          </a:prstGeom>
          <a:noFill/>
          <a:ln>
            <a:noFill/>
          </a:ln>
        </p:spPr>
        <p:txBody>
          <a:bodyPr lIns="91425" tIns="91425" rIns="91425" bIns="91425" anchor="t" anchorCtr="0">
            <a:noAutofit/>
          </a:bodyPr>
          <a:lstStyle/>
          <a:p>
            <a:pPr lvl="0" algn="just" rtl="0">
              <a:spcBef>
                <a:spcPts val="0"/>
              </a:spcBef>
              <a:buNone/>
            </a:pPr>
            <a:r>
              <a:rPr lang="en-US" sz="2000">
                <a:solidFill>
                  <a:srgbClr val="3F3F3F"/>
                </a:solidFill>
                <a:latin typeface="Calibri"/>
                <a:ea typeface="Calibri"/>
                <a:cs typeface="Calibri"/>
                <a:sym typeface="Calibri"/>
              </a:rPr>
              <a:t>2. Entender cuándo es conveniente el uso de los algoritmos recursivos  y cuando no. </a:t>
            </a:r>
          </a:p>
        </p:txBody>
      </p:sp>
      <p:sp>
        <p:nvSpPr>
          <p:cNvPr id="67" name="Shape 67"/>
          <p:cNvSpPr txBox="1"/>
          <p:nvPr/>
        </p:nvSpPr>
        <p:spPr>
          <a:xfrm>
            <a:off x="5729125" y="1369925"/>
            <a:ext cx="3235500" cy="841800"/>
          </a:xfrm>
          <a:prstGeom prst="rect">
            <a:avLst/>
          </a:prstGeom>
          <a:noFill/>
          <a:ln>
            <a:noFill/>
          </a:ln>
        </p:spPr>
        <p:txBody>
          <a:bodyPr lIns="91425" tIns="91425" rIns="91425" bIns="91425" anchor="t" anchorCtr="0">
            <a:noAutofit/>
          </a:bodyPr>
          <a:lstStyle/>
          <a:p>
            <a:pPr lvl="0" algn="just" rtl="0">
              <a:spcBef>
                <a:spcPts val="0"/>
              </a:spcBef>
              <a:buNone/>
            </a:pPr>
            <a:r>
              <a:rPr lang="en-US" sz="2000">
                <a:solidFill>
                  <a:srgbClr val="3F3F3F"/>
                </a:solidFill>
                <a:latin typeface="Calibri"/>
                <a:ea typeface="Calibri"/>
                <a:cs typeface="Calibri"/>
                <a:sym typeface="Calibri"/>
              </a:rPr>
              <a:t>3. Dificultad para usar el debug provisto por Eclipse.</a:t>
            </a:r>
          </a:p>
        </p:txBody>
      </p:sp>
      <p:sp>
        <p:nvSpPr>
          <p:cNvPr id="68" name="Shape 68"/>
          <p:cNvSpPr txBox="1"/>
          <p:nvPr/>
        </p:nvSpPr>
        <p:spPr>
          <a:xfrm>
            <a:off x="5729125" y="4041325"/>
            <a:ext cx="3235500" cy="841800"/>
          </a:xfrm>
          <a:prstGeom prst="rect">
            <a:avLst/>
          </a:prstGeom>
          <a:noFill/>
          <a:ln>
            <a:noFill/>
          </a:ln>
        </p:spPr>
        <p:txBody>
          <a:bodyPr lIns="91425" tIns="91425" rIns="91425" bIns="91425" anchor="t" anchorCtr="0">
            <a:noAutofit/>
          </a:bodyPr>
          <a:lstStyle/>
          <a:p>
            <a:pPr lvl="0" algn="just" rtl="0">
              <a:spcBef>
                <a:spcPts val="0"/>
              </a:spcBef>
              <a:buNone/>
            </a:pPr>
            <a:r>
              <a:rPr lang="en-US" sz="2000">
                <a:solidFill>
                  <a:srgbClr val="3F3F3F"/>
                </a:solidFill>
                <a:latin typeface="Calibri"/>
                <a:ea typeface="Calibri"/>
                <a:cs typeface="Calibri"/>
                <a:sym typeface="Calibri"/>
              </a:rPr>
              <a:t>4. Prueba y error.</a:t>
            </a:r>
          </a:p>
        </p:txBody>
      </p:sp>
      <p:cxnSp>
        <p:nvCxnSpPr>
          <p:cNvPr id="69" name="Shape 69"/>
          <p:cNvCxnSpPr>
            <a:stCxn id="64" idx="0"/>
          </p:cNvCxnSpPr>
          <p:nvPr/>
        </p:nvCxnSpPr>
        <p:spPr>
          <a:xfrm rot="5400000" flipH="1">
            <a:off x="3875100" y="1197274"/>
            <a:ext cx="552600" cy="1476300"/>
          </a:xfrm>
          <a:prstGeom prst="curvedConnector2">
            <a:avLst/>
          </a:prstGeom>
          <a:noFill/>
          <a:ln w="28575" cap="flat" cmpd="sng">
            <a:solidFill>
              <a:schemeClr val="dk2"/>
            </a:solidFill>
            <a:prstDash val="solid"/>
            <a:round/>
            <a:headEnd type="none" w="lg" len="lg"/>
            <a:tailEnd type="stealth" w="lg" len="lg"/>
          </a:ln>
        </p:spPr>
      </p:cxnSp>
      <p:cxnSp>
        <p:nvCxnSpPr>
          <p:cNvPr id="70" name="Shape 70"/>
          <p:cNvCxnSpPr>
            <a:stCxn id="64" idx="3"/>
            <a:endCxn id="67" idx="2"/>
          </p:cNvCxnSpPr>
          <p:nvPr/>
        </p:nvCxnSpPr>
        <p:spPr>
          <a:xfrm rot="10800000" flipH="1">
            <a:off x="6178825" y="2211762"/>
            <a:ext cx="1167900" cy="859200"/>
          </a:xfrm>
          <a:prstGeom prst="curvedConnector2">
            <a:avLst/>
          </a:prstGeom>
          <a:noFill/>
          <a:ln w="28575" cap="flat" cmpd="sng">
            <a:solidFill>
              <a:schemeClr val="dk2"/>
            </a:solidFill>
            <a:prstDash val="solid"/>
            <a:round/>
            <a:headEnd type="none" w="lg" len="lg"/>
            <a:tailEnd type="stealth" w="lg" len="lg"/>
          </a:ln>
        </p:spPr>
      </p:cxnSp>
      <p:cxnSp>
        <p:nvCxnSpPr>
          <p:cNvPr id="71" name="Shape 71"/>
          <p:cNvCxnSpPr>
            <a:stCxn id="64" idx="2"/>
            <a:endCxn id="68" idx="1"/>
          </p:cNvCxnSpPr>
          <p:nvPr/>
        </p:nvCxnSpPr>
        <p:spPr>
          <a:xfrm rot="-5400000" flipH="1">
            <a:off x="5043450" y="3776300"/>
            <a:ext cx="531900" cy="839700"/>
          </a:xfrm>
          <a:prstGeom prst="curvedConnector2">
            <a:avLst/>
          </a:prstGeom>
          <a:noFill/>
          <a:ln w="28575" cap="flat" cmpd="sng">
            <a:solidFill>
              <a:schemeClr val="dk2"/>
            </a:solidFill>
            <a:prstDash val="solid"/>
            <a:round/>
            <a:headEnd type="none" w="lg" len="lg"/>
            <a:tailEnd type="stealth" w="lg" len="lg"/>
          </a:ln>
        </p:spPr>
      </p:cxnSp>
      <p:cxnSp>
        <p:nvCxnSpPr>
          <p:cNvPr id="72" name="Shape 72"/>
          <p:cNvCxnSpPr>
            <a:stCxn id="64" idx="1"/>
            <a:endCxn id="66" idx="0"/>
          </p:cNvCxnSpPr>
          <p:nvPr/>
        </p:nvCxnSpPr>
        <p:spPr>
          <a:xfrm flipH="1">
            <a:off x="1751374" y="3070962"/>
            <a:ext cx="1848900" cy="271500"/>
          </a:xfrm>
          <a:prstGeom prst="curvedConnector2">
            <a:avLst/>
          </a:prstGeom>
          <a:noFill/>
          <a:ln w="28575" cap="flat" cmpd="sng">
            <a:solidFill>
              <a:schemeClr val="dk2"/>
            </a:solidFill>
            <a:prstDash val="solid"/>
            <a:round/>
            <a:headEnd type="none" w="lg" len="lg"/>
            <a:tailEnd type="stealth" w="lg" len="lg"/>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6"/>
        <p:cNvGrpSpPr/>
        <p:nvPr/>
      </p:nvGrpSpPr>
      <p:grpSpPr>
        <a:xfrm>
          <a:off x="0" y="0"/>
          <a:ext cx="0" cy="0"/>
          <a:chOff x="0" y="0"/>
          <a:chExt cx="0" cy="0"/>
        </a:xfrm>
      </p:grpSpPr>
      <p:sp>
        <p:nvSpPr>
          <p:cNvPr id="297" name="Shape 297"/>
          <p:cNvSpPr txBox="1"/>
          <p:nvPr/>
        </p:nvSpPr>
        <p:spPr>
          <a:xfrm>
            <a:off x="179500" y="1347625"/>
            <a:ext cx="5040900" cy="1191900"/>
          </a:xfrm>
          <a:prstGeom prst="rect">
            <a:avLst/>
          </a:prstGeom>
          <a:solidFill>
            <a:srgbClr val="F4CCCC"/>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55000"/>
              <a:buFont typeface="Arial"/>
              <a:buNone/>
            </a:pPr>
            <a:r>
              <a:rPr lang="en-US" sz="2000" b="1" i="1">
                <a:solidFill>
                  <a:srgbClr val="3F3F3F"/>
                </a:solidFill>
                <a:latin typeface="Roboto"/>
                <a:ea typeface="Roboto"/>
                <a:cs typeface="Roboto"/>
                <a:sym typeface="Roboto"/>
              </a:rPr>
              <a:t>Reflection</a:t>
            </a:r>
          </a:p>
          <a:p>
            <a:pPr marL="0" marR="0" lvl="0" indent="-69850" algn="just" rtl="0">
              <a:lnSpc>
                <a:spcPct val="100000"/>
              </a:lnSpc>
              <a:spcBef>
                <a:spcPts val="0"/>
              </a:spcBef>
              <a:spcAft>
                <a:spcPts val="0"/>
              </a:spcAft>
              <a:buClr>
                <a:srgbClr val="000000"/>
              </a:buClr>
              <a:buSzPct val="61111"/>
              <a:buFont typeface="Arial"/>
              <a:buNone/>
            </a:pPr>
            <a:r>
              <a:rPr lang="en-US" sz="1800" i="1">
                <a:solidFill>
                  <a:srgbClr val="3F3F3F"/>
                </a:solidFill>
                <a:latin typeface="Roboto"/>
                <a:ea typeface="Roboto"/>
                <a:cs typeface="Roboto"/>
                <a:sym typeface="Roboto"/>
              </a:rPr>
              <a:t>Característica de un lenguaje que permite conocer su estructura de manera dinámica.</a:t>
            </a:r>
          </a:p>
          <a:p>
            <a:pPr marL="0" marR="0" lvl="0" indent="-69850" algn="just" rtl="0">
              <a:lnSpc>
                <a:spcPct val="100000"/>
              </a:lnSpc>
              <a:spcBef>
                <a:spcPts val="0"/>
              </a:spcBef>
              <a:spcAft>
                <a:spcPts val="0"/>
              </a:spcAft>
              <a:buClr>
                <a:srgbClr val="000000"/>
              </a:buClr>
              <a:buFont typeface="Arial"/>
              <a:buNone/>
            </a:pPr>
            <a:endParaRPr sz="1800" i="1">
              <a:solidFill>
                <a:srgbClr val="3F3F3F"/>
              </a:solidFill>
              <a:latin typeface="Roboto"/>
              <a:ea typeface="Roboto"/>
              <a:cs typeface="Roboto"/>
              <a:sym typeface="Roboto"/>
            </a:endParaRPr>
          </a:p>
          <a:p>
            <a:pPr lvl="0" algn="just" rtl="0">
              <a:spcBef>
                <a:spcPts val="0"/>
              </a:spcBef>
              <a:buClr>
                <a:schemeClr val="dk1"/>
              </a:buClr>
              <a:buFont typeface="Arial"/>
              <a:buNone/>
            </a:pPr>
            <a:endParaRPr sz="1800"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p:txBody>
      </p:sp>
      <p:sp>
        <p:nvSpPr>
          <p:cNvPr id="298" name="Shape 298"/>
          <p:cNvSpPr txBox="1">
            <a:spLocks noGrp="1"/>
          </p:cNvSpPr>
          <p:nvPr>
            <p:ph type="title"/>
          </p:nvPr>
        </p:nvSpPr>
        <p:spPr>
          <a:xfrm>
            <a:off x="251525" y="1954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Reflection</a:t>
            </a:r>
          </a:p>
        </p:txBody>
      </p:sp>
      <p:cxnSp>
        <p:nvCxnSpPr>
          <p:cNvPr id="299" name="Shape 299"/>
          <p:cNvCxnSpPr/>
          <p:nvPr/>
        </p:nvCxnSpPr>
        <p:spPr>
          <a:xfrm rot="10800000" flipH="1">
            <a:off x="460233" y="12027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cxnSp>
        <p:nvCxnSpPr>
          <p:cNvPr id="300" name="Shape 300"/>
          <p:cNvCxnSpPr/>
          <p:nvPr/>
        </p:nvCxnSpPr>
        <p:spPr>
          <a:xfrm>
            <a:off x="4705025" y="2192500"/>
            <a:ext cx="604500" cy="12000"/>
          </a:xfrm>
          <a:prstGeom prst="straightConnector1">
            <a:avLst/>
          </a:prstGeom>
          <a:noFill/>
          <a:ln w="28575" cap="flat" cmpd="sng">
            <a:solidFill>
              <a:schemeClr val="dk2"/>
            </a:solidFill>
            <a:prstDash val="solid"/>
            <a:round/>
            <a:headEnd type="none" w="lg" len="lg"/>
            <a:tailEnd type="triangle" w="lg" len="lg"/>
          </a:ln>
        </p:spPr>
      </p:cxnSp>
      <p:sp>
        <p:nvSpPr>
          <p:cNvPr id="301" name="Shape 301"/>
          <p:cNvSpPr txBox="1"/>
          <p:nvPr/>
        </p:nvSpPr>
        <p:spPr>
          <a:xfrm>
            <a:off x="5385675" y="1310575"/>
            <a:ext cx="3401400" cy="1266000"/>
          </a:xfrm>
          <a:prstGeom prst="rect">
            <a:avLst/>
          </a:prstGeom>
          <a:solidFill>
            <a:srgbClr val="EFEFEF"/>
          </a:solidFill>
          <a:ln>
            <a:noFill/>
          </a:ln>
        </p:spPr>
        <p:txBody>
          <a:bodyPr lIns="91425" tIns="91425" rIns="91425" bIns="91425" anchor="t" anchorCtr="0">
            <a:noAutofit/>
          </a:bodyPr>
          <a:lstStyle/>
          <a:p>
            <a:pPr lvl="0" rtl="0">
              <a:spcBef>
                <a:spcPts val="0"/>
              </a:spcBef>
              <a:buNone/>
            </a:pPr>
            <a:r>
              <a:rPr lang="en-US" sz="1800">
                <a:solidFill>
                  <a:schemeClr val="dk1"/>
                </a:solidFill>
                <a:latin typeface="Roboto"/>
                <a:ea typeface="Roboto"/>
                <a:cs typeface="Roboto"/>
                <a:sym typeface="Roboto"/>
              </a:rPr>
              <a:t>Configuración previa por parte de los alumnos en tiempo de ejecución, de manera que le sirva al plugin  para visualizar la estructura.</a:t>
            </a:r>
          </a:p>
        </p:txBody>
      </p:sp>
      <p:sp>
        <p:nvSpPr>
          <p:cNvPr id="302" name="Shape 302"/>
          <p:cNvSpPr txBox="1"/>
          <p:nvPr/>
        </p:nvSpPr>
        <p:spPr>
          <a:xfrm>
            <a:off x="179500" y="2945525"/>
            <a:ext cx="5040900" cy="971700"/>
          </a:xfrm>
          <a:prstGeom prst="rect">
            <a:avLst/>
          </a:prstGeom>
          <a:solidFill>
            <a:srgbClr val="EFEFEF"/>
          </a:solidFill>
          <a:ln>
            <a:noFill/>
          </a:ln>
        </p:spPr>
        <p:txBody>
          <a:bodyPr lIns="91425" tIns="91425" rIns="91425" bIns="91425" anchor="t" anchorCtr="0">
            <a:noAutofit/>
          </a:bodyPr>
          <a:lstStyle/>
          <a:p>
            <a:pPr lvl="0" algn="just" rtl="0">
              <a:spcBef>
                <a:spcPts val="0"/>
              </a:spcBef>
              <a:buClr>
                <a:schemeClr val="dk1"/>
              </a:buClr>
              <a:buSzPct val="61111"/>
              <a:buFont typeface="Arial"/>
              <a:buNone/>
            </a:pPr>
            <a:r>
              <a:rPr lang="en-US" sz="1800">
                <a:solidFill>
                  <a:srgbClr val="3F3F3F"/>
                </a:solidFill>
                <a:latin typeface="Roboto"/>
                <a:ea typeface="Roboto"/>
                <a:cs typeface="Roboto"/>
                <a:sym typeface="Roboto"/>
              </a:rPr>
              <a:t>Permite observar variables, métodos, interfaces, clases en tiempo de ejecución.</a:t>
            </a:r>
          </a:p>
        </p:txBody>
      </p:sp>
      <p:pic>
        <p:nvPicPr>
          <p:cNvPr id="303" name="Shape 303"/>
          <p:cNvPicPr preferRelativeResize="0"/>
          <p:nvPr/>
        </p:nvPicPr>
        <p:blipFill>
          <a:blip r:embed="rId3">
            <a:alphaModFix/>
          </a:blip>
          <a:stretch>
            <a:fillRect/>
          </a:stretch>
        </p:blipFill>
        <p:spPr>
          <a:xfrm>
            <a:off x="5385675" y="3072175"/>
            <a:ext cx="3401400" cy="1968975"/>
          </a:xfrm>
          <a:prstGeom prst="rect">
            <a:avLst/>
          </a:prstGeom>
          <a:noFill/>
          <a:ln>
            <a:noFill/>
          </a:ln>
        </p:spPr>
      </p:pic>
      <p:cxnSp>
        <p:nvCxnSpPr>
          <p:cNvPr id="304" name="Shape 304"/>
          <p:cNvCxnSpPr>
            <a:endCxn id="303" idx="0"/>
          </p:cNvCxnSpPr>
          <p:nvPr/>
        </p:nvCxnSpPr>
        <p:spPr>
          <a:xfrm rot="5400000">
            <a:off x="7060125" y="2590525"/>
            <a:ext cx="507900" cy="455400"/>
          </a:xfrm>
          <a:prstGeom prst="curvedConnector3">
            <a:avLst>
              <a:gd name="adj1" fmla="val 50000"/>
            </a:avLst>
          </a:prstGeom>
          <a:noFill/>
          <a:ln w="28575" cap="flat" cmpd="sng">
            <a:solidFill>
              <a:schemeClr val="dk2"/>
            </a:solidFill>
            <a:prstDash val="solid"/>
            <a:round/>
            <a:headEnd type="none" w="lg" len="lg"/>
            <a:tailEnd type="stealth" w="lg" len="lg"/>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8"/>
        <p:cNvGrpSpPr/>
        <p:nvPr/>
      </p:nvGrpSpPr>
      <p:grpSpPr>
        <a:xfrm>
          <a:off x="0" y="0"/>
          <a:ext cx="0" cy="0"/>
          <a:chOff x="0" y="0"/>
          <a:chExt cx="0" cy="0"/>
        </a:xfrm>
      </p:grpSpPr>
      <p:sp>
        <p:nvSpPr>
          <p:cNvPr id="309" name="Shape 309"/>
          <p:cNvSpPr txBox="1"/>
          <p:nvPr/>
        </p:nvSpPr>
        <p:spPr>
          <a:xfrm>
            <a:off x="179500" y="1347625"/>
            <a:ext cx="4399800" cy="1591500"/>
          </a:xfrm>
          <a:prstGeom prst="rect">
            <a:avLst/>
          </a:prstGeom>
          <a:solidFill>
            <a:srgbClr val="C9DAF8"/>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55000"/>
              <a:buFont typeface="Arial"/>
              <a:buNone/>
            </a:pPr>
            <a:r>
              <a:rPr lang="en-US" sz="2000" b="1" i="1">
                <a:solidFill>
                  <a:srgbClr val="3F3F3F"/>
                </a:solidFill>
                <a:latin typeface="Roboto"/>
                <a:ea typeface="Roboto"/>
                <a:cs typeface="Roboto"/>
                <a:sym typeface="Roboto"/>
              </a:rPr>
              <a:t>SWT</a:t>
            </a:r>
          </a:p>
          <a:p>
            <a:pPr marL="0" marR="0" lvl="0" indent="-69850" algn="just" rtl="0">
              <a:lnSpc>
                <a:spcPct val="100000"/>
              </a:lnSpc>
              <a:spcBef>
                <a:spcPts val="0"/>
              </a:spcBef>
              <a:spcAft>
                <a:spcPts val="0"/>
              </a:spcAft>
              <a:buClr>
                <a:srgbClr val="000000"/>
              </a:buClr>
              <a:buSzPct val="55000"/>
              <a:buFont typeface="Arial"/>
              <a:buNone/>
            </a:pPr>
            <a:r>
              <a:rPr lang="en-US" sz="2000" i="1">
                <a:solidFill>
                  <a:srgbClr val="3F3F3F"/>
                </a:solidFill>
                <a:latin typeface="Roboto"/>
                <a:ea typeface="Roboto"/>
                <a:cs typeface="Roboto"/>
                <a:sym typeface="Roboto"/>
              </a:rPr>
              <a:t>Framework para la creación de interfaces gráficas.</a:t>
            </a: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a:solidFill>
                <a:srgbClr val="3F3F3F"/>
              </a:solidFill>
              <a:latin typeface="Roboto"/>
              <a:ea typeface="Roboto"/>
              <a:cs typeface="Roboto"/>
              <a:sym typeface="Roboto"/>
            </a:endParaRPr>
          </a:p>
        </p:txBody>
      </p:sp>
      <p:sp>
        <p:nvSpPr>
          <p:cNvPr id="310" name="Shape 310"/>
          <p:cNvSpPr txBox="1">
            <a:spLocks noGrp="1"/>
          </p:cNvSpPr>
          <p:nvPr>
            <p:ph type="title"/>
          </p:nvPr>
        </p:nvSpPr>
        <p:spPr>
          <a:xfrm>
            <a:off x="251525" y="1954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SWT (Standar Widget toolkit)</a:t>
            </a:r>
          </a:p>
        </p:txBody>
      </p:sp>
      <p:cxnSp>
        <p:nvCxnSpPr>
          <p:cNvPr id="311" name="Shape 311"/>
          <p:cNvCxnSpPr/>
          <p:nvPr/>
        </p:nvCxnSpPr>
        <p:spPr>
          <a:xfrm rot="10800000" flipH="1">
            <a:off x="460233" y="12027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cxnSp>
        <p:nvCxnSpPr>
          <p:cNvPr id="312" name="Shape 312"/>
          <p:cNvCxnSpPr/>
          <p:nvPr/>
        </p:nvCxnSpPr>
        <p:spPr>
          <a:xfrm>
            <a:off x="4817842" y="1760950"/>
            <a:ext cx="621900" cy="4800"/>
          </a:xfrm>
          <a:prstGeom prst="straightConnector1">
            <a:avLst/>
          </a:prstGeom>
          <a:noFill/>
          <a:ln w="28575" cap="flat" cmpd="sng">
            <a:solidFill>
              <a:schemeClr val="dk2"/>
            </a:solidFill>
            <a:prstDash val="solid"/>
            <a:round/>
            <a:headEnd type="none" w="lg" len="lg"/>
            <a:tailEnd type="triangle" w="lg" len="lg"/>
          </a:ln>
        </p:spPr>
      </p:cxnSp>
      <p:sp>
        <p:nvSpPr>
          <p:cNvPr id="313" name="Shape 313"/>
          <p:cNvSpPr txBox="1"/>
          <p:nvPr/>
        </p:nvSpPr>
        <p:spPr>
          <a:xfrm>
            <a:off x="5570150" y="1365100"/>
            <a:ext cx="3401400" cy="1266000"/>
          </a:xfrm>
          <a:prstGeom prst="rect">
            <a:avLst/>
          </a:prstGeom>
          <a:solidFill>
            <a:srgbClr val="EFEFEF"/>
          </a:solidFill>
          <a:ln>
            <a:noFill/>
          </a:ln>
        </p:spPr>
        <p:txBody>
          <a:bodyPr lIns="91425" tIns="91425" rIns="91425" bIns="91425" anchor="t" anchorCtr="0">
            <a:noAutofit/>
          </a:bodyPr>
          <a:lstStyle/>
          <a:p>
            <a:pPr lvl="0" algn="just" rtl="0">
              <a:spcBef>
                <a:spcPts val="0"/>
              </a:spcBef>
              <a:buNone/>
            </a:pPr>
            <a:r>
              <a:rPr lang="en-US" sz="2000" b="1" i="1">
                <a:solidFill>
                  <a:srgbClr val="3F3F3F"/>
                </a:solidFill>
                <a:latin typeface="Roboto"/>
                <a:ea typeface="Roboto"/>
                <a:cs typeface="Roboto"/>
                <a:sym typeface="Roboto"/>
              </a:rPr>
              <a:t>Utilizado para crear la interfaz de la herramienta.</a:t>
            </a:r>
          </a:p>
        </p:txBody>
      </p:sp>
      <p:sp>
        <p:nvSpPr>
          <p:cNvPr id="314" name="Shape 314"/>
          <p:cNvSpPr txBox="1"/>
          <p:nvPr/>
        </p:nvSpPr>
        <p:spPr>
          <a:xfrm>
            <a:off x="179500" y="3173575"/>
            <a:ext cx="6826500" cy="971700"/>
          </a:xfrm>
          <a:prstGeom prst="rect">
            <a:avLst/>
          </a:prstGeom>
          <a:solidFill>
            <a:srgbClr val="EFEFEF"/>
          </a:solidFill>
          <a:ln>
            <a:noFill/>
          </a:ln>
        </p:spPr>
        <p:txBody>
          <a:bodyPr lIns="91425" tIns="91425" rIns="91425" bIns="91425" anchor="t" anchorCtr="0">
            <a:noAutofit/>
          </a:bodyPr>
          <a:lstStyle/>
          <a:p>
            <a:pPr lvl="0" rtl="0">
              <a:spcBef>
                <a:spcPts val="0"/>
              </a:spcBef>
              <a:buNone/>
            </a:pPr>
            <a:r>
              <a:rPr lang="en-US" sz="1800" dirty="0" err="1">
                <a:latin typeface="Roboto"/>
                <a:ea typeface="Roboto"/>
                <a:cs typeface="Roboto"/>
                <a:sym typeface="Roboto"/>
              </a:rPr>
              <a:t>Utilización</a:t>
            </a:r>
            <a:r>
              <a:rPr lang="en-US" sz="1800" dirty="0">
                <a:latin typeface="Roboto"/>
                <a:ea typeface="Roboto"/>
                <a:cs typeface="Roboto"/>
                <a:sym typeface="Roboto"/>
              </a:rPr>
              <a:t> de interfaces </a:t>
            </a:r>
            <a:r>
              <a:rPr lang="en-US" sz="1800" dirty="0" err="1">
                <a:latin typeface="Roboto"/>
                <a:ea typeface="Roboto"/>
                <a:cs typeface="Roboto"/>
                <a:sym typeface="Roboto"/>
              </a:rPr>
              <a:t>gráficas</a:t>
            </a:r>
            <a:r>
              <a:rPr lang="en-US" sz="1800" dirty="0">
                <a:latin typeface="Roboto"/>
                <a:ea typeface="Roboto"/>
                <a:cs typeface="Roboto"/>
                <a:sym typeface="Roboto"/>
              </a:rPr>
              <a:t> </a:t>
            </a:r>
            <a:r>
              <a:rPr lang="en-US" sz="1800" dirty="0" err="1">
                <a:latin typeface="Roboto"/>
                <a:ea typeface="Roboto"/>
                <a:cs typeface="Roboto"/>
                <a:sym typeface="Roboto"/>
              </a:rPr>
              <a:t>nativas</a:t>
            </a:r>
            <a:r>
              <a:rPr lang="en-US" sz="1800" dirty="0">
                <a:latin typeface="Roboto"/>
                <a:ea typeface="Roboto"/>
                <a:cs typeface="Roboto"/>
                <a:sym typeface="Roboto"/>
              </a:rPr>
              <a:t> del S.O.</a:t>
            </a:r>
          </a:p>
          <a:p>
            <a:pPr lvl="0" rtl="0">
              <a:spcBef>
                <a:spcPts val="0"/>
              </a:spcBef>
              <a:buNone/>
            </a:pPr>
            <a:endParaRPr sz="1800" dirty="0">
              <a:latin typeface="Roboto"/>
              <a:ea typeface="Roboto"/>
              <a:cs typeface="Roboto"/>
              <a:sym typeface="Roboto"/>
            </a:endParaRPr>
          </a:p>
        </p:txBody>
      </p:sp>
      <p:sp>
        <p:nvSpPr>
          <p:cNvPr id="315" name="Shape 315"/>
          <p:cNvSpPr txBox="1"/>
          <p:nvPr/>
        </p:nvSpPr>
        <p:spPr>
          <a:xfrm>
            <a:off x="251524" y="4041325"/>
            <a:ext cx="6171900" cy="497700"/>
          </a:xfrm>
          <a:prstGeom prst="rect">
            <a:avLst/>
          </a:prstGeom>
          <a:solidFill>
            <a:srgbClr val="EFEFEF"/>
          </a:solid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US" sz="1800">
                <a:latin typeface="Roboto"/>
                <a:ea typeface="Roboto"/>
                <a:cs typeface="Roboto"/>
                <a:sym typeface="Roboto"/>
              </a:rPr>
              <a:t>Herramienta utilizada para la creación de Eclipse.</a:t>
            </a:r>
          </a:p>
        </p:txBody>
      </p:sp>
      <p:cxnSp>
        <p:nvCxnSpPr>
          <p:cNvPr id="316" name="Shape 316"/>
          <p:cNvCxnSpPr/>
          <p:nvPr/>
        </p:nvCxnSpPr>
        <p:spPr>
          <a:xfrm>
            <a:off x="2678400" y="4420575"/>
            <a:ext cx="1090200" cy="414900"/>
          </a:xfrm>
          <a:prstGeom prst="curvedConnector3">
            <a:avLst>
              <a:gd name="adj1" fmla="val 17394"/>
            </a:avLst>
          </a:prstGeom>
          <a:noFill/>
          <a:ln w="28575" cap="flat" cmpd="sng">
            <a:solidFill>
              <a:schemeClr val="dk2"/>
            </a:solidFill>
            <a:prstDash val="solid"/>
            <a:round/>
            <a:headEnd type="none" w="lg" len="lg"/>
            <a:tailEnd type="stealth" w="lg" len="lg"/>
          </a:ln>
        </p:spPr>
      </p:cxnSp>
      <p:sp>
        <p:nvSpPr>
          <p:cNvPr id="317" name="Shape 317"/>
          <p:cNvSpPr txBox="1"/>
          <p:nvPr/>
        </p:nvSpPr>
        <p:spPr>
          <a:xfrm>
            <a:off x="3768600" y="4633900"/>
            <a:ext cx="4539000" cy="272700"/>
          </a:xfrm>
          <a:prstGeom prst="rect">
            <a:avLst/>
          </a:prstGeom>
          <a:solidFill>
            <a:srgbClr val="EFEFEF"/>
          </a:solidFill>
          <a:ln>
            <a:noFill/>
          </a:ln>
        </p:spPr>
        <p:txBody>
          <a:bodyPr lIns="91425" tIns="91425" rIns="91425" bIns="91425" anchor="t" anchorCtr="0">
            <a:noAutofit/>
          </a:bodyPr>
          <a:lstStyle/>
          <a:p>
            <a:pPr lvl="0">
              <a:spcBef>
                <a:spcPts val="0"/>
              </a:spcBef>
              <a:buNone/>
            </a:pPr>
            <a:r>
              <a:rPr lang="en-US" sz="1600" b="1">
                <a:latin typeface="Roboto"/>
                <a:ea typeface="Roboto"/>
                <a:cs typeface="Roboto"/>
                <a:sym typeface="Roboto"/>
              </a:rPr>
              <a:t>Evitar problemas de incompatibilidad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51525" y="1954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SWT (Standar Widget toolkit)</a:t>
            </a:r>
          </a:p>
        </p:txBody>
      </p:sp>
      <p:cxnSp>
        <p:nvCxnSpPr>
          <p:cNvPr id="323" name="Shape 323"/>
          <p:cNvCxnSpPr/>
          <p:nvPr/>
        </p:nvCxnSpPr>
        <p:spPr>
          <a:xfrm rot="10800000" flipH="1">
            <a:off x="460233" y="12027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24" name="Shape 324"/>
          <p:cNvSpPr txBox="1"/>
          <p:nvPr/>
        </p:nvSpPr>
        <p:spPr>
          <a:xfrm>
            <a:off x="263400" y="1355325"/>
            <a:ext cx="2473200" cy="589800"/>
          </a:xfrm>
          <a:prstGeom prst="rect">
            <a:avLst/>
          </a:prstGeom>
          <a:solidFill>
            <a:srgbClr val="EFEFEF"/>
          </a:solidFill>
          <a:ln>
            <a:noFill/>
          </a:ln>
        </p:spPr>
        <p:txBody>
          <a:bodyPr lIns="91425" tIns="91425" rIns="91425" bIns="91425" anchor="t" anchorCtr="0">
            <a:noAutofit/>
          </a:bodyPr>
          <a:lstStyle/>
          <a:p>
            <a:pPr lvl="0" algn="just" rtl="0">
              <a:spcBef>
                <a:spcPts val="0"/>
              </a:spcBef>
              <a:buNone/>
            </a:pPr>
            <a:r>
              <a:rPr lang="en-US" sz="2000" b="1" i="1">
                <a:solidFill>
                  <a:srgbClr val="3F3F3F"/>
                </a:solidFill>
                <a:latin typeface="Roboto"/>
                <a:ea typeface="Roboto"/>
                <a:cs typeface="Roboto"/>
                <a:sym typeface="Roboto"/>
              </a:rPr>
              <a:t>SWT en Debian 7</a:t>
            </a:r>
          </a:p>
        </p:txBody>
      </p:sp>
      <p:pic>
        <p:nvPicPr>
          <p:cNvPr id="325" name="Shape 325"/>
          <p:cNvPicPr preferRelativeResize="0"/>
          <p:nvPr/>
        </p:nvPicPr>
        <p:blipFill>
          <a:blip r:embed="rId3">
            <a:alphaModFix/>
          </a:blip>
          <a:stretch>
            <a:fillRect/>
          </a:stretch>
        </p:blipFill>
        <p:spPr>
          <a:xfrm>
            <a:off x="2019300" y="2074812"/>
            <a:ext cx="5105400" cy="1085850"/>
          </a:xfrm>
          <a:prstGeom prst="rect">
            <a:avLst/>
          </a:prstGeom>
          <a:noFill/>
          <a:ln>
            <a:noFill/>
          </a:ln>
        </p:spPr>
      </p:pic>
      <p:sp>
        <p:nvSpPr>
          <p:cNvPr id="326" name="Shape 326"/>
          <p:cNvSpPr txBox="1"/>
          <p:nvPr/>
        </p:nvSpPr>
        <p:spPr>
          <a:xfrm>
            <a:off x="251525" y="3420100"/>
            <a:ext cx="2473200" cy="589800"/>
          </a:xfrm>
          <a:prstGeom prst="rect">
            <a:avLst/>
          </a:prstGeom>
          <a:solidFill>
            <a:srgbClr val="EFEFEF"/>
          </a:solidFill>
          <a:ln>
            <a:noFill/>
          </a:ln>
        </p:spPr>
        <p:txBody>
          <a:bodyPr lIns="91425" tIns="91425" rIns="91425" bIns="91425" anchor="t" anchorCtr="0">
            <a:noAutofit/>
          </a:bodyPr>
          <a:lstStyle/>
          <a:p>
            <a:pPr lvl="0" algn="just" rtl="0">
              <a:spcBef>
                <a:spcPts val="0"/>
              </a:spcBef>
              <a:buNone/>
            </a:pPr>
            <a:r>
              <a:rPr lang="en-US" sz="2000" b="1" i="1">
                <a:solidFill>
                  <a:srgbClr val="3F3F3F"/>
                </a:solidFill>
                <a:latin typeface="Roboto"/>
                <a:ea typeface="Roboto"/>
                <a:cs typeface="Roboto"/>
                <a:sym typeface="Roboto"/>
              </a:rPr>
              <a:t>SWT en Windows 7</a:t>
            </a:r>
          </a:p>
        </p:txBody>
      </p:sp>
      <p:pic>
        <p:nvPicPr>
          <p:cNvPr id="327" name="Shape 327"/>
          <p:cNvPicPr preferRelativeResize="0"/>
          <p:nvPr/>
        </p:nvPicPr>
        <p:blipFill>
          <a:blip r:embed="rId4">
            <a:alphaModFix/>
          </a:blip>
          <a:stretch>
            <a:fillRect/>
          </a:stretch>
        </p:blipFill>
        <p:spPr>
          <a:xfrm>
            <a:off x="2001274" y="4009900"/>
            <a:ext cx="5141449" cy="904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1"/>
        <p:cNvGrpSpPr/>
        <p:nvPr/>
      </p:nvGrpSpPr>
      <p:grpSpPr>
        <a:xfrm>
          <a:off x="0" y="0"/>
          <a:ext cx="0" cy="0"/>
          <a:chOff x="0" y="0"/>
          <a:chExt cx="0" cy="0"/>
        </a:xfrm>
      </p:grpSpPr>
      <p:sp>
        <p:nvSpPr>
          <p:cNvPr id="332" name="Shape 332"/>
          <p:cNvSpPr txBox="1"/>
          <p:nvPr/>
        </p:nvSpPr>
        <p:spPr>
          <a:xfrm>
            <a:off x="179500" y="1347625"/>
            <a:ext cx="4760100" cy="1911600"/>
          </a:xfrm>
          <a:prstGeom prst="rect">
            <a:avLst/>
          </a:prstGeom>
          <a:solidFill>
            <a:srgbClr val="DD4444">
              <a:alpha val="16540"/>
            </a:srgbClr>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55000"/>
              <a:buFont typeface="Arial"/>
              <a:buNone/>
            </a:pPr>
            <a:r>
              <a:rPr lang="en-US" sz="2000" b="1" i="1" dirty="0">
                <a:solidFill>
                  <a:srgbClr val="3F3F3F"/>
                </a:solidFill>
                <a:latin typeface="Roboto"/>
                <a:ea typeface="Roboto"/>
                <a:cs typeface="Roboto"/>
                <a:sym typeface="Roboto"/>
              </a:rPr>
              <a:t>AOP</a:t>
            </a:r>
          </a:p>
          <a:p>
            <a:pPr marL="0" marR="0" lvl="0" indent="-69850" algn="just" rtl="0">
              <a:lnSpc>
                <a:spcPct val="100000"/>
              </a:lnSpc>
              <a:spcBef>
                <a:spcPts val="0"/>
              </a:spcBef>
              <a:spcAft>
                <a:spcPts val="0"/>
              </a:spcAft>
              <a:buClr>
                <a:srgbClr val="000000"/>
              </a:buClr>
              <a:buSzPct val="61111"/>
              <a:buFont typeface="Arial"/>
              <a:buNone/>
            </a:pPr>
            <a:r>
              <a:rPr lang="en-US" sz="1800" dirty="0" err="1">
                <a:solidFill>
                  <a:srgbClr val="3F3F3F"/>
                </a:solidFill>
                <a:latin typeface="Roboto"/>
                <a:ea typeface="Roboto"/>
                <a:cs typeface="Roboto"/>
                <a:sym typeface="Roboto"/>
              </a:rPr>
              <a:t>Paradigma</a:t>
            </a:r>
            <a:r>
              <a:rPr lang="en-US" sz="1800" dirty="0">
                <a:solidFill>
                  <a:srgbClr val="3F3F3F"/>
                </a:solidFill>
                <a:latin typeface="Roboto"/>
                <a:ea typeface="Roboto"/>
                <a:cs typeface="Roboto"/>
                <a:sym typeface="Roboto"/>
              </a:rPr>
              <a:t> de </a:t>
            </a:r>
            <a:r>
              <a:rPr lang="en-US" sz="1800" dirty="0" err="1">
                <a:solidFill>
                  <a:srgbClr val="3F3F3F"/>
                </a:solidFill>
                <a:latin typeface="Roboto"/>
                <a:ea typeface="Roboto"/>
                <a:cs typeface="Roboto"/>
                <a:sym typeface="Roboto"/>
              </a:rPr>
              <a:t>programación</a:t>
            </a:r>
            <a:r>
              <a:rPr lang="en-US" sz="1800" dirty="0">
                <a:solidFill>
                  <a:srgbClr val="3F3F3F"/>
                </a:solidFill>
                <a:latin typeface="Roboto"/>
                <a:ea typeface="Roboto"/>
                <a:cs typeface="Roboto"/>
                <a:sym typeface="Roboto"/>
              </a:rPr>
              <a:t> que </a:t>
            </a:r>
            <a:r>
              <a:rPr lang="en-US" sz="1800" dirty="0" err="1">
                <a:solidFill>
                  <a:srgbClr val="3F3F3F"/>
                </a:solidFill>
                <a:latin typeface="Roboto"/>
                <a:ea typeface="Roboto"/>
                <a:cs typeface="Roboto"/>
                <a:sym typeface="Roboto"/>
              </a:rPr>
              <a:t>permite</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una</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adecuada</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modularización</a:t>
            </a:r>
            <a:r>
              <a:rPr lang="en-US" sz="1800" dirty="0">
                <a:solidFill>
                  <a:srgbClr val="3F3F3F"/>
                </a:solidFill>
                <a:latin typeface="Roboto"/>
                <a:ea typeface="Roboto"/>
                <a:cs typeface="Roboto"/>
                <a:sym typeface="Roboto"/>
              </a:rPr>
              <a:t> de las </a:t>
            </a:r>
            <a:r>
              <a:rPr lang="en-US" sz="1800" dirty="0" err="1">
                <a:solidFill>
                  <a:srgbClr val="3F3F3F"/>
                </a:solidFill>
                <a:latin typeface="Roboto"/>
                <a:ea typeface="Roboto"/>
                <a:cs typeface="Roboto"/>
                <a:sym typeface="Roboto"/>
              </a:rPr>
              <a:t>aplicaciones</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como</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también</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una</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mejor</a:t>
            </a:r>
            <a:r>
              <a:rPr lang="en-US" sz="1800" dirty="0">
                <a:solidFill>
                  <a:srgbClr val="3F3F3F"/>
                </a:solidFill>
                <a:latin typeface="Roboto"/>
                <a:ea typeface="Roboto"/>
                <a:cs typeface="Roboto"/>
                <a:sym typeface="Roboto"/>
              </a:rPr>
              <a:t> </a:t>
            </a:r>
            <a:r>
              <a:rPr lang="en-US" sz="1800" dirty="0" err="1">
                <a:solidFill>
                  <a:srgbClr val="3F3F3F"/>
                </a:solidFill>
                <a:latin typeface="Roboto"/>
                <a:ea typeface="Roboto"/>
                <a:cs typeface="Roboto"/>
                <a:sym typeface="Roboto"/>
              </a:rPr>
              <a:t>separación</a:t>
            </a:r>
            <a:r>
              <a:rPr lang="en-US" sz="1800" dirty="0">
                <a:solidFill>
                  <a:srgbClr val="3F3F3F"/>
                </a:solidFill>
                <a:latin typeface="Roboto"/>
                <a:ea typeface="Roboto"/>
                <a:cs typeface="Roboto"/>
                <a:sym typeface="Roboto"/>
              </a:rPr>
              <a:t> de </a:t>
            </a:r>
            <a:r>
              <a:rPr lang="en-US" sz="1800" dirty="0" err="1">
                <a:solidFill>
                  <a:srgbClr val="3F3F3F"/>
                </a:solidFill>
                <a:latin typeface="Roboto"/>
                <a:ea typeface="Roboto"/>
                <a:cs typeface="Roboto"/>
                <a:sym typeface="Roboto"/>
              </a:rPr>
              <a:t>responsabilidades</a:t>
            </a:r>
            <a:r>
              <a:rPr lang="en-US" sz="1800" dirty="0">
                <a:solidFill>
                  <a:srgbClr val="3F3F3F"/>
                </a:solidFill>
                <a:latin typeface="Roboto"/>
                <a:ea typeface="Roboto"/>
                <a:cs typeface="Roboto"/>
                <a:sym typeface="Roboto"/>
              </a:rPr>
              <a:t>.</a:t>
            </a:r>
          </a:p>
          <a:p>
            <a:pPr marL="0" marR="0" lvl="0" indent="-69850" algn="just" rtl="0">
              <a:lnSpc>
                <a:spcPct val="100000"/>
              </a:lnSpc>
              <a:spcBef>
                <a:spcPts val="0"/>
              </a:spcBef>
              <a:spcAft>
                <a:spcPts val="0"/>
              </a:spcAft>
              <a:buClr>
                <a:srgbClr val="000000"/>
              </a:buClr>
              <a:buFont typeface="Arial"/>
              <a:buNone/>
            </a:pPr>
            <a:endParaRPr sz="2000" b="1" i="1" dirty="0">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dirty="0">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dirty="0">
              <a:solidFill>
                <a:srgbClr val="3F3F3F"/>
              </a:solidFill>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2000" b="1" i="1" dirty="0">
              <a:solidFill>
                <a:srgbClr val="3F3F3F"/>
              </a:solidFill>
              <a:latin typeface="Roboto"/>
              <a:ea typeface="Roboto"/>
              <a:cs typeface="Roboto"/>
              <a:sym typeface="Roboto"/>
            </a:endParaRPr>
          </a:p>
        </p:txBody>
      </p:sp>
      <p:sp>
        <p:nvSpPr>
          <p:cNvPr id="333" name="Shape 333"/>
          <p:cNvSpPr txBox="1">
            <a:spLocks noGrp="1"/>
          </p:cNvSpPr>
          <p:nvPr>
            <p:ph type="title"/>
          </p:nvPr>
        </p:nvSpPr>
        <p:spPr>
          <a:xfrm>
            <a:off x="251525" y="1954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6500" b="1">
                <a:solidFill>
                  <a:srgbClr val="CC0000"/>
                </a:solidFill>
                <a:latin typeface="Amatic SC"/>
                <a:ea typeface="Amatic SC"/>
                <a:cs typeface="Amatic SC"/>
                <a:sym typeface="Amatic SC"/>
              </a:rPr>
              <a:t>AOP (Aspect Oriented Programming)</a:t>
            </a:r>
          </a:p>
        </p:txBody>
      </p:sp>
      <p:cxnSp>
        <p:nvCxnSpPr>
          <p:cNvPr id="334" name="Shape 334"/>
          <p:cNvCxnSpPr/>
          <p:nvPr/>
        </p:nvCxnSpPr>
        <p:spPr>
          <a:xfrm rot="10800000" flipH="1">
            <a:off x="460233" y="12027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35" name="Shape 335"/>
          <p:cNvSpPr txBox="1"/>
          <p:nvPr/>
        </p:nvSpPr>
        <p:spPr>
          <a:xfrm>
            <a:off x="179500" y="3315925"/>
            <a:ext cx="4760100" cy="1019400"/>
          </a:xfrm>
          <a:prstGeom prst="rect">
            <a:avLst/>
          </a:prstGeom>
          <a:solidFill>
            <a:srgbClr val="EFEFEF"/>
          </a:solidFill>
          <a:ln>
            <a:noFill/>
          </a:ln>
        </p:spPr>
        <p:txBody>
          <a:bodyPr lIns="91425" tIns="91425" rIns="91425" bIns="91425" anchor="t" anchorCtr="0">
            <a:noAutofit/>
          </a:bodyPr>
          <a:lstStyle/>
          <a:p>
            <a:pPr lvl="0" algn="just" rtl="0">
              <a:spcBef>
                <a:spcPts val="0"/>
              </a:spcBef>
              <a:buNone/>
            </a:pPr>
            <a:r>
              <a:rPr lang="en-US" sz="1600">
                <a:solidFill>
                  <a:schemeClr val="dk1"/>
                </a:solidFill>
                <a:latin typeface="Roboto"/>
                <a:ea typeface="Roboto"/>
                <a:cs typeface="Roboto"/>
                <a:sym typeface="Roboto"/>
              </a:rPr>
              <a:t>Los aspectos permiten indicar puntos de un programa que se desean examinar y realizar una determinada acción sin modificar el código original.</a:t>
            </a:r>
          </a:p>
          <a:p>
            <a:pPr lvl="0" algn="just" rtl="0">
              <a:spcBef>
                <a:spcPts val="0"/>
              </a:spcBef>
              <a:buNone/>
            </a:pPr>
            <a:endParaRPr sz="1600">
              <a:solidFill>
                <a:schemeClr val="dk1"/>
              </a:solidFill>
              <a:latin typeface="Roboto"/>
              <a:ea typeface="Roboto"/>
              <a:cs typeface="Roboto"/>
              <a:sym typeface="Roboto"/>
            </a:endParaRPr>
          </a:p>
          <a:p>
            <a:pPr lvl="0" algn="just" rtl="0">
              <a:spcBef>
                <a:spcPts val="0"/>
              </a:spcBef>
              <a:buClr>
                <a:schemeClr val="dk1"/>
              </a:buClr>
              <a:buFont typeface="Arial"/>
              <a:buNone/>
            </a:pPr>
            <a:endParaRPr sz="1600">
              <a:solidFill>
                <a:schemeClr val="dk1"/>
              </a:solidFill>
              <a:latin typeface="Roboto"/>
              <a:ea typeface="Roboto"/>
              <a:cs typeface="Roboto"/>
              <a:sym typeface="Roboto"/>
            </a:endParaRPr>
          </a:p>
        </p:txBody>
      </p:sp>
      <p:pic>
        <p:nvPicPr>
          <p:cNvPr id="336" name="Shape 336"/>
          <p:cNvPicPr preferRelativeResize="0"/>
          <p:nvPr/>
        </p:nvPicPr>
        <p:blipFill>
          <a:blip r:embed="rId3">
            <a:alphaModFix/>
          </a:blip>
          <a:stretch>
            <a:fillRect/>
          </a:stretch>
        </p:blipFill>
        <p:spPr>
          <a:xfrm>
            <a:off x="5569624" y="1265575"/>
            <a:ext cx="2749125" cy="2870174"/>
          </a:xfrm>
          <a:prstGeom prst="rect">
            <a:avLst/>
          </a:prstGeom>
          <a:noFill/>
          <a:ln>
            <a:noFill/>
          </a:ln>
        </p:spPr>
      </p:pic>
      <p:sp>
        <p:nvSpPr>
          <p:cNvPr id="337" name="Shape 337"/>
          <p:cNvSpPr txBox="1"/>
          <p:nvPr/>
        </p:nvSpPr>
        <p:spPr>
          <a:xfrm>
            <a:off x="5513025" y="4135750"/>
            <a:ext cx="3375900" cy="690000"/>
          </a:xfrm>
          <a:prstGeom prst="rect">
            <a:avLst/>
          </a:prstGeom>
          <a:noFill/>
          <a:ln>
            <a:noFill/>
          </a:ln>
        </p:spPr>
        <p:txBody>
          <a:bodyPr lIns="91425" tIns="91425" rIns="91425" bIns="91425" anchor="t" anchorCtr="0">
            <a:noAutofit/>
          </a:bodyPr>
          <a:lstStyle/>
          <a:p>
            <a:pPr lvl="0" algn="just">
              <a:spcBef>
                <a:spcPts val="0"/>
              </a:spcBef>
              <a:buNone/>
            </a:pPr>
            <a:r>
              <a:rPr lang="en-US" sz="1600">
                <a:latin typeface="Roboto"/>
                <a:ea typeface="Roboto"/>
                <a:cs typeface="Roboto"/>
                <a:sym typeface="Roboto"/>
              </a:rPr>
              <a:t>Los aspectos son independientes del código fuente generado por los alumnos.</a:t>
            </a:r>
            <a:r>
              <a:rPr lang="en-US"/>
              <a:t>  </a:t>
            </a:r>
          </a:p>
        </p:txBody>
      </p:sp>
      <p:sp>
        <p:nvSpPr>
          <p:cNvPr id="338" name="Shape 338"/>
          <p:cNvSpPr txBox="1"/>
          <p:nvPr/>
        </p:nvSpPr>
        <p:spPr>
          <a:xfrm>
            <a:off x="6431475" y="4638400"/>
            <a:ext cx="2358300" cy="462300"/>
          </a:xfrm>
          <a:prstGeom prst="rect">
            <a:avLst/>
          </a:prstGeom>
          <a:noFill/>
          <a:ln>
            <a:noFill/>
          </a:ln>
        </p:spPr>
        <p:txBody>
          <a:bodyPr lIns="91425" tIns="91425" rIns="91425" bIns="91425" anchor="t" anchorCtr="0">
            <a:noAutofit/>
          </a:bodyPr>
          <a:lstStyle/>
          <a:p>
            <a:pPr lvl="0">
              <a:spcBef>
                <a:spcPts val="0"/>
              </a:spcBef>
              <a:buNone/>
            </a:pPr>
            <a:r>
              <a:rPr lang="en-US" b="1"/>
              <a:t>Evita ser intrusivos</a:t>
            </a:r>
          </a:p>
        </p:txBody>
      </p:sp>
      <p:cxnSp>
        <p:nvCxnSpPr>
          <p:cNvPr id="339" name="Shape 339"/>
          <p:cNvCxnSpPr/>
          <p:nvPr/>
        </p:nvCxnSpPr>
        <p:spPr>
          <a:xfrm>
            <a:off x="818875" y="4414200"/>
            <a:ext cx="729300" cy="294300"/>
          </a:xfrm>
          <a:prstGeom prst="curvedConnector3">
            <a:avLst>
              <a:gd name="adj1" fmla="val 50000"/>
            </a:avLst>
          </a:prstGeom>
          <a:noFill/>
          <a:ln w="9525" cap="flat" cmpd="sng">
            <a:solidFill>
              <a:schemeClr val="dk2"/>
            </a:solidFill>
            <a:prstDash val="solid"/>
            <a:round/>
            <a:headEnd type="none" w="lg" len="lg"/>
            <a:tailEnd type="stealth" w="lg" len="lg"/>
          </a:ln>
        </p:spPr>
      </p:cxnSp>
      <p:sp>
        <p:nvSpPr>
          <p:cNvPr id="340" name="Shape 340"/>
          <p:cNvSpPr txBox="1"/>
          <p:nvPr/>
        </p:nvSpPr>
        <p:spPr>
          <a:xfrm>
            <a:off x="1701475" y="4529350"/>
            <a:ext cx="2277600" cy="358200"/>
          </a:xfrm>
          <a:prstGeom prst="rect">
            <a:avLst/>
          </a:prstGeom>
          <a:noFill/>
          <a:ln>
            <a:noFill/>
          </a:ln>
        </p:spPr>
        <p:txBody>
          <a:bodyPr lIns="91425" tIns="91425" rIns="91425" bIns="91425" anchor="t" anchorCtr="0">
            <a:noAutofit/>
          </a:bodyPr>
          <a:lstStyle/>
          <a:p>
            <a:pPr lvl="0">
              <a:spcBef>
                <a:spcPts val="0"/>
              </a:spcBef>
              <a:buNone/>
            </a:pPr>
            <a:r>
              <a:rPr lang="en-US"/>
              <a:t>Método a inspeccionar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346" name="Shape 346"/>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47" name="Shape 347"/>
          <p:cNvSpPr txBox="1"/>
          <p:nvPr/>
        </p:nvSpPr>
        <p:spPr>
          <a:xfrm>
            <a:off x="388500" y="1213725"/>
            <a:ext cx="8311800" cy="509700"/>
          </a:xfrm>
          <a:prstGeom prst="rect">
            <a:avLst/>
          </a:prstGeom>
          <a:noFill/>
          <a:ln>
            <a:noFill/>
          </a:ln>
        </p:spPr>
        <p:txBody>
          <a:bodyPr lIns="91425" tIns="91425" rIns="91425" bIns="91425" anchor="t" anchorCtr="0">
            <a:noAutofit/>
          </a:bodyPr>
          <a:lstStyle/>
          <a:p>
            <a:pPr lvl="0">
              <a:spcBef>
                <a:spcPts val="0"/>
              </a:spcBef>
              <a:buNone/>
            </a:pPr>
            <a:r>
              <a:rPr lang="en-US" sz="1800" b="1">
                <a:latin typeface="Roboto"/>
                <a:ea typeface="Roboto"/>
                <a:cs typeface="Roboto"/>
                <a:sym typeface="Roboto"/>
              </a:rPr>
              <a:t>Se realizará una demo de la herramienta ya instalada en un entorno eclipse</a:t>
            </a:r>
          </a:p>
          <a:p>
            <a:pPr lvl="0">
              <a:spcBef>
                <a:spcPts val="0"/>
              </a:spcBef>
              <a:buNone/>
            </a:pPr>
            <a:endParaRPr>
              <a:latin typeface="Roboto"/>
              <a:ea typeface="Roboto"/>
              <a:cs typeface="Roboto"/>
              <a:sym typeface="Roboto"/>
            </a:endParaRPr>
          </a:p>
          <a:p>
            <a:pPr lvl="0">
              <a:spcBef>
                <a:spcPts val="0"/>
              </a:spcBef>
              <a:buNone/>
            </a:pPr>
            <a:endParaRPr>
              <a:latin typeface="Roboto"/>
              <a:ea typeface="Roboto"/>
              <a:cs typeface="Roboto"/>
              <a:sym typeface="Roboto"/>
            </a:endParaRPr>
          </a:p>
        </p:txBody>
      </p:sp>
      <p:pic>
        <p:nvPicPr>
          <p:cNvPr id="348" name="Shape 348"/>
          <p:cNvPicPr preferRelativeResize="0"/>
          <p:nvPr/>
        </p:nvPicPr>
        <p:blipFill>
          <a:blip r:embed="rId3">
            <a:alphaModFix/>
          </a:blip>
          <a:stretch>
            <a:fillRect/>
          </a:stretch>
        </p:blipFill>
        <p:spPr>
          <a:xfrm>
            <a:off x="3246671" y="2105675"/>
            <a:ext cx="2292399" cy="2292425"/>
          </a:xfrm>
          <a:prstGeom prst="rect">
            <a:avLst/>
          </a:prstGeom>
          <a:noFill/>
          <a:ln>
            <a:noFill/>
          </a:ln>
        </p:spPr>
      </p:pic>
      <p:sp>
        <p:nvSpPr>
          <p:cNvPr id="349" name="Shape 349"/>
          <p:cNvSpPr txBox="1"/>
          <p:nvPr/>
        </p:nvSpPr>
        <p:spPr>
          <a:xfrm>
            <a:off x="3553175" y="4486975"/>
            <a:ext cx="1679400" cy="349800"/>
          </a:xfrm>
          <a:prstGeom prst="rect">
            <a:avLst/>
          </a:prstGeom>
          <a:noFill/>
          <a:ln>
            <a:noFill/>
          </a:ln>
        </p:spPr>
        <p:txBody>
          <a:bodyPr lIns="91425" tIns="91425" rIns="91425" bIns="91425" anchor="t" anchorCtr="0">
            <a:noAutofit/>
          </a:bodyPr>
          <a:lstStyle/>
          <a:p>
            <a:pPr lvl="0">
              <a:spcBef>
                <a:spcPts val="0"/>
              </a:spcBef>
              <a:buNone/>
            </a:pPr>
            <a:r>
              <a:rPr lang="en-US"/>
              <a:t>Icono de Algolipse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355" name="Shape 355"/>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56" name="Shape 356"/>
          <p:cNvSpPr txBox="1"/>
          <p:nvPr/>
        </p:nvSpPr>
        <p:spPr>
          <a:xfrm>
            <a:off x="388500" y="1213725"/>
            <a:ext cx="8311800" cy="7416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Roboto"/>
                <a:ea typeface="Roboto"/>
                <a:cs typeface="Roboto"/>
                <a:sym typeface="Roboto"/>
              </a:rPr>
              <a:t>Estructura </a:t>
            </a:r>
            <a:r>
              <a:rPr lang="en-US">
                <a:latin typeface="Roboto"/>
                <a:ea typeface="Roboto"/>
                <a:cs typeface="Roboto"/>
                <a:sym typeface="Roboto"/>
              </a:rPr>
              <a:t>: </a:t>
            </a:r>
            <a:r>
              <a:rPr lang="en-US" sz="1600">
                <a:latin typeface="Roboto"/>
                <a:ea typeface="Roboto"/>
                <a:cs typeface="Roboto"/>
                <a:sym typeface="Roboto"/>
              </a:rPr>
              <a:t>Árbol Binario</a:t>
            </a:r>
          </a:p>
          <a:p>
            <a:pPr lvl="0" rtl="0">
              <a:spcBef>
                <a:spcPts val="0"/>
              </a:spcBef>
              <a:buNone/>
            </a:pPr>
            <a:r>
              <a:rPr lang="en-US" sz="1800" b="1">
                <a:latin typeface="Roboto"/>
                <a:ea typeface="Roboto"/>
                <a:cs typeface="Roboto"/>
                <a:sym typeface="Roboto"/>
              </a:rPr>
              <a:t>Método </a:t>
            </a:r>
            <a:r>
              <a:rPr lang="en-US">
                <a:latin typeface="Roboto"/>
                <a:ea typeface="Roboto"/>
                <a:cs typeface="Roboto"/>
                <a:sym typeface="Roboto"/>
              </a:rPr>
              <a:t>: </a:t>
            </a:r>
            <a:r>
              <a:rPr lang="en-US" sz="1600">
                <a:latin typeface="Roboto"/>
                <a:ea typeface="Roboto"/>
                <a:cs typeface="Roboto"/>
                <a:sym typeface="Roboto"/>
              </a:rPr>
              <a:t>printPreOrden()</a:t>
            </a:r>
          </a:p>
          <a:p>
            <a:pPr lvl="0" rtl="0">
              <a:spcBef>
                <a:spcPts val="0"/>
              </a:spcBef>
              <a:buNone/>
            </a:pPr>
            <a:endParaRPr>
              <a:latin typeface="Roboto"/>
              <a:ea typeface="Roboto"/>
              <a:cs typeface="Roboto"/>
              <a:sym typeface="Roboto"/>
            </a:endParaRPr>
          </a:p>
          <a:p>
            <a:pPr lvl="0" rtl="0">
              <a:spcBef>
                <a:spcPts val="0"/>
              </a:spcBef>
              <a:buNone/>
            </a:pPr>
            <a:endParaRPr>
              <a:latin typeface="Roboto"/>
              <a:ea typeface="Roboto"/>
              <a:cs typeface="Roboto"/>
              <a:sym typeface="Roboto"/>
            </a:endParaRPr>
          </a:p>
        </p:txBody>
      </p:sp>
      <p:sp>
        <p:nvSpPr>
          <p:cNvPr id="357" name="Shape 357"/>
          <p:cNvSpPr txBox="1"/>
          <p:nvPr/>
        </p:nvSpPr>
        <p:spPr>
          <a:xfrm>
            <a:off x="388500" y="2192350"/>
            <a:ext cx="8011500" cy="2607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358" name="Shape 358"/>
          <p:cNvPicPr preferRelativeResize="0"/>
          <p:nvPr/>
        </p:nvPicPr>
        <p:blipFill>
          <a:blip r:embed="rId3">
            <a:alphaModFix/>
          </a:blip>
          <a:stretch>
            <a:fillRect/>
          </a:stretch>
        </p:blipFill>
        <p:spPr>
          <a:xfrm>
            <a:off x="1776450" y="1958174"/>
            <a:ext cx="5452899" cy="3075649"/>
          </a:xfrm>
          <a:prstGeom prst="rect">
            <a:avLst/>
          </a:prstGeom>
          <a:noFill/>
          <a:ln>
            <a:noFill/>
          </a:ln>
        </p:spPr>
      </p:pic>
      <p:sp>
        <p:nvSpPr>
          <p:cNvPr id="359" name="Shape 359"/>
          <p:cNvSpPr txBox="1"/>
          <p:nvPr/>
        </p:nvSpPr>
        <p:spPr>
          <a:xfrm>
            <a:off x="7045500" y="4482900"/>
            <a:ext cx="2098500" cy="660600"/>
          </a:xfrm>
          <a:prstGeom prst="rect">
            <a:avLst/>
          </a:prstGeom>
          <a:noFill/>
          <a:ln>
            <a:noFill/>
          </a:ln>
        </p:spPr>
        <p:txBody>
          <a:bodyPr lIns="91425" tIns="91425" rIns="91425" bIns="91425" anchor="t" anchorCtr="0">
            <a:noAutofit/>
          </a:bodyPr>
          <a:lstStyle/>
          <a:p>
            <a:pPr lvl="0" rtl="0">
              <a:spcBef>
                <a:spcPts val="0"/>
              </a:spcBef>
              <a:buNone/>
            </a:pPr>
            <a:r>
              <a:rPr lang="en-US" i="1"/>
              <a:t>Ver programas.ejemplo1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365" name="Shape 365"/>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66" name="Shape 366"/>
          <p:cNvSpPr txBox="1"/>
          <p:nvPr/>
        </p:nvSpPr>
        <p:spPr>
          <a:xfrm>
            <a:off x="388500" y="1213725"/>
            <a:ext cx="3889800" cy="7416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Roboto"/>
                <a:ea typeface="Roboto"/>
                <a:cs typeface="Roboto"/>
                <a:sym typeface="Roboto"/>
              </a:rPr>
              <a:t>Estructura </a:t>
            </a:r>
            <a:r>
              <a:rPr lang="en-US">
                <a:latin typeface="Roboto"/>
                <a:ea typeface="Roboto"/>
                <a:cs typeface="Roboto"/>
                <a:sym typeface="Roboto"/>
              </a:rPr>
              <a:t>: </a:t>
            </a:r>
            <a:r>
              <a:rPr lang="en-US" sz="1600">
                <a:latin typeface="Roboto"/>
                <a:ea typeface="Roboto"/>
                <a:cs typeface="Roboto"/>
                <a:sym typeface="Roboto"/>
              </a:rPr>
              <a:t>Árbol Binario</a:t>
            </a:r>
          </a:p>
          <a:p>
            <a:pPr lvl="0" rtl="0">
              <a:spcBef>
                <a:spcPts val="0"/>
              </a:spcBef>
              <a:buNone/>
            </a:pPr>
            <a:r>
              <a:rPr lang="en-US" sz="1800" b="1">
                <a:latin typeface="Roboto"/>
                <a:ea typeface="Roboto"/>
                <a:cs typeface="Roboto"/>
                <a:sym typeface="Roboto"/>
              </a:rPr>
              <a:t>Método </a:t>
            </a:r>
            <a:r>
              <a:rPr lang="en-US">
                <a:latin typeface="Roboto"/>
                <a:ea typeface="Roboto"/>
                <a:cs typeface="Roboto"/>
                <a:sym typeface="Roboto"/>
              </a:rPr>
              <a:t>: </a:t>
            </a:r>
            <a:r>
              <a:rPr lang="en-US" sz="1600">
                <a:latin typeface="Roboto"/>
                <a:ea typeface="Roboto"/>
                <a:cs typeface="Roboto"/>
                <a:sym typeface="Roboto"/>
              </a:rPr>
              <a:t>printInOrden()</a:t>
            </a:r>
          </a:p>
          <a:p>
            <a:pPr lvl="0" rtl="0">
              <a:spcBef>
                <a:spcPts val="0"/>
              </a:spcBef>
              <a:buNone/>
            </a:pPr>
            <a:endParaRPr>
              <a:latin typeface="Roboto"/>
              <a:ea typeface="Roboto"/>
              <a:cs typeface="Roboto"/>
              <a:sym typeface="Roboto"/>
            </a:endParaRPr>
          </a:p>
          <a:p>
            <a:pPr lvl="0" rtl="0">
              <a:spcBef>
                <a:spcPts val="0"/>
              </a:spcBef>
              <a:buNone/>
            </a:pPr>
            <a:endParaRPr>
              <a:latin typeface="Roboto"/>
              <a:ea typeface="Roboto"/>
              <a:cs typeface="Roboto"/>
              <a:sym typeface="Roboto"/>
            </a:endParaRPr>
          </a:p>
        </p:txBody>
      </p:sp>
      <p:sp>
        <p:nvSpPr>
          <p:cNvPr id="367" name="Shape 367"/>
          <p:cNvSpPr txBox="1"/>
          <p:nvPr/>
        </p:nvSpPr>
        <p:spPr>
          <a:xfrm>
            <a:off x="388500" y="2192350"/>
            <a:ext cx="8011500" cy="26073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368" name="Shape 368"/>
          <p:cNvPicPr preferRelativeResize="0"/>
          <p:nvPr/>
        </p:nvPicPr>
        <p:blipFill>
          <a:blip r:embed="rId3">
            <a:alphaModFix/>
          </a:blip>
          <a:stretch>
            <a:fillRect/>
          </a:stretch>
        </p:blipFill>
        <p:spPr>
          <a:xfrm>
            <a:off x="1754158" y="2192350"/>
            <a:ext cx="6117399" cy="2450205"/>
          </a:xfrm>
          <a:prstGeom prst="rect">
            <a:avLst/>
          </a:prstGeom>
          <a:noFill/>
          <a:ln>
            <a:noFill/>
          </a:ln>
        </p:spPr>
      </p:pic>
      <p:sp>
        <p:nvSpPr>
          <p:cNvPr id="369" name="Shape 369"/>
          <p:cNvSpPr txBox="1"/>
          <p:nvPr/>
        </p:nvSpPr>
        <p:spPr>
          <a:xfrm>
            <a:off x="7045500" y="4482900"/>
            <a:ext cx="2098500" cy="660600"/>
          </a:xfrm>
          <a:prstGeom prst="rect">
            <a:avLst/>
          </a:prstGeom>
          <a:noFill/>
          <a:ln>
            <a:noFill/>
          </a:ln>
        </p:spPr>
        <p:txBody>
          <a:bodyPr lIns="91425" tIns="91425" rIns="91425" bIns="91425" anchor="t" anchorCtr="0">
            <a:noAutofit/>
          </a:bodyPr>
          <a:lstStyle/>
          <a:p>
            <a:pPr lvl="0" rtl="0">
              <a:spcBef>
                <a:spcPts val="0"/>
              </a:spcBef>
              <a:buNone/>
            </a:pPr>
            <a:r>
              <a:rPr lang="en-US" i="1"/>
              <a:t>Ver programas.ejemplo2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375" name="Shape 375"/>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76" name="Shape 376"/>
          <p:cNvSpPr txBox="1"/>
          <p:nvPr/>
        </p:nvSpPr>
        <p:spPr>
          <a:xfrm>
            <a:off x="388500" y="1213725"/>
            <a:ext cx="8061600" cy="4239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Roboto"/>
                <a:ea typeface="Roboto"/>
                <a:cs typeface="Roboto"/>
                <a:sym typeface="Roboto"/>
              </a:rPr>
              <a:t>Estructura </a:t>
            </a:r>
            <a:r>
              <a:rPr lang="en-US">
                <a:latin typeface="Roboto"/>
                <a:ea typeface="Roboto"/>
                <a:cs typeface="Roboto"/>
                <a:sym typeface="Roboto"/>
              </a:rPr>
              <a:t>: </a:t>
            </a:r>
            <a:r>
              <a:rPr lang="en-US" sz="1600">
                <a:latin typeface="Roboto"/>
                <a:ea typeface="Roboto"/>
                <a:cs typeface="Roboto"/>
                <a:sym typeface="Roboto"/>
              </a:rPr>
              <a:t>Árbol Binario          </a:t>
            </a:r>
            <a:r>
              <a:rPr lang="en-US" sz="1800" b="1">
                <a:latin typeface="Roboto"/>
                <a:ea typeface="Roboto"/>
                <a:cs typeface="Roboto"/>
                <a:sym typeface="Roboto"/>
              </a:rPr>
              <a:t>Método </a:t>
            </a:r>
            <a:r>
              <a:rPr lang="en-US">
                <a:latin typeface="Roboto"/>
                <a:ea typeface="Roboto"/>
                <a:cs typeface="Roboto"/>
                <a:sym typeface="Roboto"/>
              </a:rPr>
              <a:t>: </a:t>
            </a:r>
            <a:r>
              <a:rPr lang="en-US" sz="1600">
                <a:latin typeface="Roboto"/>
                <a:ea typeface="Roboto"/>
                <a:cs typeface="Roboto"/>
                <a:sym typeface="Roboto"/>
              </a:rPr>
              <a:t>evaluar(ArbolBinario&lt;String&gt; arbol)</a:t>
            </a:r>
          </a:p>
          <a:p>
            <a:pPr lvl="0" rtl="0">
              <a:spcBef>
                <a:spcPts val="0"/>
              </a:spcBef>
              <a:buNone/>
            </a:pPr>
            <a:endParaRPr>
              <a:latin typeface="Roboto"/>
              <a:ea typeface="Roboto"/>
              <a:cs typeface="Roboto"/>
              <a:sym typeface="Roboto"/>
            </a:endParaRPr>
          </a:p>
          <a:p>
            <a:pPr lvl="0" rtl="0">
              <a:spcBef>
                <a:spcPts val="0"/>
              </a:spcBef>
              <a:buNone/>
            </a:pPr>
            <a:endParaRPr>
              <a:latin typeface="Roboto"/>
              <a:ea typeface="Roboto"/>
              <a:cs typeface="Roboto"/>
              <a:sym typeface="Roboto"/>
            </a:endParaRPr>
          </a:p>
        </p:txBody>
      </p:sp>
      <p:pic>
        <p:nvPicPr>
          <p:cNvPr id="377" name="Shape 377"/>
          <p:cNvPicPr preferRelativeResize="0"/>
          <p:nvPr/>
        </p:nvPicPr>
        <p:blipFill>
          <a:blip r:embed="rId3">
            <a:alphaModFix/>
          </a:blip>
          <a:stretch>
            <a:fillRect/>
          </a:stretch>
        </p:blipFill>
        <p:spPr>
          <a:xfrm>
            <a:off x="1911362" y="1754000"/>
            <a:ext cx="5321275" cy="3318399"/>
          </a:xfrm>
          <a:prstGeom prst="rect">
            <a:avLst/>
          </a:prstGeom>
          <a:noFill/>
          <a:ln>
            <a:noFill/>
          </a:ln>
        </p:spPr>
      </p:pic>
      <p:sp>
        <p:nvSpPr>
          <p:cNvPr id="378" name="Shape 378"/>
          <p:cNvSpPr txBox="1"/>
          <p:nvPr/>
        </p:nvSpPr>
        <p:spPr>
          <a:xfrm>
            <a:off x="7045500" y="4482900"/>
            <a:ext cx="2098500" cy="660600"/>
          </a:xfrm>
          <a:prstGeom prst="rect">
            <a:avLst/>
          </a:prstGeom>
          <a:noFill/>
          <a:ln>
            <a:noFill/>
          </a:ln>
        </p:spPr>
        <p:txBody>
          <a:bodyPr lIns="91425" tIns="91425" rIns="91425" bIns="91425" anchor="t" anchorCtr="0">
            <a:noAutofit/>
          </a:bodyPr>
          <a:lstStyle/>
          <a:p>
            <a:pPr lvl="0" rtl="0">
              <a:spcBef>
                <a:spcPts val="0"/>
              </a:spcBef>
              <a:buNone/>
            </a:pPr>
            <a:r>
              <a:rPr lang="en-US" i="1"/>
              <a:t>Ver programas.ejemplo4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384" name="Shape 384"/>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85" name="Shape 385"/>
          <p:cNvSpPr txBox="1"/>
          <p:nvPr/>
        </p:nvSpPr>
        <p:spPr>
          <a:xfrm>
            <a:off x="388500" y="1213725"/>
            <a:ext cx="8061600" cy="4239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Roboto"/>
                <a:ea typeface="Roboto"/>
                <a:cs typeface="Roboto"/>
                <a:sym typeface="Roboto"/>
              </a:rPr>
              <a:t>Estructura </a:t>
            </a:r>
            <a:r>
              <a:rPr lang="en-US">
                <a:latin typeface="Roboto"/>
                <a:ea typeface="Roboto"/>
                <a:cs typeface="Roboto"/>
                <a:sym typeface="Roboto"/>
              </a:rPr>
              <a:t>: </a:t>
            </a:r>
            <a:r>
              <a:rPr lang="en-US" sz="1600">
                <a:latin typeface="Roboto"/>
                <a:ea typeface="Roboto"/>
                <a:cs typeface="Roboto"/>
                <a:sym typeface="Roboto"/>
              </a:rPr>
              <a:t>Árbol Binario          </a:t>
            </a:r>
            <a:r>
              <a:rPr lang="en-US" sz="1800" b="1">
                <a:latin typeface="Roboto"/>
                <a:ea typeface="Roboto"/>
                <a:cs typeface="Roboto"/>
                <a:sym typeface="Roboto"/>
              </a:rPr>
              <a:t>Algoritmo </a:t>
            </a:r>
            <a:r>
              <a:rPr lang="en-US">
                <a:latin typeface="Roboto"/>
                <a:ea typeface="Roboto"/>
                <a:cs typeface="Roboto"/>
                <a:sym typeface="Roboto"/>
              </a:rPr>
              <a:t>: Construir árbol de expresión</a:t>
            </a:r>
          </a:p>
        </p:txBody>
      </p:sp>
      <p:sp>
        <p:nvSpPr>
          <p:cNvPr id="386" name="Shape 386"/>
          <p:cNvSpPr txBox="1"/>
          <p:nvPr/>
        </p:nvSpPr>
        <p:spPr>
          <a:xfrm>
            <a:off x="7045500" y="4482900"/>
            <a:ext cx="2098500" cy="660600"/>
          </a:xfrm>
          <a:prstGeom prst="rect">
            <a:avLst/>
          </a:prstGeom>
          <a:noFill/>
          <a:ln>
            <a:noFill/>
          </a:ln>
        </p:spPr>
        <p:txBody>
          <a:bodyPr lIns="91425" tIns="91425" rIns="91425" bIns="91425" anchor="t" anchorCtr="0">
            <a:noAutofit/>
          </a:bodyPr>
          <a:lstStyle/>
          <a:p>
            <a:pPr lvl="0" rtl="0">
              <a:spcBef>
                <a:spcPts val="0"/>
              </a:spcBef>
              <a:buNone/>
            </a:pPr>
            <a:r>
              <a:rPr lang="en-US" i="1"/>
              <a:t>Ver programas.ejemplo5</a:t>
            </a:r>
          </a:p>
        </p:txBody>
      </p:sp>
      <p:pic>
        <p:nvPicPr>
          <p:cNvPr id="387" name="Shape 387" descr="arbol-expr.PNG"/>
          <p:cNvPicPr preferRelativeResize="0"/>
          <p:nvPr/>
        </p:nvPicPr>
        <p:blipFill>
          <a:blip r:embed="rId3">
            <a:alphaModFix/>
          </a:blip>
          <a:stretch>
            <a:fillRect/>
          </a:stretch>
        </p:blipFill>
        <p:spPr>
          <a:xfrm>
            <a:off x="1202700" y="1860125"/>
            <a:ext cx="6360150" cy="2939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393" name="Shape 393"/>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394" name="Shape 394"/>
          <p:cNvSpPr txBox="1"/>
          <p:nvPr/>
        </p:nvSpPr>
        <p:spPr>
          <a:xfrm>
            <a:off x="388500" y="1213725"/>
            <a:ext cx="8061600" cy="4239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Roboto"/>
                <a:ea typeface="Roboto"/>
                <a:cs typeface="Roboto"/>
                <a:sym typeface="Roboto"/>
              </a:rPr>
              <a:t>Estructura </a:t>
            </a:r>
            <a:r>
              <a:rPr lang="en-US">
                <a:latin typeface="Roboto"/>
                <a:ea typeface="Roboto"/>
                <a:cs typeface="Roboto"/>
                <a:sym typeface="Roboto"/>
              </a:rPr>
              <a:t>: </a:t>
            </a:r>
            <a:r>
              <a:rPr lang="en-US" sz="1600">
                <a:latin typeface="Roboto"/>
                <a:ea typeface="Roboto"/>
                <a:cs typeface="Roboto"/>
                <a:sym typeface="Roboto"/>
              </a:rPr>
              <a:t>Árbol General          </a:t>
            </a:r>
            <a:r>
              <a:rPr lang="en-US" sz="1800" b="1">
                <a:latin typeface="Roboto"/>
                <a:ea typeface="Roboto"/>
                <a:cs typeface="Roboto"/>
                <a:sym typeface="Roboto"/>
              </a:rPr>
              <a:t>Algoritmo </a:t>
            </a:r>
            <a:r>
              <a:rPr lang="en-US">
                <a:latin typeface="Roboto"/>
                <a:ea typeface="Roboto"/>
                <a:cs typeface="Roboto"/>
                <a:sym typeface="Roboto"/>
              </a:rPr>
              <a:t>: contar ocurrencias</a:t>
            </a:r>
          </a:p>
        </p:txBody>
      </p:sp>
      <p:sp>
        <p:nvSpPr>
          <p:cNvPr id="395" name="Shape 395"/>
          <p:cNvSpPr txBox="1"/>
          <p:nvPr/>
        </p:nvSpPr>
        <p:spPr>
          <a:xfrm>
            <a:off x="6026350" y="4418925"/>
            <a:ext cx="3117600" cy="660600"/>
          </a:xfrm>
          <a:prstGeom prst="rect">
            <a:avLst/>
          </a:prstGeom>
          <a:noFill/>
          <a:ln>
            <a:noFill/>
          </a:ln>
        </p:spPr>
        <p:txBody>
          <a:bodyPr lIns="91425" tIns="91425" rIns="91425" bIns="91425" anchor="t" anchorCtr="0">
            <a:noAutofit/>
          </a:bodyPr>
          <a:lstStyle/>
          <a:p>
            <a:pPr lvl="0" rtl="0">
              <a:spcBef>
                <a:spcPts val="0"/>
              </a:spcBef>
              <a:buNone/>
            </a:pPr>
            <a:r>
              <a:rPr lang="en-US" i="1"/>
              <a:t>Ver paqueteAlumnos.ClaseMainAlumnos</a:t>
            </a:r>
          </a:p>
        </p:txBody>
      </p:sp>
      <p:pic>
        <p:nvPicPr>
          <p:cNvPr id="396" name="Shape 396" descr="contar-rec.PNG"/>
          <p:cNvPicPr preferRelativeResize="0"/>
          <p:nvPr/>
        </p:nvPicPr>
        <p:blipFill>
          <a:blip r:embed="rId3">
            <a:alphaModFix/>
          </a:blip>
          <a:stretch>
            <a:fillRect/>
          </a:stretch>
        </p:blipFill>
        <p:spPr>
          <a:xfrm>
            <a:off x="442362" y="1801950"/>
            <a:ext cx="4235268" cy="3201075"/>
          </a:xfrm>
          <a:prstGeom prst="rect">
            <a:avLst/>
          </a:prstGeom>
          <a:noFill/>
          <a:ln>
            <a:noFill/>
          </a:ln>
        </p:spPr>
      </p:pic>
      <p:pic>
        <p:nvPicPr>
          <p:cNvPr id="397" name="Shape 397"/>
          <p:cNvPicPr preferRelativeResize="0"/>
          <p:nvPr/>
        </p:nvPicPr>
        <p:blipFill>
          <a:blip r:embed="rId4">
            <a:alphaModFix/>
          </a:blip>
          <a:stretch>
            <a:fillRect/>
          </a:stretch>
        </p:blipFill>
        <p:spPr>
          <a:xfrm>
            <a:off x="4865025" y="1801950"/>
            <a:ext cx="3712849" cy="868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Estado del Arte</a:t>
            </a:r>
          </a:p>
        </p:txBody>
      </p:sp>
      <p:cxnSp>
        <p:nvCxnSpPr>
          <p:cNvPr id="78" name="Shape 78"/>
          <p:cNvCxnSpPr/>
          <p:nvPr/>
        </p:nvCxnSpPr>
        <p:spPr>
          <a:xfrm>
            <a:off x="827583" y="1203598"/>
            <a:ext cx="6300299" cy="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79" name="Shape 79"/>
          <p:cNvPicPr preferRelativeResize="0"/>
          <p:nvPr/>
        </p:nvPicPr>
        <p:blipFill>
          <a:blip r:embed="rId3">
            <a:alphaModFix/>
          </a:blip>
          <a:stretch>
            <a:fillRect/>
          </a:stretch>
        </p:blipFill>
        <p:spPr>
          <a:xfrm>
            <a:off x="2976997" y="1529410"/>
            <a:ext cx="2857499" cy="2857500"/>
          </a:xfrm>
          <a:prstGeom prst="rect">
            <a:avLst/>
          </a:prstGeom>
          <a:noFill/>
          <a:ln>
            <a:noFill/>
          </a:ln>
        </p:spPr>
      </p:pic>
      <p:cxnSp>
        <p:nvCxnSpPr>
          <p:cNvPr id="80" name="Shape 80"/>
          <p:cNvCxnSpPr>
            <a:stCxn id="79" idx="0"/>
          </p:cNvCxnSpPr>
          <p:nvPr/>
        </p:nvCxnSpPr>
        <p:spPr>
          <a:xfrm rot="-5400000" flipH="1">
            <a:off x="5155597" y="779560"/>
            <a:ext cx="415200" cy="1914900"/>
          </a:xfrm>
          <a:prstGeom prst="curvedConnector4">
            <a:avLst>
              <a:gd name="adj1" fmla="val -1646"/>
              <a:gd name="adj2" fmla="val 87306"/>
            </a:avLst>
          </a:prstGeom>
          <a:noFill/>
          <a:ln w="19050" cap="flat" cmpd="sng">
            <a:solidFill>
              <a:schemeClr val="dk2"/>
            </a:solidFill>
            <a:prstDash val="solid"/>
            <a:round/>
            <a:headEnd type="none" w="lg" len="lg"/>
            <a:tailEnd type="triangle" w="lg" len="lg"/>
          </a:ln>
        </p:spPr>
      </p:cxnSp>
      <p:sp>
        <p:nvSpPr>
          <p:cNvPr id="81" name="Shape 81"/>
          <p:cNvSpPr txBox="1"/>
          <p:nvPr/>
        </p:nvSpPr>
        <p:spPr>
          <a:xfrm>
            <a:off x="6320725" y="1684825"/>
            <a:ext cx="2589600" cy="859800"/>
          </a:xfrm>
          <a:prstGeom prst="rect">
            <a:avLst/>
          </a:prstGeom>
          <a:noFill/>
          <a:ln>
            <a:noFill/>
          </a:ln>
        </p:spPr>
        <p:txBody>
          <a:bodyPr lIns="91425" tIns="91425" rIns="91425" bIns="91425" anchor="t" anchorCtr="0">
            <a:noAutofit/>
          </a:bodyPr>
          <a:lstStyle/>
          <a:p>
            <a:pPr lvl="0">
              <a:spcBef>
                <a:spcPts val="0"/>
              </a:spcBef>
              <a:buNone/>
            </a:pPr>
            <a:r>
              <a:rPr lang="en-US" sz="2800">
                <a:solidFill>
                  <a:srgbClr val="6AA84F"/>
                </a:solidFill>
                <a:latin typeface="Comic Sans MS"/>
                <a:ea typeface="Comic Sans MS"/>
                <a:cs typeface="Comic Sans MS"/>
                <a:sym typeface="Comic Sans MS"/>
              </a:rPr>
              <a:t>JavaMy</a:t>
            </a:r>
          </a:p>
        </p:txBody>
      </p:sp>
      <p:cxnSp>
        <p:nvCxnSpPr>
          <p:cNvPr id="82" name="Shape 82"/>
          <p:cNvCxnSpPr>
            <a:stCxn id="79" idx="3"/>
            <a:endCxn id="83" idx="1"/>
          </p:cNvCxnSpPr>
          <p:nvPr/>
        </p:nvCxnSpPr>
        <p:spPr>
          <a:xfrm>
            <a:off x="5834497" y="2958160"/>
            <a:ext cx="1085699" cy="585300"/>
          </a:xfrm>
          <a:prstGeom prst="curvedConnector3">
            <a:avLst>
              <a:gd name="adj1" fmla="val 50000"/>
            </a:avLst>
          </a:prstGeom>
          <a:noFill/>
          <a:ln w="19050" cap="flat" cmpd="sng">
            <a:solidFill>
              <a:schemeClr val="dk2"/>
            </a:solidFill>
            <a:prstDash val="solid"/>
            <a:round/>
            <a:headEnd type="none" w="lg" len="lg"/>
            <a:tailEnd type="triangle" w="lg" len="lg"/>
          </a:ln>
        </p:spPr>
      </p:cxnSp>
      <p:sp>
        <p:nvSpPr>
          <p:cNvPr id="83" name="Shape 83"/>
          <p:cNvSpPr txBox="1"/>
          <p:nvPr/>
        </p:nvSpPr>
        <p:spPr>
          <a:xfrm>
            <a:off x="6920225" y="3113700"/>
            <a:ext cx="1851900" cy="859800"/>
          </a:xfrm>
          <a:prstGeom prst="rect">
            <a:avLst/>
          </a:prstGeom>
          <a:noFill/>
          <a:ln>
            <a:noFill/>
          </a:ln>
        </p:spPr>
        <p:txBody>
          <a:bodyPr lIns="91425" tIns="91425" rIns="91425" bIns="91425" anchor="t" anchorCtr="0">
            <a:noAutofit/>
          </a:bodyPr>
          <a:lstStyle/>
          <a:p>
            <a:pPr lvl="0">
              <a:spcBef>
                <a:spcPts val="0"/>
              </a:spcBef>
              <a:buNone/>
            </a:pPr>
            <a:r>
              <a:rPr lang="en-US" sz="2800">
                <a:solidFill>
                  <a:srgbClr val="6AA84F"/>
                </a:solidFill>
                <a:latin typeface="Comic Sans MS"/>
                <a:ea typeface="Comic Sans MS"/>
                <a:cs typeface="Comic Sans MS"/>
                <a:sym typeface="Comic Sans MS"/>
              </a:rPr>
              <a:t>Cadilag</a:t>
            </a:r>
          </a:p>
          <a:p>
            <a:pPr lvl="0" rtl="0">
              <a:spcBef>
                <a:spcPts val="0"/>
              </a:spcBef>
              <a:buNone/>
            </a:pPr>
            <a:endParaRPr sz="2800">
              <a:solidFill>
                <a:srgbClr val="6AA84F"/>
              </a:solidFill>
              <a:latin typeface="Comic Sans MS"/>
              <a:ea typeface="Comic Sans MS"/>
              <a:cs typeface="Comic Sans MS"/>
              <a:sym typeface="Comic Sans MS"/>
            </a:endParaRPr>
          </a:p>
        </p:txBody>
      </p:sp>
      <p:cxnSp>
        <p:nvCxnSpPr>
          <p:cNvPr id="84" name="Shape 84"/>
          <p:cNvCxnSpPr>
            <a:stCxn id="79" idx="1"/>
            <a:endCxn id="85" idx="3"/>
          </p:cNvCxnSpPr>
          <p:nvPr/>
        </p:nvCxnSpPr>
        <p:spPr>
          <a:xfrm rot="10800000">
            <a:off x="2109997" y="2114860"/>
            <a:ext cx="867000" cy="843300"/>
          </a:xfrm>
          <a:prstGeom prst="curvedConnector3">
            <a:avLst>
              <a:gd name="adj1" fmla="val 50000"/>
            </a:avLst>
          </a:prstGeom>
          <a:noFill/>
          <a:ln w="19050" cap="flat" cmpd="sng">
            <a:solidFill>
              <a:schemeClr val="dk2"/>
            </a:solidFill>
            <a:prstDash val="solid"/>
            <a:round/>
            <a:headEnd type="none" w="lg" len="lg"/>
            <a:tailEnd type="triangle" w="lg" len="lg"/>
          </a:ln>
        </p:spPr>
      </p:cxnSp>
      <p:sp>
        <p:nvSpPr>
          <p:cNvPr id="85" name="Shape 85"/>
          <p:cNvSpPr txBox="1"/>
          <p:nvPr/>
        </p:nvSpPr>
        <p:spPr>
          <a:xfrm>
            <a:off x="327100" y="1684825"/>
            <a:ext cx="1782900" cy="859800"/>
          </a:xfrm>
          <a:prstGeom prst="rect">
            <a:avLst/>
          </a:prstGeom>
          <a:noFill/>
          <a:ln>
            <a:noFill/>
          </a:ln>
        </p:spPr>
        <p:txBody>
          <a:bodyPr lIns="91425" tIns="91425" rIns="91425" bIns="91425" anchor="t" anchorCtr="0">
            <a:noAutofit/>
          </a:bodyPr>
          <a:lstStyle/>
          <a:p>
            <a:pPr lvl="0" rtl="0">
              <a:spcBef>
                <a:spcPts val="0"/>
              </a:spcBef>
              <a:buNone/>
            </a:pPr>
            <a:r>
              <a:rPr lang="en-US" sz="2800">
                <a:solidFill>
                  <a:srgbClr val="6AA84F"/>
                </a:solidFill>
                <a:latin typeface="Comic Sans MS"/>
                <a:ea typeface="Comic Sans MS"/>
                <a:cs typeface="Comic Sans MS"/>
                <a:sym typeface="Comic Sans MS"/>
              </a:rPr>
              <a:t>Visualgo</a:t>
            </a:r>
          </a:p>
        </p:txBody>
      </p:sp>
      <p:cxnSp>
        <p:nvCxnSpPr>
          <p:cNvPr id="86" name="Shape 86"/>
          <p:cNvCxnSpPr>
            <a:endCxn id="87" idx="3"/>
          </p:cNvCxnSpPr>
          <p:nvPr/>
        </p:nvCxnSpPr>
        <p:spPr>
          <a:xfrm rot="10800000">
            <a:off x="2198425" y="3543600"/>
            <a:ext cx="1141200" cy="179700"/>
          </a:xfrm>
          <a:prstGeom prst="curvedConnector3">
            <a:avLst>
              <a:gd name="adj1" fmla="val 50000"/>
            </a:avLst>
          </a:prstGeom>
          <a:noFill/>
          <a:ln w="19050" cap="flat" cmpd="sng">
            <a:solidFill>
              <a:schemeClr val="dk2"/>
            </a:solidFill>
            <a:prstDash val="solid"/>
            <a:round/>
            <a:headEnd type="none" w="lg" len="lg"/>
            <a:tailEnd type="triangle" w="lg" len="lg"/>
          </a:ln>
        </p:spPr>
      </p:cxnSp>
      <p:sp>
        <p:nvSpPr>
          <p:cNvPr id="87" name="Shape 87"/>
          <p:cNvSpPr txBox="1"/>
          <p:nvPr/>
        </p:nvSpPr>
        <p:spPr>
          <a:xfrm>
            <a:off x="415525" y="3113700"/>
            <a:ext cx="1782900" cy="859800"/>
          </a:xfrm>
          <a:prstGeom prst="rect">
            <a:avLst/>
          </a:prstGeom>
          <a:noFill/>
          <a:ln>
            <a:noFill/>
          </a:ln>
        </p:spPr>
        <p:txBody>
          <a:bodyPr lIns="91425" tIns="91425" rIns="91425" bIns="91425" anchor="t" anchorCtr="0">
            <a:noAutofit/>
          </a:bodyPr>
          <a:lstStyle/>
          <a:p>
            <a:pPr lvl="0">
              <a:spcBef>
                <a:spcPts val="0"/>
              </a:spcBef>
              <a:buNone/>
            </a:pPr>
            <a:r>
              <a:rPr lang="en-US" sz="2800">
                <a:solidFill>
                  <a:srgbClr val="6AA84F"/>
                </a:solidFill>
                <a:latin typeface="Comic Sans MS"/>
                <a:ea typeface="Comic Sans MS"/>
                <a:cs typeface="Comic Sans MS"/>
                <a:sym typeface="Comic Sans MS"/>
              </a:rPr>
              <a:t>JGrasp</a:t>
            </a:r>
          </a:p>
          <a:p>
            <a:pPr lvl="0" rtl="0">
              <a:spcBef>
                <a:spcPts val="0"/>
              </a:spcBef>
              <a:buNone/>
            </a:pPr>
            <a:endParaRPr sz="2800">
              <a:solidFill>
                <a:srgbClr val="6AA84F"/>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77900" y="201475"/>
            <a:ext cx="8966100" cy="509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4500" b="1">
                <a:solidFill>
                  <a:srgbClr val="CC0000"/>
                </a:solidFill>
                <a:latin typeface="Amatic SC"/>
                <a:ea typeface="Amatic SC"/>
                <a:cs typeface="Amatic SC"/>
                <a:sym typeface="Amatic SC"/>
              </a:rPr>
              <a:t>Visualización de Estructuras de Datos y algoritmos</a:t>
            </a:r>
          </a:p>
        </p:txBody>
      </p:sp>
      <p:cxnSp>
        <p:nvCxnSpPr>
          <p:cNvPr id="403" name="Shape 403"/>
          <p:cNvCxnSpPr/>
          <p:nvPr/>
        </p:nvCxnSpPr>
        <p:spPr>
          <a:xfrm rot="10800000" flipH="1">
            <a:off x="177908" y="948198"/>
            <a:ext cx="7800300" cy="285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404" name="Shape 404"/>
          <p:cNvSpPr txBox="1"/>
          <p:nvPr/>
        </p:nvSpPr>
        <p:spPr>
          <a:xfrm>
            <a:off x="388500" y="1213725"/>
            <a:ext cx="8061600" cy="4239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Roboto"/>
                <a:ea typeface="Roboto"/>
                <a:cs typeface="Roboto"/>
                <a:sym typeface="Roboto"/>
              </a:rPr>
              <a:t>Estructura </a:t>
            </a:r>
            <a:r>
              <a:rPr lang="en-US">
                <a:latin typeface="Roboto"/>
                <a:ea typeface="Roboto"/>
                <a:cs typeface="Roboto"/>
                <a:sym typeface="Roboto"/>
              </a:rPr>
              <a:t>: </a:t>
            </a:r>
            <a:r>
              <a:rPr lang="en-US" sz="1600">
                <a:latin typeface="Roboto"/>
                <a:ea typeface="Roboto"/>
                <a:cs typeface="Roboto"/>
                <a:sym typeface="Roboto"/>
              </a:rPr>
              <a:t>Lista          			</a:t>
            </a:r>
            <a:r>
              <a:rPr lang="en-US" sz="1800" b="1">
                <a:latin typeface="Roboto"/>
                <a:ea typeface="Roboto"/>
                <a:cs typeface="Roboto"/>
                <a:sym typeface="Roboto"/>
              </a:rPr>
              <a:t>Algoritmo </a:t>
            </a:r>
            <a:r>
              <a:rPr lang="en-US">
                <a:latin typeface="Roboto"/>
                <a:ea typeface="Roboto"/>
                <a:cs typeface="Roboto"/>
                <a:sym typeface="Roboto"/>
              </a:rPr>
              <a:t>: contar longitud</a:t>
            </a:r>
          </a:p>
        </p:txBody>
      </p:sp>
      <p:sp>
        <p:nvSpPr>
          <p:cNvPr id="405" name="Shape 405"/>
          <p:cNvSpPr txBox="1"/>
          <p:nvPr/>
        </p:nvSpPr>
        <p:spPr>
          <a:xfrm>
            <a:off x="6026350" y="4418925"/>
            <a:ext cx="3117600" cy="660600"/>
          </a:xfrm>
          <a:prstGeom prst="rect">
            <a:avLst/>
          </a:prstGeom>
          <a:noFill/>
          <a:ln>
            <a:noFill/>
          </a:ln>
        </p:spPr>
        <p:txBody>
          <a:bodyPr lIns="91425" tIns="91425" rIns="91425" bIns="91425" anchor="t" anchorCtr="0">
            <a:noAutofit/>
          </a:bodyPr>
          <a:lstStyle/>
          <a:p>
            <a:pPr lvl="0" rtl="0">
              <a:spcBef>
                <a:spcPts val="0"/>
              </a:spcBef>
              <a:buNone/>
            </a:pPr>
            <a:r>
              <a:rPr lang="en-US" i="1"/>
              <a:t>Ver ejemplos.ejemplos2</a:t>
            </a:r>
          </a:p>
        </p:txBody>
      </p:sp>
      <p:pic>
        <p:nvPicPr>
          <p:cNvPr id="406" name="Shape 406" descr="contar-longitud.PNG"/>
          <p:cNvPicPr preferRelativeResize="0"/>
          <p:nvPr/>
        </p:nvPicPr>
        <p:blipFill>
          <a:blip r:embed="rId3">
            <a:alphaModFix/>
          </a:blip>
          <a:stretch>
            <a:fillRect/>
          </a:stretch>
        </p:blipFill>
        <p:spPr>
          <a:xfrm>
            <a:off x="1012612" y="2140175"/>
            <a:ext cx="7118774" cy="2140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251525" y="1954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200" b="1">
                <a:solidFill>
                  <a:srgbClr val="CC0000"/>
                </a:solidFill>
                <a:latin typeface="Amatic SC"/>
                <a:ea typeface="Amatic SC"/>
                <a:cs typeface="Amatic SC"/>
                <a:sym typeface="Amatic SC"/>
              </a:rPr>
              <a:t>Conclusiones</a:t>
            </a:r>
          </a:p>
        </p:txBody>
      </p:sp>
      <p:cxnSp>
        <p:nvCxnSpPr>
          <p:cNvPr id="412" name="Shape 412"/>
          <p:cNvCxnSpPr/>
          <p:nvPr/>
        </p:nvCxnSpPr>
        <p:spPr>
          <a:xfrm rot="10800000" flipH="1">
            <a:off x="460233" y="12027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413" name="Shape 413"/>
          <p:cNvSpPr txBox="1"/>
          <p:nvPr/>
        </p:nvSpPr>
        <p:spPr>
          <a:xfrm>
            <a:off x="460225" y="1624925"/>
            <a:ext cx="7369800" cy="675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14" name="Shape 414"/>
          <p:cNvSpPr txBox="1"/>
          <p:nvPr/>
        </p:nvSpPr>
        <p:spPr>
          <a:xfrm>
            <a:off x="887100" y="1765700"/>
            <a:ext cx="7369800" cy="510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15" name="Shape 415"/>
          <p:cNvSpPr txBox="1"/>
          <p:nvPr/>
        </p:nvSpPr>
        <p:spPr>
          <a:xfrm>
            <a:off x="279025" y="1624800"/>
            <a:ext cx="5122500" cy="675600"/>
          </a:xfrm>
          <a:prstGeom prst="rect">
            <a:avLst/>
          </a:prstGeom>
          <a:noFill/>
          <a:ln>
            <a:noFill/>
          </a:ln>
        </p:spPr>
        <p:txBody>
          <a:bodyPr lIns="91425" tIns="91425" rIns="91425" bIns="91425" anchor="t" anchorCtr="0">
            <a:noAutofit/>
          </a:bodyPr>
          <a:lstStyle/>
          <a:p>
            <a:pPr lvl="0">
              <a:spcBef>
                <a:spcPts val="0"/>
              </a:spcBef>
              <a:buNone/>
            </a:pPr>
            <a:r>
              <a:rPr lang="en-US" sz="1600">
                <a:latin typeface="Roboto"/>
                <a:ea typeface="Roboto"/>
                <a:cs typeface="Roboto"/>
                <a:sym typeface="Roboto"/>
              </a:rPr>
              <a:t>Representación visual de las estructuras y sus algoritmos asociados.</a:t>
            </a:r>
          </a:p>
        </p:txBody>
      </p:sp>
      <p:sp>
        <p:nvSpPr>
          <p:cNvPr id="416" name="Shape 416"/>
          <p:cNvSpPr txBox="1"/>
          <p:nvPr/>
        </p:nvSpPr>
        <p:spPr>
          <a:xfrm>
            <a:off x="3413200" y="2536050"/>
            <a:ext cx="1279800" cy="474900"/>
          </a:xfrm>
          <a:prstGeom prst="rect">
            <a:avLst/>
          </a:prstGeom>
          <a:noFill/>
          <a:ln>
            <a:noFill/>
          </a:ln>
        </p:spPr>
        <p:txBody>
          <a:bodyPr lIns="91425" tIns="91425" rIns="91425" bIns="91425" anchor="t" anchorCtr="0">
            <a:noAutofit/>
          </a:bodyPr>
          <a:lstStyle/>
          <a:p>
            <a:pPr lvl="0">
              <a:spcBef>
                <a:spcPts val="0"/>
              </a:spcBef>
              <a:buNone/>
            </a:pPr>
            <a:r>
              <a:rPr lang="en-US" sz="2200" b="1"/>
              <a:t>PLUGIN</a:t>
            </a:r>
          </a:p>
        </p:txBody>
      </p:sp>
      <p:sp>
        <p:nvSpPr>
          <p:cNvPr id="417" name="Shape 417"/>
          <p:cNvSpPr txBox="1"/>
          <p:nvPr/>
        </p:nvSpPr>
        <p:spPr>
          <a:xfrm>
            <a:off x="251525" y="4100850"/>
            <a:ext cx="2995200" cy="604500"/>
          </a:xfrm>
          <a:prstGeom prst="rect">
            <a:avLst/>
          </a:prstGeom>
          <a:noFill/>
          <a:ln>
            <a:noFill/>
          </a:ln>
        </p:spPr>
        <p:txBody>
          <a:bodyPr lIns="91425" tIns="91425" rIns="91425" bIns="91425" anchor="t" anchorCtr="0">
            <a:noAutofit/>
          </a:bodyPr>
          <a:lstStyle/>
          <a:p>
            <a:pPr lvl="0">
              <a:spcBef>
                <a:spcPts val="0"/>
              </a:spcBef>
              <a:buNone/>
            </a:pPr>
            <a:r>
              <a:rPr lang="en-US" sz="1600"/>
              <a:t>Aprendizaje de nuevas tecnologías. </a:t>
            </a:r>
          </a:p>
        </p:txBody>
      </p:sp>
      <p:cxnSp>
        <p:nvCxnSpPr>
          <p:cNvPr id="418" name="Shape 418"/>
          <p:cNvCxnSpPr>
            <a:stCxn id="416" idx="2"/>
            <a:endCxn id="417" idx="0"/>
          </p:cNvCxnSpPr>
          <p:nvPr/>
        </p:nvCxnSpPr>
        <p:spPr>
          <a:xfrm rot="5400000">
            <a:off x="2356150" y="2403900"/>
            <a:ext cx="1089900" cy="2304000"/>
          </a:xfrm>
          <a:prstGeom prst="bentConnector3">
            <a:avLst>
              <a:gd name="adj1" fmla="val 50000"/>
            </a:avLst>
          </a:prstGeom>
          <a:noFill/>
          <a:ln w="19050" cap="flat" cmpd="sng">
            <a:solidFill>
              <a:srgbClr val="FF0000"/>
            </a:solidFill>
            <a:prstDash val="solid"/>
            <a:round/>
            <a:headEnd type="none" w="lg" len="lg"/>
            <a:tailEnd type="triangle" w="lg" len="lg"/>
          </a:ln>
        </p:spPr>
      </p:cxnSp>
      <p:cxnSp>
        <p:nvCxnSpPr>
          <p:cNvPr id="419" name="Shape 419"/>
          <p:cNvCxnSpPr>
            <a:endCxn id="416" idx="1"/>
          </p:cNvCxnSpPr>
          <p:nvPr/>
        </p:nvCxnSpPr>
        <p:spPr>
          <a:xfrm>
            <a:off x="1232500" y="2263500"/>
            <a:ext cx="2180700" cy="510000"/>
          </a:xfrm>
          <a:prstGeom prst="bentConnector3">
            <a:avLst>
              <a:gd name="adj1" fmla="val 546"/>
            </a:avLst>
          </a:prstGeom>
          <a:noFill/>
          <a:ln w="19050" cap="flat" cmpd="sng">
            <a:solidFill>
              <a:schemeClr val="dk2"/>
            </a:solidFill>
            <a:prstDash val="solid"/>
            <a:round/>
            <a:headEnd type="none" w="lg" len="lg"/>
            <a:tailEnd type="triangle" w="lg" len="lg"/>
          </a:ln>
        </p:spPr>
      </p:cxnSp>
      <p:sp>
        <p:nvSpPr>
          <p:cNvPr id="420" name="Shape 420"/>
          <p:cNvSpPr txBox="1"/>
          <p:nvPr/>
        </p:nvSpPr>
        <p:spPr>
          <a:xfrm>
            <a:off x="5737500" y="1660350"/>
            <a:ext cx="2995200" cy="604500"/>
          </a:xfrm>
          <a:prstGeom prst="rect">
            <a:avLst/>
          </a:prstGeom>
          <a:noFill/>
          <a:ln>
            <a:noFill/>
          </a:ln>
        </p:spPr>
        <p:txBody>
          <a:bodyPr lIns="91425" tIns="91425" rIns="91425" bIns="91425" anchor="t" anchorCtr="0">
            <a:noAutofit/>
          </a:bodyPr>
          <a:lstStyle/>
          <a:p>
            <a:pPr lvl="0" rtl="0">
              <a:spcBef>
                <a:spcPts val="0"/>
              </a:spcBef>
              <a:buNone/>
            </a:pPr>
            <a:r>
              <a:rPr lang="en-US" sz="1600"/>
              <a:t>Herramienta de ayuda.</a:t>
            </a:r>
          </a:p>
        </p:txBody>
      </p:sp>
      <p:cxnSp>
        <p:nvCxnSpPr>
          <p:cNvPr id="421" name="Shape 421"/>
          <p:cNvCxnSpPr>
            <a:stCxn id="416" idx="3"/>
            <a:endCxn id="420" idx="2"/>
          </p:cNvCxnSpPr>
          <p:nvPr/>
        </p:nvCxnSpPr>
        <p:spPr>
          <a:xfrm rot="10800000" flipH="1">
            <a:off x="4693000" y="2265000"/>
            <a:ext cx="2542200" cy="508500"/>
          </a:xfrm>
          <a:prstGeom prst="bentConnector2">
            <a:avLst/>
          </a:prstGeom>
          <a:noFill/>
          <a:ln w="19050" cap="flat" cmpd="sng">
            <a:solidFill>
              <a:schemeClr val="dk2"/>
            </a:solidFill>
            <a:prstDash val="solid"/>
            <a:round/>
            <a:headEnd type="none" w="lg" len="lg"/>
            <a:tailEnd type="triangle" w="lg" len="lg"/>
          </a:ln>
        </p:spPr>
      </p:cxnSp>
      <p:sp>
        <p:nvSpPr>
          <p:cNvPr id="422" name="Shape 422"/>
          <p:cNvSpPr txBox="1"/>
          <p:nvPr/>
        </p:nvSpPr>
        <p:spPr>
          <a:xfrm>
            <a:off x="2689800" y="4746150"/>
            <a:ext cx="616200" cy="272700"/>
          </a:xfrm>
          <a:prstGeom prst="rect">
            <a:avLst/>
          </a:prstGeom>
          <a:noFill/>
          <a:ln>
            <a:noFill/>
          </a:ln>
        </p:spPr>
        <p:txBody>
          <a:bodyPr lIns="91425" tIns="91425" rIns="91425" bIns="91425" anchor="t" anchorCtr="0">
            <a:noAutofit/>
          </a:bodyPr>
          <a:lstStyle/>
          <a:p>
            <a:pPr lvl="0">
              <a:spcBef>
                <a:spcPts val="0"/>
              </a:spcBef>
              <a:buNone/>
            </a:pPr>
            <a:r>
              <a:rPr lang="en-US"/>
              <a:t>POA</a:t>
            </a:r>
          </a:p>
        </p:txBody>
      </p:sp>
      <p:cxnSp>
        <p:nvCxnSpPr>
          <p:cNvPr id="423" name="Shape 423"/>
          <p:cNvCxnSpPr>
            <a:endCxn id="422" idx="1"/>
          </p:cNvCxnSpPr>
          <p:nvPr/>
        </p:nvCxnSpPr>
        <p:spPr>
          <a:xfrm>
            <a:off x="1606800" y="4811400"/>
            <a:ext cx="1083000" cy="71100"/>
          </a:xfrm>
          <a:prstGeom prst="bentConnector3">
            <a:avLst>
              <a:gd name="adj1" fmla="val 50000"/>
            </a:avLst>
          </a:prstGeom>
          <a:noFill/>
          <a:ln w="9525" cap="flat" cmpd="sng">
            <a:solidFill>
              <a:srgbClr val="000000"/>
            </a:solidFill>
            <a:prstDash val="solid"/>
            <a:round/>
            <a:headEnd type="none" w="lg" len="lg"/>
            <a:tailEnd type="stealth" w="lg" len="lg"/>
          </a:ln>
        </p:spPr>
      </p:cxnSp>
      <p:sp>
        <p:nvSpPr>
          <p:cNvPr id="424" name="Shape 424"/>
          <p:cNvSpPr txBox="1"/>
          <p:nvPr/>
        </p:nvSpPr>
        <p:spPr>
          <a:xfrm>
            <a:off x="2689800" y="4338300"/>
            <a:ext cx="1552500" cy="272700"/>
          </a:xfrm>
          <a:prstGeom prst="rect">
            <a:avLst/>
          </a:prstGeom>
          <a:noFill/>
          <a:ln>
            <a:noFill/>
          </a:ln>
        </p:spPr>
        <p:txBody>
          <a:bodyPr lIns="91425" tIns="91425" rIns="91425" bIns="91425" anchor="t" anchorCtr="0">
            <a:noAutofit/>
          </a:bodyPr>
          <a:lstStyle/>
          <a:p>
            <a:pPr lvl="0" rtl="0">
              <a:spcBef>
                <a:spcPts val="0"/>
              </a:spcBef>
              <a:buNone/>
            </a:pPr>
            <a:r>
              <a:rPr lang="en-US"/>
              <a:t>REFLECTION</a:t>
            </a:r>
          </a:p>
        </p:txBody>
      </p:sp>
      <p:cxnSp>
        <p:nvCxnSpPr>
          <p:cNvPr id="425" name="Shape 425"/>
          <p:cNvCxnSpPr/>
          <p:nvPr/>
        </p:nvCxnSpPr>
        <p:spPr>
          <a:xfrm>
            <a:off x="1808400" y="4467975"/>
            <a:ext cx="881400" cy="83100"/>
          </a:xfrm>
          <a:prstGeom prst="bentConnector3">
            <a:avLst>
              <a:gd name="adj1" fmla="val 50000"/>
            </a:avLst>
          </a:prstGeom>
          <a:noFill/>
          <a:ln w="9525" cap="flat" cmpd="sng">
            <a:solidFill>
              <a:srgbClr val="000000"/>
            </a:solidFill>
            <a:prstDash val="solid"/>
            <a:round/>
            <a:headEnd type="none" w="lg" len="lg"/>
            <a:tailEnd type="stealth" w="lg" len="lg"/>
          </a:ln>
        </p:spPr>
      </p:cxnSp>
      <p:sp>
        <p:nvSpPr>
          <p:cNvPr id="426" name="Shape 426"/>
          <p:cNvSpPr/>
          <p:nvPr/>
        </p:nvSpPr>
        <p:spPr>
          <a:xfrm>
            <a:off x="4076850" y="4467975"/>
            <a:ext cx="616200" cy="393000"/>
          </a:xfrm>
          <a:prstGeom prst="notchedRightArrow">
            <a:avLst>
              <a:gd name="adj1" fmla="val 50000"/>
              <a:gd name="adj2" fmla="val 5000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7" name="Shape 427"/>
          <p:cNvSpPr txBox="1"/>
          <p:nvPr/>
        </p:nvSpPr>
        <p:spPr>
          <a:xfrm>
            <a:off x="4815250" y="4467975"/>
            <a:ext cx="1831200" cy="393000"/>
          </a:xfrm>
          <a:prstGeom prst="rect">
            <a:avLst/>
          </a:prstGeom>
          <a:noFill/>
          <a:ln>
            <a:noFill/>
          </a:ln>
        </p:spPr>
        <p:txBody>
          <a:bodyPr lIns="91425" tIns="91425" rIns="91425" bIns="91425" anchor="t" anchorCtr="0">
            <a:noAutofit/>
          </a:bodyPr>
          <a:lstStyle/>
          <a:p>
            <a:pPr lvl="0">
              <a:spcBef>
                <a:spcPts val="0"/>
              </a:spcBef>
              <a:buNone/>
            </a:pPr>
            <a:r>
              <a:rPr lang="en-US"/>
              <a:t>Evitar ser invasivos.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251525" y="1954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200" b="1" dirty="0" err="1">
                <a:solidFill>
                  <a:srgbClr val="CC0000"/>
                </a:solidFill>
                <a:latin typeface="Amatic SC"/>
                <a:ea typeface="Amatic SC"/>
                <a:cs typeface="Amatic SC"/>
                <a:sym typeface="Amatic SC"/>
              </a:rPr>
              <a:t>Trabajos</a:t>
            </a:r>
            <a:r>
              <a:rPr lang="en-US" sz="7200" b="1" dirty="0">
                <a:solidFill>
                  <a:srgbClr val="CC0000"/>
                </a:solidFill>
                <a:latin typeface="Amatic SC"/>
                <a:ea typeface="Amatic SC"/>
                <a:cs typeface="Amatic SC"/>
                <a:sym typeface="Amatic SC"/>
              </a:rPr>
              <a:t> </a:t>
            </a:r>
            <a:r>
              <a:rPr lang="en-US" sz="7200" b="1" dirty="0" err="1">
                <a:solidFill>
                  <a:srgbClr val="CC0000"/>
                </a:solidFill>
                <a:latin typeface="Amatic SC"/>
                <a:ea typeface="Amatic SC"/>
                <a:cs typeface="Amatic SC"/>
                <a:sym typeface="Amatic SC"/>
              </a:rPr>
              <a:t>Futuros</a:t>
            </a:r>
            <a:endParaRPr lang="en-US" sz="7200" b="1" dirty="0">
              <a:solidFill>
                <a:srgbClr val="CC0000"/>
              </a:solidFill>
              <a:latin typeface="Amatic SC"/>
              <a:ea typeface="Amatic SC"/>
              <a:cs typeface="Amatic SC"/>
              <a:sym typeface="Amatic SC"/>
            </a:endParaRPr>
          </a:p>
        </p:txBody>
      </p:sp>
      <p:cxnSp>
        <p:nvCxnSpPr>
          <p:cNvPr id="433" name="Shape 433"/>
          <p:cNvCxnSpPr/>
          <p:nvPr/>
        </p:nvCxnSpPr>
        <p:spPr>
          <a:xfrm rot="10800000" flipH="1">
            <a:off x="460233" y="12027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pic>
        <p:nvPicPr>
          <p:cNvPr id="434" name="Shape 434"/>
          <p:cNvPicPr preferRelativeResize="0"/>
          <p:nvPr/>
        </p:nvPicPr>
        <p:blipFill>
          <a:blip r:embed="rId3">
            <a:alphaModFix/>
          </a:blip>
          <a:stretch>
            <a:fillRect/>
          </a:stretch>
        </p:blipFill>
        <p:spPr>
          <a:xfrm>
            <a:off x="3282299" y="3133050"/>
            <a:ext cx="1843200" cy="1878549"/>
          </a:xfrm>
          <a:prstGeom prst="rect">
            <a:avLst/>
          </a:prstGeom>
          <a:noFill/>
          <a:ln>
            <a:noFill/>
          </a:ln>
        </p:spPr>
      </p:pic>
      <p:sp>
        <p:nvSpPr>
          <p:cNvPr id="435" name="Shape 435"/>
          <p:cNvSpPr/>
          <p:nvPr/>
        </p:nvSpPr>
        <p:spPr>
          <a:xfrm>
            <a:off x="5607062" y="1616675"/>
            <a:ext cx="3170400" cy="1356600"/>
          </a:xfrm>
          <a:prstGeom prst="wedgeRoundRectCallout">
            <a:avLst>
              <a:gd name="adj1" fmla="val -70053"/>
              <a:gd name="adj2" fmla="val 119105"/>
              <a:gd name="adj3" fmla="val 0"/>
            </a:avLst>
          </a:prstGeom>
          <a:solidFill>
            <a:srgbClr val="A7D5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p:nvPr/>
        </p:nvSpPr>
        <p:spPr>
          <a:xfrm>
            <a:off x="402087" y="1616675"/>
            <a:ext cx="3078000" cy="1240800"/>
          </a:xfrm>
          <a:prstGeom prst="wedgeRoundRectCallout">
            <a:avLst>
              <a:gd name="adj1" fmla="val 49656"/>
              <a:gd name="adj2" fmla="val 130579"/>
              <a:gd name="adj3" fmla="val 0"/>
            </a:avLst>
          </a:prstGeom>
          <a:solidFill>
            <a:srgbClr val="60EE9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7" name="Shape 437"/>
          <p:cNvSpPr txBox="1"/>
          <p:nvPr/>
        </p:nvSpPr>
        <p:spPr>
          <a:xfrm>
            <a:off x="547437" y="1720475"/>
            <a:ext cx="2837700" cy="917700"/>
          </a:xfrm>
          <a:prstGeom prst="rect">
            <a:avLst/>
          </a:prstGeom>
          <a:noFill/>
          <a:ln>
            <a:noFill/>
          </a:ln>
        </p:spPr>
        <p:txBody>
          <a:bodyPr lIns="91425" tIns="91425" rIns="91425" bIns="91425" anchor="t" anchorCtr="0">
            <a:noAutofit/>
          </a:bodyPr>
          <a:lstStyle/>
          <a:p>
            <a:pPr lvl="0" algn="just" rtl="0">
              <a:lnSpc>
                <a:spcPct val="115000"/>
              </a:lnSpc>
              <a:spcBef>
                <a:spcPts val="0"/>
              </a:spcBef>
              <a:buClr>
                <a:schemeClr val="dk1"/>
              </a:buClr>
              <a:buSzPct val="68750"/>
              <a:buFont typeface="Arial"/>
              <a:buNone/>
            </a:pPr>
            <a:r>
              <a:rPr lang="en-US" sz="1600" i="1">
                <a:solidFill>
                  <a:schemeClr val="dk1"/>
                </a:solidFill>
                <a:latin typeface="Roboto"/>
                <a:ea typeface="Roboto"/>
                <a:cs typeface="Roboto"/>
                <a:sym typeface="Roboto"/>
              </a:rPr>
              <a:t>Incorporación de nuevas estructuras de datos al Plug-in para Eclipse.</a:t>
            </a:r>
          </a:p>
          <a:p>
            <a:pPr lvl="0" algn="just" rtl="0">
              <a:spcBef>
                <a:spcPts val="0"/>
              </a:spcBef>
              <a:buNone/>
            </a:pPr>
            <a:endParaRPr sz="1600">
              <a:latin typeface="Roboto"/>
              <a:ea typeface="Roboto"/>
              <a:cs typeface="Roboto"/>
              <a:sym typeface="Roboto"/>
            </a:endParaRPr>
          </a:p>
        </p:txBody>
      </p:sp>
      <p:sp>
        <p:nvSpPr>
          <p:cNvPr id="438" name="Shape 438"/>
          <p:cNvSpPr txBox="1"/>
          <p:nvPr/>
        </p:nvSpPr>
        <p:spPr>
          <a:xfrm>
            <a:off x="5752237" y="1646500"/>
            <a:ext cx="2992800" cy="1211100"/>
          </a:xfrm>
          <a:prstGeom prst="rect">
            <a:avLst/>
          </a:prstGeom>
          <a:noFill/>
          <a:ln>
            <a:noFill/>
          </a:ln>
        </p:spPr>
        <p:txBody>
          <a:bodyPr lIns="91425" tIns="91425" rIns="91425" bIns="91425" anchor="t" anchorCtr="0">
            <a:noAutofit/>
          </a:bodyPr>
          <a:lstStyle/>
          <a:p>
            <a:pPr lvl="0" rtl="0">
              <a:spcBef>
                <a:spcPts val="0"/>
              </a:spcBef>
              <a:buNone/>
            </a:pPr>
            <a:r>
              <a:rPr lang="en-US" sz="1600" i="1">
                <a:solidFill>
                  <a:schemeClr val="dk1"/>
                </a:solidFill>
                <a:latin typeface="Roboto"/>
                <a:ea typeface="Roboto"/>
                <a:cs typeface="Roboto"/>
                <a:sym typeface="Roboto"/>
              </a:rPr>
              <a:t>Desarrollo de una interfaz de usuario gráfica más sofisticada para la visualización de las estructuras y animaciones</a:t>
            </a:r>
            <a:r>
              <a:rPr lang="en-US" sz="1800" i="1">
                <a:solidFill>
                  <a:schemeClr val="dk1"/>
                </a:solidFill>
                <a:latin typeface="Roboto"/>
                <a:ea typeface="Roboto"/>
                <a:cs typeface="Roboto"/>
                <a:sym typeface="Roboto"/>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3"/>
        <p:cNvGrpSpPr/>
        <p:nvPr/>
      </p:nvGrpSpPr>
      <p:grpSpPr>
        <a:xfrm>
          <a:off x="0" y="0"/>
          <a:ext cx="0" cy="0"/>
          <a:chOff x="0" y="0"/>
          <a:chExt cx="0" cy="0"/>
        </a:xfrm>
      </p:grpSpPr>
      <p:pic>
        <p:nvPicPr>
          <p:cNvPr id="454" name="Shape 454"/>
          <p:cNvPicPr preferRelativeResize="0"/>
          <p:nvPr/>
        </p:nvPicPr>
        <p:blipFill>
          <a:blip r:embed="rId3">
            <a:alphaModFix/>
          </a:blip>
          <a:stretch>
            <a:fillRect/>
          </a:stretch>
        </p:blipFill>
        <p:spPr>
          <a:xfrm>
            <a:off x="3255088" y="1673937"/>
            <a:ext cx="2151225" cy="2151225"/>
          </a:xfrm>
          <a:prstGeom prst="rect">
            <a:avLst/>
          </a:prstGeom>
          <a:noFill/>
          <a:ln>
            <a:noFill/>
          </a:ln>
        </p:spPr>
      </p:pic>
      <p:sp>
        <p:nvSpPr>
          <p:cNvPr id="3" name="Shape 432"/>
          <p:cNvSpPr txBox="1">
            <a:spLocks noGrp="1"/>
          </p:cNvSpPr>
          <p:nvPr>
            <p:ph type="title"/>
          </p:nvPr>
        </p:nvSpPr>
        <p:spPr>
          <a:xfrm>
            <a:off x="416625" y="271674"/>
            <a:ext cx="8960700" cy="917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200" b="1" dirty="0" err="1">
                <a:solidFill>
                  <a:srgbClr val="CC0000"/>
                </a:solidFill>
                <a:latin typeface="Amatic SC"/>
                <a:ea typeface="Amatic SC"/>
                <a:cs typeface="Amatic SC"/>
                <a:sym typeface="Amatic SC"/>
              </a:rPr>
              <a:t>Preguntas</a:t>
            </a:r>
            <a:endParaRPr lang="en-US" sz="7200" b="1" dirty="0">
              <a:solidFill>
                <a:srgbClr val="CC0000"/>
              </a:solidFill>
              <a:latin typeface="Amatic SC"/>
              <a:ea typeface="Amatic SC"/>
              <a:cs typeface="Amatic SC"/>
              <a:sym typeface="Amatic SC"/>
            </a:endParaRPr>
          </a:p>
        </p:txBody>
      </p:sp>
      <p:cxnSp>
        <p:nvCxnSpPr>
          <p:cNvPr id="4" name="Shape 433"/>
          <p:cNvCxnSpPr>
            <a:cxnSpLocks/>
          </p:cNvCxnSpPr>
          <p:nvPr/>
        </p:nvCxnSpPr>
        <p:spPr>
          <a:xfrm flipV="1">
            <a:off x="369967" y="1189374"/>
            <a:ext cx="3211433" cy="19098"/>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cxnSp>
        <p:nvCxnSpPr>
          <p:cNvPr id="3" name="Shape 433"/>
          <p:cNvCxnSpPr/>
          <p:nvPr/>
        </p:nvCxnSpPr>
        <p:spPr>
          <a:xfrm rot="10800000" flipH="1">
            <a:off x="2276333" y="2917298"/>
            <a:ext cx="4760100" cy="228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7" name="Shape 432"/>
          <p:cNvSpPr txBox="1">
            <a:spLocks/>
          </p:cNvSpPr>
          <p:nvPr/>
        </p:nvSpPr>
        <p:spPr>
          <a:xfrm>
            <a:off x="2448625" y="1869999"/>
            <a:ext cx="8960700" cy="9177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pPr algn="l">
              <a:buSzPct val="25000"/>
              <a:buFont typeface="Amatic SC"/>
              <a:buNone/>
            </a:pPr>
            <a:r>
              <a:rPr lang="en-US" sz="7200" b="1" dirty="0" err="1">
                <a:solidFill>
                  <a:srgbClr val="CC0000"/>
                </a:solidFill>
                <a:latin typeface="Amatic SC"/>
                <a:ea typeface="Amatic SC"/>
                <a:cs typeface="Amatic SC"/>
                <a:sym typeface="Amatic SC"/>
              </a:rPr>
              <a:t>Muchas</a:t>
            </a:r>
            <a:r>
              <a:rPr lang="en-US" sz="7200" b="1" dirty="0">
                <a:solidFill>
                  <a:srgbClr val="CC0000"/>
                </a:solidFill>
                <a:latin typeface="Amatic SC"/>
                <a:ea typeface="Amatic SC"/>
                <a:cs typeface="Amatic SC"/>
                <a:sym typeface="Amatic SC"/>
              </a:rPr>
              <a:t> Gracias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Estado del Arte:</a:t>
            </a:r>
          </a:p>
        </p:txBody>
      </p:sp>
      <p:sp>
        <p:nvSpPr>
          <p:cNvPr id="93" name="Shape 93"/>
          <p:cNvSpPr txBox="1"/>
          <p:nvPr/>
        </p:nvSpPr>
        <p:spPr>
          <a:xfrm>
            <a:off x="179512" y="1347613"/>
            <a:ext cx="8520600" cy="1872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7500" b="1" i="0" u="none" strike="noStrike" cap="none">
              <a:solidFill>
                <a:srgbClr val="CC0000"/>
              </a:solidFill>
              <a:latin typeface="Amatic SC"/>
              <a:ea typeface="Amatic SC"/>
              <a:cs typeface="Amatic SC"/>
              <a:sym typeface="Amatic SC"/>
            </a:endParaRPr>
          </a:p>
        </p:txBody>
      </p:sp>
      <p:sp>
        <p:nvSpPr>
          <p:cNvPr id="94" name="Shape 94"/>
          <p:cNvSpPr/>
          <p:nvPr/>
        </p:nvSpPr>
        <p:spPr>
          <a:xfrm>
            <a:off x="460225" y="1633600"/>
            <a:ext cx="4714500" cy="1341000"/>
          </a:xfrm>
          <a:prstGeom prst="rect">
            <a:avLst/>
          </a:prstGeom>
          <a:solidFill>
            <a:srgbClr val="9FC5E8"/>
          </a:solidFill>
          <a:ln>
            <a:noFill/>
          </a:ln>
        </p:spPr>
        <p:txBody>
          <a:bodyPr lIns="91425" tIns="45700" rIns="91425" bIns="45700" anchor="t" anchorCtr="0">
            <a:noAutofit/>
          </a:bodyPr>
          <a:lstStyle/>
          <a:p>
            <a:pPr marR="0" lvl="0" algn="just" rtl="0">
              <a:lnSpc>
                <a:spcPct val="100000"/>
              </a:lnSpc>
              <a:spcBef>
                <a:spcPts val="0"/>
              </a:spcBef>
              <a:spcAft>
                <a:spcPts val="0"/>
              </a:spcAft>
              <a:buNone/>
            </a:pPr>
            <a:r>
              <a:rPr lang="en-US" sz="2400" b="1" i="1">
                <a:solidFill>
                  <a:srgbClr val="3F3F3F"/>
                </a:solidFill>
                <a:latin typeface="Roboto"/>
                <a:ea typeface="Roboto"/>
                <a:cs typeface="Roboto"/>
                <a:sym typeface="Roboto"/>
              </a:rPr>
              <a:t>VisuAlgo</a:t>
            </a:r>
          </a:p>
          <a:p>
            <a:pPr marR="0" lvl="0" algn="just" rtl="0">
              <a:lnSpc>
                <a:spcPct val="100000"/>
              </a:lnSpc>
              <a:spcBef>
                <a:spcPts val="0"/>
              </a:spcBef>
              <a:spcAft>
                <a:spcPts val="0"/>
              </a:spcAft>
              <a:buNone/>
            </a:pPr>
            <a:r>
              <a:rPr lang="en-US" sz="1800" b="1" i="1">
                <a:solidFill>
                  <a:srgbClr val="3F3F3F"/>
                </a:solidFill>
                <a:latin typeface="Roboto"/>
                <a:ea typeface="Roboto"/>
                <a:cs typeface="Roboto"/>
                <a:sym typeface="Roboto"/>
              </a:rPr>
              <a:t>Software interactivo y web para la visualización del manejo de las estructuras y algoritmos asociados.</a:t>
            </a:r>
          </a:p>
        </p:txBody>
      </p:sp>
      <p:cxnSp>
        <p:nvCxnSpPr>
          <p:cNvPr id="95" name="Shape 95"/>
          <p:cNvCxnSpPr/>
          <p:nvPr/>
        </p:nvCxnSpPr>
        <p:spPr>
          <a:xfrm>
            <a:off x="460233" y="1225598"/>
            <a:ext cx="6300299" cy="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96" name="Shape 96"/>
          <p:cNvSpPr txBox="1">
            <a:spLocks noGrp="1"/>
          </p:cNvSpPr>
          <p:nvPr>
            <p:ph type="title"/>
          </p:nvPr>
        </p:nvSpPr>
        <p:spPr>
          <a:xfrm>
            <a:off x="4278425" y="355050"/>
            <a:ext cx="44937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3500" b="1">
                <a:solidFill>
                  <a:srgbClr val="CC0000"/>
                </a:solidFill>
                <a:latin typeface="Amatic SC"/>
                <a:ea typeface="Amatic SC"/>
                <a:cs typeface="Amatic SC"/>
                <a:sym typeface="Amatic SC"/>
              </a:rPr>
              <a:t>Análisis de herramientas existentes</a:t>
            </a:r>
          </a:p>
        </p:txBody>
      </p:sp>
      <p:sp>
        <p:nvSpPr>
          <p:cNvPr id="97" name="Shape 97"/>
          <p:cNvSpPr txBox="1"/>
          <p:nvPr/>
        </p:nvSpPr>
        <p:spPr>
          <a:xfrm>
            <a:off x="460225" y="3096950"/>
            <a:ext cx="4714500" cy="1134000"/>
          </a:xfrm>
          <a:prstGeom prst="rect">
            <a:avLst/>
          </a:prstGeom>
          <a:solidFill>
            <a:srgbClr val="EFEFEF"/>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61111"/>
              <a:buFont typeface="Arial"/>
              <a:buNone/>
            </a:pPr>
            <a:r>
              <a:rPr lang="en-US" sz="1800">
                <a:latin typeface="Roboto"/>
                <a:ea typeface="Roboto"/>
                <a:cs typeface="Roboto"/>
                <a:sym typeface="Roboto"/>
              </a:rPr>
              <a:t>Interfaz gráfica moderna que incluye desde algoritmos básicos de manejo de listas hasta algoritmos complejos vinculados con grafos.</a:t>
            </a:r>
            <a:r>
              <a:rPr lang="en-US" sz="1800" b="1">
                <a:latin typeface="Roboto"/>
                <a:ea typeface="Roboto"/>
                <a:cs typeface="Roboto"/>
                <a:sym typeface="Roboto"/>
              </a:rPr>
              <a:t>	 </a:t>
            </a:r>
          </a:p>
        </p:txBody>
      </p:sp>
      <p:pic>
        <p:nvPicPr>
          <p:cNvPr id="98" name="Shape 98"/>
          <p:cNvPicPr preferRelativeResize="0"/>
          <p:nvPr/>
        </p:nvPicPr>
        <p:blipFill>
          <a:blip r:embed="rId3">
            <a:alphaModFix/>
          </a:blip>
          <a:stretch>
            <a:fillRect/>
          </a:stretch>
        </p:blipFill>
        <p:spPr>
          <a:xfrm>
            <a:off x="5344974" y="1633600"/>
            <a:ext cx="3649175" cy="2809875"/>
          </a:xfrm>
          <a:prstGeom prst="rect">
            <a:avLst/>
          </a:prstGeom>
          <a:noFill/>
          <a:ln>
            <a:noFill/>
          </a:ln>
        </p:spPr>
      </p:pic>
      <p:sp>
        <p:nvSpPr>
          <p:cNvPr id="99" name="Shape 99"/>
          <p:cNvSpPr txBox="1"/>
          <p:nvPr/>
        </p:nvSpPr>
        <p:spPr>
          <a:xfrm>
            <a:off x="2841025" y="4497675"/>
            <a:ext cx="4293600" cy="527400"/>
          </a:xfrm>
          <a:prstGeom prst="rect">
            <a:avLst/>
          </a:prstGeom>
          <a:solidFill>
            <a:srgbClr val="D9D9D9"/>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Font typeface="Arial"/>
              <a:buNone/>
            </a:pPr>
            <a:r>
              <a:rPr lang="en-US" b="1">
                <a:latin typeface="Roboto"/>
                <a:ea typeface="Roboto"/>
                <a:cs typeface="Roboto"/>
                <a:sym typeface="Roboto"/>
              </a:rPr>
              <a:t>Junto a la estructura, se muestra el pseudocódigo correspondiente	 </a:t>
            </a:r>
          </a:p>
        </p:txBody>
      </p:sp>
      <p:cxnSp>
        <p:nvCxnSpPr>
          <p:cNvPr id="100" name="Shape 100"/>
          <p:cNvCxnSpPr>
            <a:stCxn id="99" idx="0"/>
          </p:cNvCxnSpPr>
          <p:nvPr/>
        </p:nvCxnSpPr>
        <p:spPr>
          <a:xfrm rot="-5400000">
            <a:off x="5773675" y="3243525"/>
            <a:ext cx="468300" cy="2040000"/>
          </a:xfrm>
          <a:prstGeom prst="bentConnector2">
            <a:avLst/>
          </a:prstGeom>
          <a:noFill/>
          <a:ln w="9525" cap="flat" cmpd="sng">
            <a:solidFill>
              <a:schemeClr val="dk2"/>
            </a:solidFill>
            <a:prstDash val="solid"/>
            <a:round/>
            <a:headEnd type="none" w="lg" len="lg"/>
            <a:tailEnd type="non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Estado del Arte:</a:t>
            </a:r>
          </a:p>
        </p:txBody>
      </p:sp>
      <p:sp>
        <p:nvSpPr>
          <p:cNvPr id="106" name="Shape 106"/>
          <p:cNvSpPr txBox="1"/>
          <p:nvPr/>
        </p:nvSpPr>
        <p:spPr>
          <a:xfrm>
            <a:off x="179512" y="1347613"/>
            <a:ext cx="8520600" cy="1872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7500" b="1" i="0" u="none" strike="noStrike" cap="none">
              <a:solidFill>
                <a:srgbClr val="CC0000"/>
              </a:solidFill>
              <a:latin typeface="Amatic SC"/>
              <a:ea typeface="Amatic SC"/>
              <a:cs typeface="Amatic SC"/>
              <a:sym typeface="Amatic SC"/>
            </a:endParaRPr>
          </a:p>
        </p:txBody>
      </p:sp>
      <p:sp>
        <p:nvSpPr>
          <p:cNvPr id="107" name="Shape 107"/>
          <p:cNvSpPr/>
          <p:nvPr/>
        </p:nvSpPr>
        <p:spPr>
          <a:xfrm>
            <a:off x="460225" y="1640825"/>
            <a:ext cx="4714500" cy="1586400"/>
          </a:xfrm>
          <a:prstGeom prst="rect">
            <a:avLst/>
          </a:prstGeom>
          <a:solidFill>
            <a:srgbClr val="B6D7A8"/>
          </a:solidFill>
          <a:ln>
            <a:noFill/>
          </a:ln>
        </p:spPr>
        <p:txBody>
          <a:bodyPr lIns="91425" tIns="45700" rIns="91425" bIns="45700" anchor="t" anchorCtr="0">
            <a:noAutofit/>
          </a:bodyPr>
          <a:lstStyle/>
          <a:p>
            <a:pPr marR="0" lvl="0" algn="just" rtl="0">
              <a:lnSpc>
                <a:spcPct val="100000"/>
              </a:lnSpc>
              <a:spcBef>
                <a:spcPts val="0"/>
              </a:spcBef>
              <a:spcAft>
                <a:spcPts val="0"/>
              </a:spcAft>
              <a:buNone/>
            </a:pPr>
            <a:r>
              <a:rPr lang="en-US" sz="2400" b="1" i="1">
                <a:solidFill>
                  <a:srgbClr val="3F3F3F"/>
                </a:solidFill>
                <a:latin typeface="Roboto"/>
                <a:ea typeface="Roboto"/>
                <a:cs typeface="Roboto"/>
                <a:sym typeface="Roboto"/>
              </a:rPr>
              <a:t>JavaMy</a:t>
            </a:r>
          </a:p>
          <a:p>
            <a:pPr marR="0" lvl="0" algn="just" rtl="0">
              <a:lnSpc>
                <a:spcPct val="100000"/>
              </a:lnSpc>
              <a:spcBef>
                <a:spcPts val="0"/>
              </a:spcBef>
              <a:spcAft>
                <a:spcPts val="0"/>
              </a:spcAft>
              <a:buNone/>
            </a:pPr>
            <a:r>
              <a:rPr lang="en-US" sz="1800" b="1" i="1">
                <a:solidFill>
                  <a:srgbClr val="3F3F3F"/>
                </a:solidFill>
                <a:latin typeface="Roboto"/>
                <a:ea typeface="Roboto"/>
                <a:cs typeface="Roboto"/>
                <a:sym typeface="Roboto"/>
              </a:rPr>
              <a:t>Completa visualización de las estructuras de datos más usadas, como arreglos, pilas, colas, árboles y grafos y la animación de las operaciones más comunes sobre ellas. </a:t>
            </a:r>
          </a:p>
        </p:txBody>
      </p:sp>
      <p:cxnSp>
        <p:nvCxnSpPr>
          <p:cNvPr id="108" name="Shape 108"/>
          <p:cNvCxnSpPr/>
          <p:nvPr/>
        </p:nvCxnSpPr>
        <p:spPr>
          <a:xfrm>
            <a:off x="460233" y="1225598"/>
            <a:ext cx="6300299" cy="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109" name="Shape 109"/>
          <p:cNvSpPr txBox="1">
            <a:spLocks noGrp="1"/>
          </p:cNvSpPr>
          <p:nvPr>
            <p:ph type="title"/>
          </p:nvPr>
        </p:nvSpPr>
        <p:spPr>
          <a:xfrm>
            <a:off x="4278425" y="355050"/>
            <a:ext cx="44937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3500" b="1">
                <a:solidFill>
                  <a:srgbClr val="CC0000"/>
                </a:solidFill>
                <a:latin typeface="Amatic SC"/>
                <a:ea typeface="Amatic SC"/>
                <a:cs typeface="Amatic SC"/>
                <a:sym typeface="Amatic SC"/>
              </a:rPr>
              <a:t>Análisis de herramientas existentes</a:t>
            </a:r>
          </a:p>
        </p:txBody>
      </p:sp>
      <p:sp>
        <p:nvSpPr>
          <p:cNvPr id="110" name="Shape 110"/>
          <p:cNvSpPr txBox="1"/>
          <p:nvPr/>
        </p:nvSpPr>
        <p:spPr>
          <a:xfrm>
            <a:off x="460225" y="3341937"/>
            <a:ext cx="4714500" cy="631800"/>
          </a:xfrm>
          <a:prstGeom prst="rect">
            <a:avLst/>
          </a:prstGeom>
          <a:solidFill>
            <a:srgbClr val="EFEFEF"/>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61111"/>
              <a:buFont typeface="Arial"/>
              <a:buNone/>
            </a:pPr>
            <a:r>
              <a:rPr lang="en-US" sz="1800">
                <a:latin typeface="Roboto"/>
                <a:ea typeface="Roboto"/>
                <a:cs typeface="Roboto"/>
                <a:sym typeface="Roboto"/>
              </a:rPr>
              <a:t>El usuario define los algoritmos a través del lenguaje JavaMy.	 </a:t>
            </a:r>
          </a:p>
        </p:txBody>
      </p:sp>
      <p:sp>
        <p:nvSpPr>
          <p:cNvPr id="111" name="Shape 111"/>
          <p:cNvSpPr txBox="1"/>
          <p:nvPr/>
        </p:nvSpPr>
        <p:spPr>
          <a:xfrm>
            <a:off x="460225" y="4088475"/>
            <a:ext cx="4714500" cy="909900"/>
          </a:xfrm>
          <a:prstGeom prst="rect">
            <a:avLst/>
          </a:prstGeom>
          <a:solidFill>
            <a:srgbClr val="D9D2E9"/>
          </a:solidFill>
          <a:ln w="9525" cap="flat" cmpd="sng">
            <a:solidFill>
              <a:srgbClr val="FF0000">
                <a:alpha val="0"/>
              </a:srgbClr>
            </a:solidFill>
            <a:prstDash val="solid"/>
            <a:round/>
            <a:headEnd type="none" w="med" len="med"/>
            <a:tailEnd type="none" w="med" len="med"/>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61111"/>
              <a:buFont typeface="Arial"/>
              <a:buNone/>
            </a:pPr>
            <a:r>
              <a:rPr lang="en-US" sz="1800">
                <a:latin typeface="Roboto"/>
                <a:ea typeface="Roboto"/>
                <a:cs typeface="Roboto"/>
                <a:sym typeface="Roboto"/>
              </a:rPr>
              <a:t>Escritura de código: </a:t>
            </a:r>
          </a:p>
          <a:p>
            <a:pPr marL="914400" marR="0" lvl="0" indent="-342900" algn="just" rtl="0">
              <a:lnSpc>
                <a:spcPct val="100000"/>
              </a:lnSpc>
              <a:spcBef>
                <a:spcPts val="0"/>
              </a:spcBef>
              <a:spcAft>
                <a:spcPts val="0"/>
              </a:spcAft>
              <a:buSzPct val="100000"/>
              <a:buFont typeface="Roboto"/>
              <a:buAutoNum type="arabicPeriod"/>
            </a:pPr>
            <a:r>
              <a:rPr lang="en-US" sz="1800">
                <a:latin typeface="Roboto"/>
                <a:ea typeface="Roboto"/>
                <a:cs typeface="Roboto"/>
                <a:sym typeface="Roboto"/>
              </a:rPr>
              <a:t>Escribiendo en el editor de texto.</a:t>
            </a:r>
          </a:p>
          <a:p>
            <a:pPr marL="914400" marR="0" lvl="0" indent="-342900" algn="just" rtl="0">
              <a:lnSpc>
                <a:spcPct val="100000"/>
              </a:lnSpc>
              <a:spcBef>
                <a:spcPts val="0"/>
              </a:spcBef>
              <a:spcAft>
                <a:spcPts val="0"/>
              </a:spcAft>
              <a:buSzPct val="100000"/>
              <a:buFont typeface="Roboto"/>
              <a:buAutoNum type="arabicPeriod"/>
            </a:pPr>
            <a:r>
              <a:rPr lang="en-US" sz="1800">
                <a:latin typeface="Roboto"/>
                <a:ea typeface="Roboto"/>
                <a:cs typeface="Roboto"/>
                <a:sym typeface="Roboto"/>
              </a:rPr>
              <a:t>Importandolo de un archivo. </a:t>
            </a:r>
          </a:p>
        </p:txBody>
      </p:sp>
      <p:pic>
        <p:nvPicPr>
          <p:cNvPr id="112" name="Shape 112"/>
          <p:cNvPicPr preferRelativeResize="0"/>
          <p:nvPr/>
        </p:nvPicPr>
        <p:blipFill>
          <a:blip r:embed="rId3">
            <a:alphaModFix/>
          </a:blip>
          <a:stretch>
            <a:fillRect/>
          </a:stretch>
        </p:blipFill>
        <p:spPr>
          <a:xfrm>
            <a:off x="5359550" y="1633600"/>
            <a:ext cx="3683049" cy="3364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Estado del Arte:</a:t>
            </a:r>
          </a:p>
        </p:txBody>
      </p:sp>
      <p:sp>
        <p:nvSpPr>
          <p:cNvPr id="118" name="Shape 118"/>
          <p:cNvSpPr txBox="1"/>
          <p:nvPr/>
        </p:nvSpPr>
        <p:spPr>
          <a:xfrm>
            <a:off x="179512" y="1347613"/>
            <a:ext cx="8520600" cy="1872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7500" b="1" i="0" u="none" strike="noStrike" cap="none">
              <a:solidFill>
                <a:srgbClr val="CC0000"/>
              </a:solidFill>
              <a:latin typeface="Amatic SC"/>
              <a:ea typeface="Amatic SC"/>
              <a:cs typeface="Amatic SC"/>
              <a:sym typeface="Amatic SC"/>
            </a:endParaRPr>
          </a:p>
        </p:txBody>
      </p:sp>
      <p:sp>
        <p:nvSpPr>
          <p:cNvPr id="119" name="Shape 119"/>
          <p:cNvSpPr/>
          <p:nvPr/>
        </p:nvSpPr>
        <p:spPr>
          <a:xfrm>
            <a:off x="460225" y="1633600"/>
            <a:ext cx="4714500" cy="1066500"/>
          </a:xfrm>
          <a:prstGeom prst="rect">
            <a:avLst/>
          </a:prstGeom>
          <a:solidFill>
            <a:srgbClr val="EAD1DC"/>
          </a:solidFill>
          <a:ln>
            <a:noFill/>
          </a:ln>
        </p:spPr>
        <p:txBody>
          <a:bodyPr lIns="91425" tIns="45700" rIns="91425" bIns="45700" anchor="t" anchorCtr="0">
            <a:noAutofit/>
          </a:bodyPr>
          <a:lstStyle/>
          <a:p>
            <a:pPr marR="0" lvl="0" algn="just" rtl="0">
              <a:lnSpc>
                <a:spcPct val="100000"/>
              </a:lnSpc>
              <a:spcBef>
                <a:spcPts val="0"/>
              </a:spcBef>
              <a:spcAft>
                <a:spcPts val="0"/>
              </a:spcAft>
              <a:buNone/>
            </a:pPr>
            <a:r>
              <a:rPr lang="en-US" sz="2400" b="1" i="1">
                <a:solidFill>
                  <a:srgbClr val="3F3F3F"/>
                </a:solidFill>
                <a:latin typeface="Roboto"/>
                <a:ea typeface="Roboto"/>
                <a:cs typeface="Roboto"/>
                <a:sym typeface="Roboto"/>
              </a:rPr>
              <a:t>Cadilag</a:t>
            </a:r>
          </a:p>
          <a:p>
            <a:pPr marR="0" lvl="0" algn="just" rtl="0">
              <a:lnSpc>
                <a:spcPct val="100000"/>
              </a:lnSpc>
              <a:spcBef>
                <a:spcPts val="0"/>
              </a:spcBef>
              <a:spcAft>
                <a:spcPts val="0"/>
              </a:spcAft>
              <a:buNone/>
            </a:pPr>
            <a:r>
              <a:rPr lang="en-US" sz="1800" b="1" i="1">
                <a:solidFill>
                  <a:srgbClr val="3F3F3F"/>
                </a:solidFill>
                <a:latin typeface="Roboto"/>
                <a:ea typeface="Roboto"/>
                <a:cs typeface="Roboto"/>
                <a:sym typeface="Roboto"/>
              </a:rPr>
              <a:t>Visualización de las estructuras de datos más comunes en versión web y escritorio. </a:t>
            </a:r>
          </a:p>
        </p:txBody>
      </p:sp>
      <p:cxnSp>
        <p:nvCxnSpPr>
          <p:cNvPr id="120" name="Shape 120"/>
          <p:cNvCxnSpPr/>
          <p:nvPr/>
        </p:nvCxnSpPr>
        <p:spPr>
          <a:xfrm>
            <a:off x="460233" y="1225598"/>
            <a:ext cx="6300299" cy="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121" name="Shape 121"/>
          <p:cNvSpPr txBox="1">
            <a:spLocks noGrp="1"/>
          </p:cNvSpPr>
          <p:nvPr>
            <p:ph type="title"/>
          </p:nvPr>
        </p:nvSpPr>
        <p:spPr>
          <a:xfrm>
            <a:off x="4278425" y="355050"/>
            <a:ext cx="44937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3500" b="1">
                <a:solidFill>
                  <a:srgbClr val="CC0000"/>
                </a:solidFill>
                <a:latin typeface="Amatic SC"/>
                <a:ea typeface="Amatic SC"/>
                <a:cs typeface="Amatic SC"/>
                <a:sym typeface="Amatic SC"/>
              </a:rPr>
              <a:t>Análisis de herramientas existentes</a:t>
            </a:r>
          </a:p>
        </p:txBody>
      </p:sp>
      <p:sp>
        <p:nvSpPr>
          <p:cNvPr id="122" name="Shape 122"/>
          <p:cNvSpPr txBox="1"/>
          <p:nvPr/>
        </p:nvSpPr>
        <p:spPr>
          <a:xfrm>
            <a:off x="460225" y="2769704"/>
            <a:ext cx="4714500" cy="741299"/>
          </a:xfrm>
          <a:prstGeom prst="rect">
            <a:avLst/>
          </a:prstGeom>
          <a:solidFill>
            <a:srgbClr val="EFEFEF"/>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61111"/>
              <a:buFont typeface="Arial"/>
              <a:buNone/>
            </a:pPr>
            <a:r>
              <a:rPr lang="en-US" sz="1800">
                <a:latin typeface="Roboto"/>
                <a:ea typeface="Roboto"/>
                <a:cs typeface="Roboto"/>
                <a:sym typeface="Roboto"/>
              </a:rPr>
              <a:t>Visualizar operaciones básicas de una estructura. </a:t>
            </a:r>
          </a:p>
          <a:p>
            <a:pPr marL="0" marR="0" lvl="0" indent="-69850" algn="just" rtl="0">
              <a:lnSpc>
                <a:spcPct val="100000"/>
              </a:lnSpc>
              <a:spcBef>
                <a:spcPts val="0"/>
              </a:spcBef>
              <a:spcAft>
                <a:spcPts val="0"/>
              </a:spcAft>
              <a:buClr>
                <a:srgbClr val="000000"/>
              </a:buClr>
              <a:buFont typeface="Arial"/>
              <a:buNone/>
            </a:pPr>
            <a:endParaRPr sz="1800">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1800" b="1" i="1">
              <a:latin typeface="Roboto"/>
              <a:ea typeface="Roboto"/>
              <a:cs typeface="Roboto"/>
              <a:sym typeface="Roboto"/>
            </a:endParaRPr>
          </a:p>
        </p:txBody>
      </p:sp>
      <p:sp>
        <p:nvSpPr>
          <p:cNvPr id="123" name="Shape 123"/>
          <p:cNvSpPr txBox="1"/>
          <p:nvPr/>
        </p:nvSpPr>
        <p:spPr>
          <a:xfrm>
            <a:off x="460225" y="4257075"/>
            <a:ext cx="4714500" cy="741300"/>
          </a:xfrm>
          <a:prstGeom prst="rect">
            <a:avLst/>
          </a:prstGeom>
          <a:solidFill>
            <a:srgbClr val="EFEFEF"/>
          </a:solidFill>
          <a:ln w="9525" cap="flat" cmpd="sng">
            <a:solidFill>
              <a:srgbClr val="FF0000">
                <a:alpha val="0"/>
              </a:srgbClr>
            </a:solidFill>
            <a:prstDash val="solid"/>
            <a:round/>
            <a:headEnd type="none" w="med" len="med"/>
            <a:tailEnd type="none" w="med" len="med"/>
          </a:ln>
        </p:spPr>
        <p:txBody>
          <a:bodyPr lIns="91425" tIns="91425" rIns="91425" bIns="91425" anchor="t" anchorCtr="0">
            <a:noAutofit/>
          </a:bodyPr>
          <a:lstStyle/>
          <a:p>
            <a:pPr marR="0" lvl="0" algn="just" rtl="0">
              <a:lnSpc>
                <a:spcPct val="100000"/>
              </a:lnSpc>
              <a:spcBef>
                <a:spcPts val="0"/>
              </a:spcBef>
              <a:spcAft>
                <a:spcPts val="0"/>
              </a:spcAft>
              <a:buNone/>
            </a:pPr>
            <a:r>
              <a:rPr lang="en-US" sz="1800">
                <a:latin typeface="Roboto"/>
                <a:ea typeface="Roboto"/>
                <a:cs typeface="Roboto"/>
                <a:sym typeface="Roboto"/>
              </a:rPr>
              <a:t>Ayuda general.</a:t>
            </a:r>
          </a:p>
          <a:p>
            <a:pPr marR="0" lvl="0" algn="just" rtl="0">
              <a:lnSpc>
                <a:spcPct val="100000"/>
              </a:lnSpc>
              <a:spcBef>
                <a:spcPts val="0"/>
              </a:spcBef>
              <a:spcAft>
                <a:spcPts val="0"/>
              </a:spcAft>
              <a:buNone/>
            </a:pPr>
            <a:endParaRPr sz="1800" b="1">
              <a:latin typeface="Roboto"/>
              <a:ea typeface="Roboto"/>
              <a:cs typeface="Roboto"/>
              <a:sym typeface="Roboto"/>
            </a:endParaRPr>
          </a:p>
          <a:p>
            <a:pPr marR="0" lvl="0" algn="just" rtl="0">
              <a:lnSpc>
                <a:spcPct val="100000"/>
              </a:lnSpc>
              <a:spcBef>
                <a:spcPts val="0"/>
              </a:spcBef>
              <a:spcAft>
                <a:spcPts val="0"/>
              </a:spcAft>
              <a:buNone/>
            </a:pPr>
            <a:endParaRPr sz="1800" b="1">
              <a:latin typeface="Roboto"/>
              <a:ea typeface="Roboto"/>
              <a:cs typeface="Roboto"/>
              <a:sym typeface="Roboto"/>
            </a:endParaRPr>
          </a:p>
        </p:txBody>
      </p:sp>
      <p:pic>
        <p:nvPicPr>
          <p:cNvPr id="124" name="Shape 124"/>
          <p:cNvPicPr preferRelativeResize="0"/>
          <p:nvPr/>
        </p:nvPicPr>
        <p:blipFill>
          <a:blip r:embed="rId3">
            <a:alphaModFix/>
          </a:blip>
          <a:stretch>
            <a:fillRect/>
          </a:stretch>
        </p:blipFill>
        <p:spPr>
          <a:xfrm>
            <a:off x="5288525" y="1633600"/>
            <a:ext cx="3740174" cy="3364774"/>
          </a:xfrm>
          <a:prstGeom prst="rect">
            <a:avLst/>
          </a:prstGeom>
          <a:noFill/>
          <a:ln>
            <a:noFill/>
          </a:ln>
        </p:spPr>
      </p:pic>
      <p:sp>
        <p:nvSpPr>
          <p:cNvPr id="125" name="Shape 125"/>
          <p:cNvSpPr txBox="1"/>
          <p:nvPr/>
        </p:nvSpPr>
        <p:spPr>
          <a:xfrm>
            <a:off x="460225" y="3563639"/>
            <a:ext cx="4598400" cy="640800"/>
          </a:xfrm>
          <a:prstGeom prst="rect">
            <a:avLst/>
          </a:prstGeom>
          <a:solidFill>
            <a:srgbClr val="CFE2F3"/>
          </a:solidFill>
          <a:ln>
            <a:noFill/>
          </a:ln>
        </p:spPr>
        <p:txBody>
          <a:bodyPr lIns="91425" tIns="91425" rIns="91425" bIns="91425" anchor="t" anchorCtr="0">
            <a:noAutofit/>
          </a:bodyPr>
          <a:lstStyle/>
          <a:p>
            <a:pPr lvl="0" algn="just" rtl="0">
              <a:spcBef>
                <a:spcPts val="0"/>
              </a:spcBef>
              <a:buClr>
                <a:schemeClr val="dk1"/>
              </a:buClr>
              <a:buSzPct val="61111"/>
              <a:buFont typeface="Arial"/>
              <a:buNone/>
            </a:pPr>
            <a:r>
              <a:rPr lang="en-US" sz="1800">
                <a:solidFill>
                  <a:schemeClr val="dk1"/>
                </a:solidFill>
                <a:latin typeface="Roboto"/>
                <a:ea typeface="Roboto"/>
                <a:cs typeface="Roboto"/>
                <a:sym typeface="Roboto"/>
              </a:rPr>
              <a:t>Algoritmo propio de la herramienta.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Estado del Arte:</a:t>
            </a:r>
          </a:p>
        </p:txBody>
      </p:sp>
      <p:sp>
        <p:nvSpPr>
          <p:cNvPr id="131" name="Shape 131"/>
          <p:cNvSpPr txBox="1"/>
          <p:nvPr/>
        </p:nvSpPr>
        <p:spPr>
          <a:xfrm>
            <a:off x="179512" y="1347613"/>
            <a:ext cx="8520600" cy="1872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7500" b="1" i="0" u="none" strike="noStrike" cap="none">
              <a:solidFill>
                <a:srgbClr val="CC0000"/>
              </a:solidFill>
              <a:latin typeface="Amatic SC"/>
              <a:ea typeface="Amatic SC"/>
              <a:cs typeface="Amatic SC"/>
              <a:sym typeface="Amatic SC"/>
            </a:endParaRPr>
          </a:p>
        </p:txBody>
      </p:sp>
      <p:sp>
        <p:nvSpPr>
          <p:cNvPr id="132" name="Shape 132"/>
          <p:cNvSpPr/>
          <p:nvPr/>
        </p:nvSpPr>
        <p:spPr>
          <a:xfrm>
            <a:off x="460225" y="1633600"/>
            <a:ext cx="3770700" cy="1412100"/>
          </a:xfrm>
          <a:prstGeom prst="rect">
            <a:avLst/>
          </a:prstGeom>
          <a:solidFill>
            <a:srgbClr val="EAD1DC"/>
          </a:solidFill>
          <a:ln>
            <a:noFill/>
          </a:ln>
        </p:spPr>
        <p:txBody>
          <a:bodyPr lIns="91425" tIns="45700" rIns="91425" bIns="45700" anchor="t" anchorCtr="0">
            <a:noAutofit/>
          </a:bodyPr>
          <a:lstStyle/>
          <a:p>
            <a:pPr marR="0" lvl="0" algn="just" rtl="0">
              <a:lnSpc>
                <a:spcPct val="100000"/>
              </a:lnSpc>
              <a:spcBef>
                <a:spcPts val="0"/>
              </a:spcBef>
              <a:spcAft>
                <a:spcPts val="0"/>
              </a:spcAft>
              <a:buNone/>
            </a:pPr>
            <a:r>
              <a:rPr lang="en-US" sz="2400" b="1" i="1">
                <a:solidFill>
                  <a:srgbClr val="3F3F3F"/>
                </a:solidFill>
                <a:latin typeface="Roboto"/>
                <a:ea typeface="Roboto"/>
                <a:cs typeface="Roboto"/>
                <a:sym typeface="Roboto"/>
              </a:rPr>
              <a:t>JGrasp</a:t>
            </a:r>
          </a:p>
          <a:p>
            <a:pPr marR="0" lvl="0" algn="just" rtl="0">
              <a:lnSpc>
                <a:spcPct val="100000"/>
              </a:lnSpc>
              <a:spcBef>
                <a:spcPts val="0"/>
              </a:spcBef>
              <a:spcAft>
                <a:spcPts val="0"/>
              </a:spcAft>
              <a:buNone/>
            </a:pPr>
            <a:r>
              <a:rPr lang="en-US" sz="1800" b="1" i="1">
                <a:solidFill>
                  <a:srgbClr val="3F3F3F"/>
                </a:solidFill>
                <a:latin typeface="Roboto"/>
                <a:ea typeface="Roboto"/>
                <a:cs typeface="Roboto"/>
                <a:sym typeface="Roboto"/>
              </a:rPr>
              <a:t>Ambiente de desarrollo que provee visualización de algoritmos propios.</a:t>
            </a:r>
          </a:p>
        </p:txBody>
      </p:sp>
      <p:cxnSp>
        <p:nvCxnSpPr>
          <p:cNvPr id="133" name="Shape 133"/>
          <p:cNvCxnSpPr/>
          <p:nvPr/>
        </p:nvCxnSpPr>
        <p:spPr>
          <a:xfrm>
            <a:off x="460233" y="1225598"/>
            <a:ext cx="6300299" cy="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134" name="Shape 134"/>
          <p:cNvSpPr txBox="1">
            <a:spLocks noGrp="1"/>
          </p:cNvSpPr>
          <p:nvPr>
            <p:ph type="title"/>
          </p:nvPr>
        </p:nvSpPr>
        <p:spPr>
          <a:xfrm>
            <a:off x="4278425" y="355050"/>
            <a:ext cx="44937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matic SC"/>
              <a:buNone/>
            </a:pPr>
            <a:r>
              <a:rPr lang="en-US" sz="3500" b="1">
                <a:solidFill>
                  <a:srgbClr val="CC0000"/>
                </a:solidFill>
                <a:latin typeface="Amatic SC"/>
                <a:ea typeface="Amatic SC"/>
                <a:cs typeface="Amatic SC"/>
                <a:sym typeface="Amatic SC"/>
              </a:rPr>
              <a:t>Análisis de herramientas existentes</a:t>
            </a:r>
          </a:p>
        </p:txBody>
      </p:sp>
      <p:sp>
        <p:nvSpPr>
          <p:cNvPr id="135" name="Shape 135"/>
          <p:cNvSpPr txBox="1"/>
          <p:nvPr/>
        </p:nvSpPr>
        <p:spPr>
          <a:xfrm>
            <a:off x="460225" y="3370700"/>
            <a:ext cx="3818100" cy="741300"/>
          </a:xfrm>
          <a:prstGeom prst="rect">
            <a:avLst/>
          </a:prstGeom>
          <a:solidFill>
            <a:srgbClr val="EFEFEF"/>
          </a:solid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rgbClr val="000000"/>
              </a:buClr>
              <a:buSzPct val="61111"/>
              <a:buFont typeface="Arial"/>
              <a:buNone/>
            </a:pPr>
            <a:r>
              <a:rPr lang="en-US" sz="1800">
                <a:latin typeface="Roboto"/>
                <a:ea typeface="Roboto"/>
                <a:cs typeface="Roboto"/>
                <a:sym typeface="Roboto"/>
              </a:rPr>
              <a:t>El usuario escribe sus algoritmos.</a:t>
            </a:r>
          </a:p>
          <a:p>
            <a:pPr marL="0" marR="0" lvl="0" indent="-69850" algn="just" rtl="0">
              <a:lnSpc>
                <a:spcPct val="100000"/>
              </a:lnSpc>
              <a:spcBef>
                <a:spcPts val="0"/>
              </a:spcBef>
              <a:spcAft>
                <a:spcPts val="0"/>
              </a:spcAft>
              <a:buClr>
                <a:srgbClr val="000000"/>
              </a:buClr>
              <a:buFont typeface="Arial"/>
              <a:buNone/>
            </a:pPr>
            <a:endParaRPr sz="1800" b="1">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1800" b="1">
              <a:latin typeface="Roboto"/>
              <a:ea typeface="Roboto"/>
              <a:cs typeface="Roboto"/>
              <a:sym typeface="Roboto"/>
            </a:endParaRPr>
          </a:p>
          <a:p>
            <a:pPr marL="0" marR="0" lvl="0" indent="-69850" algn="just" rtl="0">
              <a:lnSpc>
                <a:spcPct val="100000"/>
              </a:lnSpc>
              <a:spcBef>
                <a:spcPts val="0"/>
              </a:spcBef>
              <a:spcAft>
                <a:spcPts val="0"/>
              </a:spcAft>
              <a:buClr>
                <a:srgbClr val="000000"/>
              </a:buClr>
              <a:buFont typeface="Arial"/>
              <a:buNone/>
            </a:pPr>
            <a:endParaRPr sz="1800" b="1" i="1">
              <a:latin typeface="Roboto"/>
              <a:ea typeface="Roboto"/>
              <a:cs typeface="Roboto"/>
              <a:sym typeface="Roboto"/>
            </a:endParaRPr>
          </a:p>
        </p:txBody>
      </p:sp>
      <p:pic>
        <p:nvPicPr>
          <p:cNvPr id="136" name="Shape 136"/>
          <p:cNvPicPr preferRelativeResize="0"/>
          <p:nvPr/>
        </p:nvPicPr>
        <p:blipFill>
          <a:blip r:embed="rId3">
            <a:alphaModFix/>
          </a:blip>
          <a:stretch>
            <a:fillRect/>
          </a:stretch>
        </p:blipFill>
        <p:spPr>
          <a:xfrm>
            <a:off x="4574100" y="1633600"/>
            <a:ext cx="4493700" cy="30251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Propuesta de Solución</a:t>
            </a:r>
          </a:p>
        </p:txBody>
      </p:sp>
      <p:cxnSp>
        <p:nvCxnSpPr>
          <p:cNvPr id="142" name="Shape 142"/>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143" name="Shape 143"/>
          <p:cNvSpPr txBox="1"/>
          <p:nvPr/>
        </p:nvSpPr>
        <p:spPr>
          <a:xfrm>
            <a:off x="615700" y="1480700"/>
            <a:ext cx="2518500" cy="1232700"/>
          </a:xfrm>
          <a:prstGeom prst="rect">
            <a:avLst/>
          </a:prstGeom>
          <a:noFill/>
          <a:ln>
            <a:noFill/>
          </a:ln>
        </p:spPr>
        <p:txBody>
          <a:bodyPr lIns="91425" tIns="91425" rIns="91425" bIns="91425" anchor="t" anchorCtr="0">
            <a:noAutofit/>
          </a:bodyPr>
          <a:lstStyle/>
          <a:p>
            <a:pPr lvl="0" algn="just">
              <a:spcBef>
                <a:spcPts val="0"/>
              </a:spcBef>
              <a:buNone/>
            </a:pPr>
            <a:r>
              <a:rPr lang="en-US">
                <a:latin typeface="Roboto"/>
                <a:ea typeface="Roboto"/>
                <a:cs typeface="Roboto"/>
                <a:sym typeface="Roboto"/>
              </a:rPr>
              <a:t>1-Brindar una </a:t>
            </a:r>
            <a:r>
              <a:rPr lang="en-US" b="1">
                <a:latin typeface="Roboto"/>
                <a:ea typeface="Roboto"/>
                <a:cs typeface="Roboto"/>
                <a:sym typeface="Roboto"/>
              </a:rPr>
              <a:t>representación visual</a:t>
            </a:r>
            <a:r>
              <a:rPr lang="en-US">
                <a:latin typeface="Roboto"/>
                <a:ea typeface="Roboto"/>
                <a:cs typeface="Roboto"/>
                <a:sym typeface="Roboto"/>
              </a:rPr>
              <a:t> de estructuras de datos y algoritmos asociados implementados por los alumnos.</a:t>
            </a:r>
          </a:p>
        </p:txBody>
      </p:sp>
      <p:sp>
        <p:nvSpPr>
          <p:cNvPr id="144" name="Shape 144"/>
          <p:cNvSpPr txBox="1"/>
          <p:nvPr/>
        </p:nvSpPr>
        <p:spPr>
          <a:xfrm>
            <a:off x="5320700" y="3185550"/>
            <a:ext cx="3102300" cy="1274400"/>
          </a:xfrm>
          <a:prstGeom prst="rect">
            <a:avLst/>
          </a:prstGeom>
          <a:noFill/>
          <a:ln>
            <a:noFill/>
          </a:ln>
        </p:spPr>
        <p:txBody>
          <a:bodyPr lIns="91425" tIns="91425" rIns="91425" bIns="91425" anchor="t" anchorCtr="0">
            <a:noAutofit/>
          </a:bodyPr>
          <a:lstStyle/>
          <a:p>
            <a:pPr lvl="0" algn="just" rtl="0">
              <a:spcBef>
                <a:spcPts val="0"/>
              </a:spcBef>
              <a:buClr>
                <a:schemeClr val="dk1"/>
              </a:buClr>
              <a:buFont typeface="Arial"/>
              <a:buNone/>
            </a:pPr>
            <a:r>
              <a:rPr lang="en-US" b="1">
                <a:solidFill>
                  <a:schemeClr val="dk1"/>
                </a:solidFill>
                <a:latin typeface="Roboto"/>
                <a:ea typeface="Roboto"/>
                <a:cs typeface="Roboto"/>
                <a:sym typeface="Roboto"/>
              </a:rPr>
              <a:t>4-Mantener el contexto de desarrollo:</a:t>
            </a:r>
            <a:r>
              <a:rPr lang="en-US">
                <a:solidFill>
                  <a:schemeClr val="dk1"/>
                </a:solidFill>
                <a:latin typeface="Roboto"/>
                <a:ea typeface="Roboto"/>
                <a:cs typeface="Roboto"/>
                <a:sym typeface="Roboto"/>
              </a:rPr>
              <a:t> extender el entorno de desarrollo ECLIPSE usado para la implementación de los trabajos prácticos.</a:t>
            </a:r>
          </a:p>
        </p:txBody>
      </p:sp>
      <p:sp>
        <p:nvSpPr>
          <p:cNvPr id="145" name="Shape 145"/>
          <p:cNvSpPr txBox="1"/>
          <p:nvPr/>
        </p:nvSpPr>
        <p:spPr>
          <a:xfrm>
            <a:off x="5320700" y="1493525"/>
            <a:ext cx="2518500" cy="1431000"/>
          </a:xfrm>
          <a:prstGeom prst="rect">
            <a:avLst/>
          </a:prstGeom>
          <a:noFill/>
          <a:ln>
            <a:noFill/>
          </a:ln>
        </p:spPr>
        <p:txBody>
          <a:bodyPr lIns="91425" tIns="91425" rIns="91425" bIns="91425" anchor="t" anchorCtr="0">
            <a:noAutofit/>
          </a:bodyPr>
          <a:lstStyle/>
          <a:p>
            <a:pPr marL="0" marR="0" lvl="0" indent="-69850" algn="just" rtl="0">
              <a:lnSpc>
                <a:spcPct val="100000"/>
              </a:lnSpc>
              <a:spcBef>
                <a:spcPts val="0"/>
              </a:spcBef>
              <a:spcAft>
                <a:spcPts val="0"/>
              </a:spcAft>
              <a:buClr>
                <a:schemeClr val="dk1"/>
              </a:buClr>
              <a:buFont typeface="Arial"/>
              <a:buNone/>
            </a:pPr>
            <a:r>
              <a:rPr lang="en-US" b="1">
                <a:solidFill>
                  <a:schemeClr val="dk1"/>
                </a:solidFill>
                <a:latin typeface="Roboto"/>
                <a:ea typeface="Roboto"/>
                <a:cs typeface="Roboto"/>
                <a:sym typeface="Roboto"/>
              </a:rPr>
              <a:t>3-Mantener el lenguaje de programación JAVA:  </a:t>
            </a:r>
            <a:r>
              <a:rPr lang="en-US">
                <a:solidFill>
                  <a:schemeClr val="dk1"/>
                </a:solidFill>
                <a:latin typeface="Roboto"/>
                <a:ea typeface="Roboto"/>
                <a:cs typeface="Roboto"/>
                <a:sym typeface="Roboto"/>
              </a:rPr>
              <a:t>codificación en un único lenguaje de programación enseñado en la asignatura.</a:t>
            </a:r>
          </a:p>
          <a:p>
            <a:pPr lvl="0" algn="just" rtl="0">
              <a:spcBef>
                <a:spcPts val="0"/>
              </a:spcBef>
              <a:buNone/>
            </a:pPr>
            <a:endParaRPr b="1">
              <a:solidFill>
                <a:schemeClr val="dk1"/>
              </a:solidFill>
            </a:endParaRPr>
          </a:p>
        </p:txBody>
      </p:sp>
      <p:sp>
        <p:nvSpPr>
          <p:cNvPr id="146" name="Shape 146"/>
          <p:cNvSpPr txBox="1"/>
          <p:nvPr/>
        </p:nvSpPr>
        <p:spPr>
          <a:xfrm>
            <a:off x="615700" y="2961600"/>
            <a:ext cx="3102300" cy="1722300"/>
          </a:xfrm>
          <a:prstGeom prst="rect">
            <a:avLst/>
          </a:prstGeom>
          <a:noFill/>
          <a:ln>
            <a:noFill/>
          </a:ln>
        </p:spPr>
        <p:txBody>
          <a:bodyPr lIns="91425" tIns="91425" rIns="91425" bIns="91425" anchor="t" anchorCtr="0">
            <a:noAutofit/>
          </a:bodyPr>
          <a:lstStyle/>
          <a:p>
            <a:pPr lvl="0" algn="just" rtl="0">
              <a:spcBef>
                <a:spcPts val="0"/>
              </a:spcBef>
              <a:buNone/>
            </a:pPr>
            <a:r>
              <a:rPr lang="en-US" b="1">
                <a:solidFill>
                  <a:schemeClr val="dk1"/>
                </a:solidFill>
                <a:latin typeface="Roboto"/>
                <a:ea typeface="Roboto"/>
                <a:cs typeface="Roboto"/>
                <a:sym typeface="Roboto"/>
              </a:rPr>
              <a:t>2-Favorecer a la compresión de la recursión</a:t>
            </a:r>
            <a:r>
              <a:rPr lang="en-US">
                <a:solidFill>
                  <a:schemeClr val="dk1"/>
                </a:solidFill>
                <a:latin typeface="Roboto"/>
                <a:ea typeface="Roboto"/>
                <a:cs typeface="Roboto"/>
                <a:sym typeface="Roboto"/>
              </a:rPr>
              <a:t> como una técnica alternativa a la resolución de problemas, </a:t>
            </a:r>
            <a:r>
              <a:rPr lang="en-US" b="1">
                <a:solidFill>
                  <a:schemeClr val="dk1"/>
                </a:solidFill>
                <a:latin typeface="Roboto"/>
                <a:ea typeface="Roboto"/>
                <a:cs typeface="Roboto"/>
                <a:sym typeface="Roboto"/>
              </a:rPr>
              <a:t>visualizando las estructuras en los distintos momentos de la ejecución del algoritmo.</a:t>
            </a:r>
          </a:p>
          <a:p>
            <a:pPr lvl="0" algn="just" rtl="0">
              <a:spcBef>
                <a:spcPts val="0"/>
              </a:spcBef>
              <a:buNone/>
            </a:pPr>
            <a:endParaRPr b="1">
              <a:solidFill>
                <a:schemeClr val="dk1"/>
              </a:solidFill>
            </a:endParaRPr>
          </a:p>
          <a:p>
            <a:pPr lvl="0" algn="just" rtl="0">
              <a:spcBef>
                <a:spcPts val="0"/>
              </a:spcBef>
              <a:buNone/>
            </a:pPr>
            <a:endParaRPr b="1">
              <a:solidFill>
                <a:schemeClr val="dk1"/>
              </a:solidFill>
            </a:endParaRPr>
          </a:p>
        </p:txBody>
      </p:sp>
      <p:pic>
        <p:nvPicPr>
          <p:cNvPr id="147" name="Shape 147"/>
          <p:cNvPicPr preferRelativeResize="0"/>
          <p:nvPr/>
        </p:nvPicPr>
        <p:blipFill>
          <a:blip r:embed="rId3">
            <a:alphaModFix/>
          </a:blip>
          <a:stretch>
            <a:fillRect/>
          </a:stretch>
        </p:blipFill>
        <p:spPr>
          <a:xfrm>
            <a:off x="3655000" y="1796749"/>
            <a:ext cx="1523499" cy="237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251519" y="195485"/>
            <a:ext cx="8520600" cy="841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matic SC"/>
              <a:buNone/>
            </a:pPr>
            <a:r>
              <a:rPr lang="en-US" sz="7500" b="1">
                <a:solidFill>
                  <a:srgbClr val="CC0000"/>
                </a:solidFill>
                <a:latin typeface="Amatic SC"/>
                <a:ea typeface="Amatic SC"/>
                <a:cs typeface="Amatic SC"/>
                <a:sym typeface="Amatic SC"/>
              </a:rPr>
              <a:t>Propuesta de Solución </a:t>
            </a:r>
            <a:r>
              <a:rPr lang="en-US" sz="3500" b="1">
                <a:solidFill>
                  <a:srgbClr val="CC0000"/>
                </a:solidFill>
                <a:latin typeface="Amatic SC"/>
                <a:ea typeface="Amatic SC"/>
                <a:cs typeface="Amatic SC"/>
                <a:sym typeface="Amatic SC"/>
              </a:rPr>
              <a:t>(Cont.)</a:t>
            </a:r>
          </a:p>
        </p:txBody>
      </p:sp>
      <p:cxnSp>
        <p:nvCxnSpPr>
          <p:cNvPr id="153" name="Shape 153"/>
          <p:cNvCxnSpPr/>
          <p:nvPr/>
        </p:nvCxnSpPr>
        <p:spPr>
          <a:xfrm>
            <a:off x="460233" y="1225598"/>
            <a:ext cx="6034200" cy="6900"/>
          </a:xfrm>
          <a:prstGeom prst="straightConnector1">
            <a:avLst/>
          </a:prstGeom>
          <a:noFill/>
          <a:ln w="25400" cap="rnd" cmpd="sng">
            <a:solidFill>
              <a:srgbClr val="C00000">
                <a:alpha val="84710"/>
              </a:srgbClr>
            </a:solidFill>
            <a:prstDash val="solid"/>
            <a:round/>
            <a:headEnd type="none" w="med" len="med"/>
            <a:tailEnd type="none" w="med" len="med"/>
          </a:ln>
          <a:effectLst>
            <a:outerShdw blurRad="50799" dist="50800" sx="1000" sy="1000" algn="ctr" rotWithShape="0">
              <a:srgbClr val="000000">
                <a:alpha val="92940"/>
              </a:srgbClr>
            </a:outerShdw>
          </a:effectLst>
        </p:spPr>
      </p:cxnSp>
      <p:sp>
        <p:nvSpPr>
          <p:cNvPr id="154" name="Shape 154"/>
          <p:cNvSpPr txBox="1"/>
          <p:nvPr/>
        </p:nvSpPr>
        <p:spPr>
          <a:xfrm>
            <a:off x="5120200" y="2185750"/>
            <a:ext cx="2845800" cy="1232700"/>
          </a:xfrm>
          <a:prstGeom prst="rect">
            <a:avLst/>
          </a:prstGeom>
          <a:noFill/>
          <a:ln>
            <a:noFill/>
          </a:ln>
        </p:spPr>
        <p:txBody>
          <a:bodyPr lIns="91425" tIns="91425" rIns="91425" bIns="91425" anchor="t" anchorCtr="0">
            <a:noAutofit/>
          </a:bodyPr>
          <a:lstStyle/>
          <a:p>
            <a:pPr lvl="0" algn="just" rtl="0">
              <a:spcBef>
                <a:spcPts val="0"/>
              </a:spcBef>
              <a:buNone/>
            </a:pPr>
            <a:r>
              <a:rPr lang="en-US" b="1">
                <a:latin typeface="Roboto"/>
                <a:ea typeface="Roboto"/>
                <a:cs typeface="Roboto"/>
                <a:sym typeface="Roboto"/>
              </a:rPr>
              <a:t>Ejecutar código sin intervención</a:t>
            </a:r>
            <a:r>
              <a:rPr lang="en-US">
                <a:latin typeface="Roboto"/>
                <a:ea typeface="Roboto"/>
                <a:cs typeface="Roboto"/>
                <a:sym typeface="Roboto"/>
              </a:rPr>
              <a:t>, de manera que no deban adaptar su código para que sea analizado por la herramienta.</a:t>
            </a:r>
          </a:p>
        </p:txBody>
      </p:sp>
      <p:sp>
        <p:nvSpPr>
          <p:cNvPr id="155" name="Shape 155"/>
          <p:cNvSpPr txBox="1"/>
          <p:nvPr/>
        </p:nvSpPr>
        <p:spPr>
          <a:xfrm>
            <a:off x="513200" y="2164900"/>
            <a:ext cx="2845800" cy="1274400"/>
          </a:xfrm>
          <a:prstGeom prst="rect">
            <a:avLst/>
          </a:prstGeom>
          <a:noFill/>
          <a:ln>
            <a:noFill/>
          </a:ln>
        </p:spPr>
        <p:txBody>
          <a:bodyPr lIns="91425" tIns="91425" rIns="91425" bIns="91425" anchor="t" anchorCtr="0">
            <a:noAutofit/>
          </a:bodyPr>
          <a:lstStyle/>
          <a:p>
            <a:pPr lvl="0" algn="just" rtl="0">
              <a:spcBef>
                <a:spcPts val="0"/>
              </a:spcBef>
              <a:buNone/>
            </a:pPr>
            <a:r>
              <a:rPr lang="en-US" b="1">
                <a:solidFill>
                  <a:schemeClr val="dk1"/>
                </a:solidFill>
                <a:latin typeface="Roboto"/>
                <a:ea typeface="Roboto"/>
                <a:cs typeface="Roboto"/>
                <a:sym typeface="Roboto"/>
              </a:rPr>
              <a:t>Ejecutar código de los alumnos: </a:t>
            </a:r>
            <a:r>
              <a:rPr lang="en-US">
                <a:solidFill>
                  <a:schemeClr val="dk1"/>
                </a:solidFill>
                <a:latin typeface="Roboto"/>
                <a:ea typeface="Roboto"/>
                <a:cs typeface="Roboto"/>
                <a:sym typeface="Roboto"/>
              </a:rPr>
              <a:t>Podrán visualizar el comportamiento de sus algoritmos. </a:t>
            </a:r>
          </a:p>
        </p:txBody>
      </p:sp>
      <p:pic>
        <p:nvPicPr>
          <p:cNvPr id="156" name="Shape 156"/>
          <p:cNvPicPr preferRelativeResize="0"/>
          <p:nvPr/>
        </p:nvPicPr>
        <p:blipFill>
          <a:blip r:embed="rId3">
            <a:alphaModFix/>
          </a:blip>
          <a:stretch>
            <a:fillRect/>
          </a:stretch>
        </p:blipFill>
        <p:spPr>
          <a:xfrm>
            <a:off x="3501900" y="1844149"/>
            <a:ext cx="1523499" cy="23795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1415</Words>
  <Application>Microsoft Office PowerPoint</Application>
  <PresentationFormat>On-screen Show (16:9)</PresentationFormat>
  <Paragraphs>175</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Arial</vt:lpstr>
      <vt:lpstr>Amatic SC</vt:lpstr>
      <vt:lpstr>Comic Sans MS</vt:lpstr>
      <vt:lpstr>Amatica SC</vt:lpstr>
      <vt:lpstr>Roboto</vt:lpstr>
      <vt:lpstr>simple-light-2</vt:lpstr>
      <vt:lpstr>Algolipse  </vt:lpstr>
      <vt:lpstr>Motivación</vt:lpstr>
      <vt:lpstr>Estado del Arte</vt:lpstr>
      <vt:lpstr>Estado del Arte:</vt:lpstr>
      <vt:lpstr>Estado del Arte:</vt:lpstr>
      <vt:lpstr>Estado del Arte:</vt:lpstr>
      <vt:lpstr>Estado del Arte:</vt:lpstr>
      <vt:lpstr>Propuesta de Solución</vt:lpstr>
      <vt:lpstr>Propuesta de Solución (Cont.)</vt:lpstr>
      <vt:lpstr>Aspectos de Implementación</vt:lpstr>
      <vt:lpstr>Aspectos de Implementación (Cont.)</vt:lpstr>
      <vt:lpstr>Aspectos de Implementación (Cont.)</vt:lpstr>
      <vt:lpstr>Aspectos de Implementación (Cont.)</vt:lpstr>
      <vt:lpstr>Aspectos de Implementación (Cont.)</vt:lpstr>
      <vt:lpstr>Arquitectura</vt:lpstr>
      <vt:lpstr>Arquitectura en funcionamiento</vt:lpstr>
      <vt:lpstr>Arquitectura en funcionamiento</vt:lpstr>
      <vt:lpstr>Tecnologías Utilizadas</vt:lpstr>
      <vt:lpstr>PDE (Plugin Development Environment)</vt:lpstr>
      <vt:lpstr>Reflection</vt:lpstr>
      <vt:lpstr>SWT (Standar Widget toolkit)</vt:lpstr>
      <vt:lpstr>SWT (Standar Widget toolkit)</vt:lpstr>
      <vt:lpstr>AOP (Aspect Oriented Programming)</vt:lpstr>
      <vt:lpstr>Visualización de Estructuras de Datos y algoritmos</vt:lpstr>
      <vt:lpstr>Visualización de Estructuras de Datos y algoritmos</vt:lpstr>
      <vt:lpstr>Visualización de Estructuras de Datos y algoritmos</vt:lpstr>
      <vt:lpstr>Visualización de Estructuras de Datos y algoritmos</vt:lpstr>
      <vt:lpstr>Visualización de Estructuras de Datos y algoritmos</vt:lpstr>
      <vt:lpstr>Visualización de Estructuras de Datos y algoritmos</vt:lpstr>
      <vt:lpstr>Visualización de Estructuras de Datos y algoritmos</vt:lpstr>
      <vt:lpstr>Conclusiones</vt:lpstr>
      <vt:lpstr>Trabajos Futuros</vt:lpstr>
      <vt:lpstr>Preguntas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Algolipse  </dc:title>
  <cp:lastModifiedBy>Facu</cp:lastModifiedBy>
  <cp:revision>11</cp:revision>
  <dcterms:modified xsi:type="dcterms:W3CDTF">2017-03-08T23:47:14Z</dcterms:modified>
</cp:coreProperties>
</file>