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7" r:id="rId2"/>
    <p:sldId id="296" r:id="rId3"/>
    <p:sldId id="288" r:id="rId4"/>
    <p:sldId id="289" r:id="rId5"/>
    <p:sldId id="290" r:id="rId6"/>
    <p:sldId id="326" r:id="rId7"/>
    <p:sldId id="293" r:id="rId8"/>
    <p:sldId id="294" r:id="rId9"/>
    <p:sldId id="333" r:id="rId10"/>
    <p:sldId id="298" r:id="rId11"/>
    <p:sldId id="300" r:id="rId12"/>
    <p:sldId id="301" r:id="rId13"/>
    <p:sldId id="304" r:id="rId14"/>
    <p:sldId id="305" r:id="rId15"/>
    <p:sldId id="306" r:id="rId16"/>
    <p:sldId id="307" r:id="rId17"/>
    <p:sldId id="313" r:id="rId18"/>
    <p:sldId id="315" r:id="rId19"/>
    <p:sldId id="314" r:id="rId20"/>
    <p:sldId id="312" r:id="rId21"/>
    <p:sldId id="309" r:id="rId22"/>
    <p:sldId id="310" r:id="rId23"/>
    <p:sldId id="311" r:id="rId24"/>
    <p:sldId id="327" r:id="rId25"/>
    <p:sldId id="331" r:id="rId26"/>
    <p:sldId id="332" r:id="rId27"/>
    <p:sldId id="334" r:id="rId28"/>
    <p:sldId id="329" r:id="rId29"/>
    <p:sldId id="322" r:id="rId30"/>
    <p:sldId id="324" r:id="rId31"/>
    <p:sldId id="325" r:id="rId32"/>
    <p:sldId id="287" r:id="rId3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E9A45C-3091-4A68-B0B4-DA927854B651}" type="datetimeFigureOut">
              <a:rPr lang="es-ES" smtClean="0"/>
              <a:pPr/>
              <a:t>26/03/2017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A11DC1-A83B-4D16-A024-85853DA6B463}"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11</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12</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13</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14</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15</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16</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17</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18</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19</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20</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3</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21</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22</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23</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24</a:t>
            </a:fld>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25</a:t>
            </a:fld>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26</a:t>
            </a:fld>
            <a:endParaRPr lang="es-E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27</a:t>
            </a:fld>
            <a:endParaRPr 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28</a:t>
            </a:fld>
            <a:endParaRPr lang="es-E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29</a:t>
            </a:fld>
            <a:endParaRPr lang="es-E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30</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4</a:t>
            </a:fld>
            <a:endParaRPr lang="es-E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31</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5</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6</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7</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8</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9</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43A11DC1-A83B-4D16-A024-85853DA6B463}" type="slidenum">
              <a:rPr lang="es-ES" smtClean="0"/>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A39FCC66-03AC-4400-8D72-828CAABE5D0E}" type="datetimeFigureOut">
              <a:rPr lang="es-ES" smtClean="0"/>
              <a:pPr/>
              <a:t>26/03/2017</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4392C054-7259-4727-9A61-5DAF058CB14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39FCC66-03AC-4400-8D72-828CAABE5D0E}" type="datetimeFigureOut">
              <a:rPr lang="es-ES" smtClean="0"/>
              <a:pPr/>
              <a:t>26/03/2017</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A39FCC66-03AC-4400-8D72-828CAABE5D0E}" type="datetimeFigureOut">
              <a:rPr lang="es-ES" smtClean="0"/>
              <a:pPr/>
              <a:t>26/03/2017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392C054-7259-4727-9A61-5DAF058CB144}"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A39FCC66-03AC-4400-8D72-828CAABE5D0E}" type="datetimeFigureOut">
              <a:rPr lang="es-ES" smtClean="0"/>
              <a:pPr/>
              <a:t>26/03/2017</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4392C054-7259-4727-9A61-5DAF058CB144}"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39FCC66-03AC-4400-8D72-828CAABE5D0E}" type="datetimeFigureOut">
              <a:rPr lang="es-ES" smtClean="0"/>
              <a:pPr/>
              <a:t>26/03/2017</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392C054-7259-4727-9A61-5DAF058CB14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000100" y="3286124"/>
            <a:ext cx="7013575" cy="2133600"/>
          </a:xfrm>
        </p:spPr>
        <p:txBody>
          <a:bodyPr/>
          <a:lstStyle/>
          <a:p>
            <a:pPr marL="0" indent="0" algn="ctr" eaLnBrk="1" hangingPunct="1">
              <a:lnSpc>
                <a:spcPct val="80000"/>
              </a:lnSpc>
              <a:buFont typeface="Wingdings" pitchFamily="2" charset="2"/>
              <a:buNone/>
            </a:pPr>
            <a:r>
              <a:rPr lang="es-AR" sz="1800" b="1" smtClean="0"/>
              <a:t>Monitoreo de Procesos y construcción de un tablero de control usando Portlets</a:t>
            </a:r>
            <a:endParaRPr lang="es-AR" sz="1800" b="1"/>
          </a:p>
          <a:p>
            <a:pPr marL="0" indent="0" algn="ctr">
              <a:lnSpc>
                <a:spcPct val="80000"/>
              </a:lnSpc>
              <a:buFont typeface="Wingdings" pitchFamily="2" charset="2"/>
              <a:buNone/>
            </a:pPr>
            <a:endParaRPr lang="es-AR" sz="1800" b="1"/>
          </a:p>
          <a:p>
            <a:pPr marL="0" indent="0" algn="ctr">
              <a:lnSpc>
                <a:spcPct val="80000"/>
              </a:lnSpc>
              <a:buFont typeface="Wingdings" pitchFamily="2" charset="2"/>
              <a:buNone/>
            </a:pPr>
            <a:r>
              <a:rPr lang="es-AR" sz="1500"/>
              <a:t> Tesina de grado para Licenciatura en Sistemas </a:t>
            </a:r>
            <a:endParaRPr lang="es-AR" sz="1500" smtClean="0"/>
          </a:p>
          <a:p>
            <a:pPr marL="0" indent="0" algn="ctr">
              <a:lnSpc>
                <a:spcPct val="80000"/>
              </a:lnSpc>
              <a:buFont typeface="Wingdings" pitchFamily="2" charset="2"/>
              <a:buNone/>
            </a:pPr>
            <a:endParaRPr lang="es-AR" sz="1500"/>
          </a:p>
          <a:p>
            <a:pPr marL="0" indent="0" algn="ctr">
              <a:lnSpc>
                <a:spcPct val="80000"/>
              </a:lnSpc>
              <a:buFont typeface="Wingdings" pitchFamily="2" charset="2"/>
              <a:buNone/>
            </a:pPr>
            <a:r>
              <a:rPr lang="es-AR" sz="1500" b="1"/>
              <a:t>Alumno: </a:t>
            </a:r>
            <a:r>
              <a:rPr lang="es-AR" sz="1500" smtClean="0"/>
              <a:t>Emiliano Losso</a:t>
            </a:r>
            <a:endParaRPr lang="es-AR" sz="1500"/>
          </a:p>
          <a:p>
            <a:pPr marL="0" indent="0" algn="ctr">
              <a:lnSpc>
                <a:spcPct val="80000"/>
              </a:lnSpc>
              <a:buFont typeface="Wingdings" pitchFamily="2" charset="2"/>
              <a:buNone/>
            </a:pPr>
            <a:r>
              <a:rPr lang="es-AR" sz="1500" b="1"/>
              <a:t>Directora: </a:t>
            </a:r>
            <a:r>
              <a:rPr lang="es-AR" sz="1500" smtClean="0"/>
              <a:t>Dra. </a:t>
            </a:r>
            <a:r>
              <a:rPr lang="es-AR" sz="1500"/>
              <a:t>Patricia Bazán </a:t>
            </a:r>
          </a:p>
          <a:p>
            <a:pPr marL="0" indent="0" algn="ctr">
              <a:lnSpc>
                <a:spcPct val="80000"/>
              </a:lnSpc>
              <a:buFont typeface="Wingdings" pitchFamily="2" charset="2"/>
              <a:buNone/>
            </a:pPr>
            <a:r>
              <a:rPr lang="es-AR" sz="1500" b="1"/>
              <a:t>Asesor Profesional: </a:t>
            </a:r>
            <a:r>
              <a:rPr lang="es-AR" sz="1500"/>
              <a:t>Lic. José Nicolás Martínez Garro </a:t>
            </a:r>
          </a:p>
        </p:txBody>
      </p:sp>
      <p:pic>
        <p:nvPicPr>
          <p:cNvPr id="3078" name="Picture 6" descr="http://upload.wikimedia.org/wikipedia/commons/a/a5/UNLP_Logo.jpg"/>
          <p:cNvPicPr>
            <a:picLocks noChangeAspect="1" noChangeArrowheads="1"/>
          </p:cNvPicPr>
          <p:nvPr/>
        </p:nvPicPr>
        <p:blipFill>
          <a:blip r:embed="rId2"/>
          <a:srcRect/>
          <a:stretch>
            <a:fillRect/>
          </a:stretch>
        </p:blipFill>
        <p:spPr bwMode="auto">
          <a:xfrm>
            <a:off x="3643306" y="1357298"/>
            <a:ext cx="1374775" cy="1600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fontScale="92500" lnSpcReduction="10000"/>
          </a:bodyPr>
          <a:lstStyle/>
          <a:p>
            <a:r>
              <a:rPr lang="es-ES" sz="2400" b="1" smtClean="0">
                <a:solidFill>
                  <a:schemeClr val="tx1">
                    <a:lumMod val="65000"/>
                    <a:lumOff val="35000"/>
                  </a:schemeClr>
                </a:solidFill>
                <a:latin typeface="Arial" pitchFamily="34" charset="0"/>
                <a:cs typeface="Arial" pitchFamily="34" charset="0"/>
              </a:rPr>
              <a:t>Definición</a:t>
            </a:r>
            <a:r>
              <a:rPr lang="es-AR" sz="2400" b="1" smtClean="0">
                <a:solidFill>
                  <a:schemeClr val="tx1">
                    <a:lumMod val="65000"/>
                    <a:lumOff val="35000"/>
                  </a:schemeClr>
                </a:solidFill>
                <a:latin typeface="Arial" pitchFamily="34" charset="0"/>
                <a:cs typeface="Arial" pitchFamily="34" charset="0"/>
              </a:rPr>
              <a:t>:</a:t>
            </a:r>
            <a:r>
              <a:rPr lang="es-AR" sz="2200" b="1" smtClean="0">
                <a:solidFill>
                  <a:schemeClr val="tx1">
                    <a:lumMod val="50000"/>
                    <a:lumOff val="50000"/>
                  </a:schemeClr>
                </a:solidFill>
                <a:latin typeface="Arial" pitchFamily="34" charset="0"/>
                <a:cs typeface="Arial" pitchFamily="34" charset="0"/>
              </a:rPr>
              <a:t> </a:t>
            </a:r>
            <a:r>
              <a:rPr lang="es-AR" sz="2000" smtClean="0">
                <a:solidFill>
                  <a:schemeClr val="tx1">
                    <a:lumMod val="65000"/>
                    <a:lumOff val="35000"/>
                  </a:schemeClr>
                </a:solidFill>
                <a:latin typeface="Arial"/>
                <a:cs typeface="Arial"/>
              </a:rPr>
              <a:t>conjunto de indicadores cuyo seguimiento y evaluación periódica permitirá contar con un mayor conocimiento de la situación de una organización.</a:t>
            </a:r>
            <a:endParaRPr lang="es-ES" sz="2000" smtClean="0">
              <a:solidFill>
                <a:schemeClr val="tx1">
                  <a:lumMod val="65000"/>
                  <a:lumOff val="35000"/>
                </a:schemeClr>
              </a:solidFill>
              <a:latin typeface="Arial"/>
              <a:cs typeface="Arial"/>
            </a:endParaRPr>
          </a:p>
          <a:p>
            <a:endParaRPr lang="es-ES" sz="1000" smtClean="0">
              <a:solidFill>
                <a:schemeClr val="tx1">
                  <a:lumMod val="65000"/>
                  <a:lumOff val="35000"/>
                </a:schemeClr>
              </a:solidFill>
              <a:latin typeface="Arial"/>
              <a:cs typeface="Arial"/>
            </a:endParaRPr>
          </a:p>
          <a:p>
            <a:pPr>
              <a:lnSpc>
                <a:spcPct val="115000"/>
              </a:lnSpc>
              <a:spcAft>
                <a:spcPts val="1000"/>
              </a:spcAft>
            </a:pPr>
            <a:r>
              <a:rPr lang="en-US" sz="2400" b="1" smtClean="0">
                <a:solidFill>
                  <a:schemeClr val="tx1">
                    <a:lumMod val="65000"/>
                    <a:lumOff val="35000"/>
                  </a:schemeClr>
                </a:solidFill>
                <a:latin typeface="Arial" pitchFamily="34" charset="0"/>
                <a:ea typeface="Times New Roman"/>
                <a:cs typeface="Arial" pitchFamily="34" charset="0"/>
              </a:rPr>
              <a:t>Características que debe presentar un tablero de control:</a:t>
            </a:r>
            <a:endParaRPr lang="es-ES" sz="2400" b="1" smtClean="0">
              <a:solidFill>
                <a:schemeClr val="tx1">
                  <a:lumMod val="65000"/>
                  <a:lumOff val="35000"/>
                </a:schemeClr>
              </a:solidFill>
              <a:latin typeface="Arial" pitchFamily="34" charset="0"/>
              <a:cs typeface="Arial" pitchFamily="34" charset="0"/>
            </a:endParaRP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Debe ser </a:t>
            </a:r>
            <a:r>
              <a:rPr lang="es-AR" sz="1900" b="1" smtClean="0">
                <a:solidFill>
                  <a:schemeClr val="accent1"/>
                </a:solidFill>
                <a:latin typeface="Arial"/>
                <a:cs typeface="Arial"/>
              </a:rPr>
              <a:t>visualmente efectivo </a:t>
            </a:r>
            <a:r>
              <a:rPr lang="es-AR" sz="1900" smtClean="0">
                <a:solidFill>
                  <a:schemeClr val="tx1">
                    <a:lumMod val="65000"/>
                    <a:lumOff val="35000"/>
                  </a:schemeClr>
                </a:solidFill>
                <a:latin typeface="Arial"/>
                <a:cs typeface="Arial"/>
              </a:rPr>
              <a:t>para el usuario.</a:t>
            </a: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Debe mostrar los </a:t>
            </a:r>
            <a:r>
              <a:rPr lang="es-AR" sz="1900" b="1" smtClean="0">
                <a:solidFill>
                  <a:schemeClr val="accent1"/>
                </a:solidFill>
                <a:latin typeface="Arial"/>
                <a:cs typeface="Arial"/>
              </a:rPr>
              <a:t>indicadores críticos </a:t>
            </a:r>
            <a:r>
              <a:rPr lang="es-AR" sz="1900" smtClean="0">
                <a:solidFill>
                  <a:schemeClr val="tx1">
                    <a:lumMod val="65000"/>
                    <a:lumOff val="35000"/>
                  </a:schemeClr>
                </a:solidFill>
                <a:latin typeface="Arial"/>
                <a:cs typeface="Arial"/>
              </a:rPr>
              <a:t>estipulados.</a:t>
            </a: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La información que se presenta debe ser </a:t>
            </a:r>
            <a:r>
              <a:rPr lang="es-AR" sz="1900" b="1" smtClean="0">
                <a:solidFill>
                  <a:schemeClr val="accent1"/>
                </a:solidFill>
                <a:latin typeface="Arial"/>
                <a:cs typeface="Arial"/>
              </a:rPr>
              <a:t>precisa</a:t>
            </a:r>
            <a:r>
              <a:rPr lang="es-AR" sz="1900" smtClean="0">
                <a:solidFill>
                  <a:schemeClr val="tx1">
                    <a:lumMod val="65000"/>
                    <a:lumOff val="35000"/>
                  </a:schemeClr>
                </a:solidFill>
                <a:latin typeface="Arial"/>
                <a:cs typeface="Arial"/>
              </a:rPr>
              <a:t>.</a:t>
            </a: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Debe responder a los umbrales predefinidos para crear </a:t>
            </a:r>
            <a:r>
              <a:rPr lang="es-AR" sz="1900" b="1" smtClean="0">
                <a:solidFill>
                  <a:schemeClr val="accent1"/>
                </a:solidFill>
                <a:latin typeface="Arial"/>
                <a:cs typeface="Arial"/>
              </a:rPr>
              <a:t>alertas de usuario</a:t>
            </a:r>
            <a:r>
              <a:rPr lang="es-AR" sz="1900" smtClean="0">
                <a:solidFill>
                  <a:schemeClr val="tx1">
                    <a:lumMod val="65000"/>
                    <a:lumOff val="35000"/>
                  </a:schemeClr>
                </a:solidFill>
                <a:latin typeface="Arial"/>
                <a:cs typeface="Arial"/>
              </a:rPr>
              <a:t>.</a:t>
            </a: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Debe mostrar información en </a:t>
            </a:r>
            <a:r>
              <a:rPr lang="es-AR" sz="1900" b="1" smtClean="0">
                <a:solidFill>
                  <a:schemeClr val="accent1"/>
                </a:solidFill>
                <a:latin typeface="Arial"/>
                <a:cs typeface="Arial"/>
              </a:rPr>
              <a:t>tiempo real </a:t>
            </a:r>
            <a:r>
              <a:rPr lang="es-AR" sz="1900" smtClean="0">
                <a:solidFill>
                  <a:schemeClr val="tx1">
                    <a:lumMod val="65000"/>
                    <a:lumOff val="35000"/>
                  </a:schemeClr>
                </a:solidFill>
                <a:latin typeface="Arial"/>
                <a:cs typeface="Arial"/>
              </a:rPr>
              <a:t>y en el tiempo correcto.</a:t>
            </a: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Debe resultar </a:t>
            </a:r>
            <a:r>
              <a:rPr lang="es-AR" sz="1900" b="1" smtClean="0">
                <a:solidFill>
                  <a:schemeClr val="accent1"/>
                </a:solidFill>
                <a:latin typeface="Arial"/>
                <a:cs typeface="Arial"/>
              </a:rPr>
              <a:t>interactivo</a:t>
            </a:r>
            <a:r>
              <a:rPr lang="es-AR" sz="1900" smtClean="0">
                <a:solidFill>
                  <a:schemeClr val="tx1">
                    <a:lumMod val="65000"/>
                    <a:lumOff val="35000"/>
                  </a:schemeClr>
                </a:solidFill>
                <a:latin typeface="Arial"/>
                <a:cs typeface="Arial"/>
              </a:rPr>
              <a:t> para el usuario.</a:t>
            </a: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Debe permitir a los usuarios revisar la </a:t>
            </a:r>
            <a:r>
              <a:rPr lang="es-AR" sz="1900" b="1" smtClean="0">
                <a:solidFill>
                  <a:schemeClr val="accent1"/>
                </a:solidFill>
                <a:latin typeface="Arial"/>
                <a:cs typeface="Arial"/>
              </a:rPr>
              <a:t>historia</a:t>
            </a:r>
            <a:r>
              <a:rPr lang="es-AR" sz="1900" smtClean="0">
                <a:solidFill>
                  <a:schemeClr val="tx1">
                    <a:lumMod val="65000"/>
                    <a:lumOff val="35000"/>
                  </a:schemeClr>
                </a:solidFill>
                <a:latin typeface="Arial"/>
                <a:cs typeface="Arial"/>
              </a:rPr>
              <a:t> para un determinado indicador.</a:t>
            </a: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Debería estar </a:t>
            </a:r>
            <a:r>
              <a:rPr lang="es-AR" sz="1900" b="1" smtClean="0">
                <a:solidFill>
                  <a:schemeClr val="accent1"/>
                </a:solidFill>
                <a:latin typeface="Arial"/>
                <a:cs typeface="Arial"/>
              </a:rPr>
              <a:t>personalizado</a:t>
            </a:r>
            <a:r>
              <a:rPr lang="es-AR" sz="1900" smtClean="0">
                <a:solidFill>
                  <a:schemeClr val="tx1">
                    <a:lumMod val="65000"/>
                    <a:lumOff val="35000"/>
                  </a:schemeClr>
                </a:solidFill>
                <a:latin typeface="Arial"/>
                <a:cs typeface="Arial"/>
              </a:rPr>
              <a:t> para un dominio específico.</a:t>
            </a:r>
          </a:p>
          <a:p>
            <a:pPr marL="534988" indent="-285750">
              <a:buClr>
                <a:srgbClr val="955FBB"/>
              </a:buClr>
              <a:buSzPct val="140000"/>
              <a:buFont typeface="Wingdings" charset="2"/>
              <a:buChar char="v"/>
            </a:pPr>
            <a:endParaRPr lang="es-ES" sz="1900" smtClean="0">
              <a:solidFill>
                <a:schemeClr val="tx1">
                  <a:lumMod val="65000"/>
                  <a:lumOff val="35000"/>
                </a:schemeClr>
              </a:solidFill>
              <a:latin typeface="Arial"/>
              <a:cs typeface="Arial"/>
            </a:endParaRPr>
          </a:p>
          <a:p>
            <a:endParaRPr lang="es-ES"/>
          </a:p>
        </p:txBody>
      </p:sp>
      <p:sp>
        <p:nvSpPr>
          <p:cNvPr id="81922" name="Rectangle 2"/>
          <p:cNvSpPr>
            <a:spLocks noGrp="1" noChangeArrowheads="1"/>
          </p:cNvSpPr>
          <p:nvPr>
            <p:ph type="title"/>
          </p:nvPr>
        </p:nvSpPr>
        <p:spPr/>
        <p:txBody>
          <a:bodyPr>
            <a:normAutofit/>
          </a:bodyPr>
          <a:lstStyle/>
          <a:p>
            <a:r>
              <a:rPr lang="es-ES" smtClean="0"/>
              <a:t>Tableros de Control</a:t>
            </a:r>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733754"/>
          </a:xfrm>
          <a:ln>
            <a:noFill/>
          </a:ln>
        </p:spPr>
        <p:txBody>
          <a:bodyPr>
            <a:normAutofit fontScale="92500" lnSpcReduction="10000"/>
          </a:bodyPr>
          <a:lstStyle/>
          <a:p>
            <a:r>
              <a:rPr lang="es-ES" sz="2400" b="1" smtClean="0">
                <a:solidFill>
                  <a:schemeClr val="tx1">
                    <a:lumMod val="65000"/>
                    <a:lumOff val="35000"/>
                  </a:schemeClr>
                </a:solidFill>
                <a:latin typeface="Arial" pitchFamily="34" charset="0"/>
                <a:cs typeface="Arial" pitchFamily="34" charset="0"/>
              </a:rPr>
              <a:t>Error común</a:t>
            </a:r>
            <a:r>
              <a:rPr lang="es-AR" sz="2400" b="1" smtClean="0">
                <a:solidFill>
                  <a:schemeClr val="tx1">
                    <a:lumMod val="65000"/>
                    <a:lumOff val="35000"/>
                  </a:schemeClr>
                </a:solidFill>
                <a:latin typeface="Arial" pitchFamily="34" charset="0"/>
                <a:cs typeface="Arial" pitchFamily="34" charset="0"/>
              </a:rPr>
              <a:t>: </a:t>
            </a:r>
          </a:p>
          <a:p>
            <a:endParaRPr lang="es-AR" sz="1100" b="1" smtClean="0">
              <a:solidFill>
                <a:schemeClr val="tx1">
                  <a:lumMod val="65000"/>
                  <a:lumOff val="35000"/>
                </a:schemeClr>
              </a:solidFill>
              <a:latin typeface="Arial"/>
              <a:cs typeface="Arial"/>
            </a:endParaRPr>
          </a:p>
          <a:p>
            <a:pPr>
              <a:buFont typeface="Wingdings" pitchFamily="2" charset="2"/>
              <a:buChar char="v"/>
            </a:pPr>
            <a:r>
              <a:rPr lang="es-AR" sz="2000" b="1" smtClean="0">
                <a:solidFill>
                  <a:schemeClr val="tx1">
                    <a:lumMod val="65000"/>
                    <a:lumOff val="35000"/>
                  </a:schemeClr>
                </a:solidFill>
                <a:latin typeface="Arial"/>
                <a:cs typeface="Arial"/>
              </a:rPr>
              <a:t>Los tableros de control sirven solamente para distribución de Informes(¡Incorrecto!):</a:t>
            </a:r>
          </a:p>
          <a:p>
            <a:pPr>
              <a:buFont typeface="Wingdings" pitchFamily="2" charset="2"/>
              <a:buChar char="v"/>
            </a:pPr>
            <a:endParaRPr lang="es-AR" sz="1100" smtClean="0">
              <a:solidFill>
                <a:schemeClr val="tx1">
                  <a:lumMod val="65000"/>
                  <a:lumOff val="35000"/>
                </a:schemeClr>
              </a:solidFill>
              <a:latin typeface="Arial"/>
              <a:cs typeface="Arial"/>
            </a:endParaRPr>
          </a:p>
          <a:p>
            <a:pPr lvl="1"/>
            <a:r>
              <a:rPr lang="es-AR" sz="2100" smtClean="0">
                <a:solidFill>
                  <a:schemeClr val="tx1">
                    <a:lumMod val="65000"/>
                    <a:lumOff val="35000"/>
                  </a:schemeClr>
                </a:solidFill>
                <a:latin typeface="Arial"/>
                <a:cs typeface="Arial"/>
              </a:rPr>
              <a:t>Toda la plataforma para los tableros de control no debe tratarse sólo como algo conveniente para realizar informes o visualizar indicadores KPI.</a:t>
            </a:r>
          </a:p>
          <a:p>
            <a:pPr lvl="1"/>
            <a:endParaRPr lang="es-AR" sz="1100" smtClean="0">
              <a:solidFill>
                <a:schemeClr val="tx1">
                  <a:lumMod val="65000"/>
                  <a:lumOff val="35000"/>
                </a:schemeClr>
              </a:solidFill>
              <a:latin typeface="Arial"/>
              <a:cs typeface="Arial"/>
            </a:endParaRPr>
          </a:p>
          <a:p>
            <a:pPr lvl="1"/>
            <a:r>
              <a:rPr lang="es-AR" sz="2100" smtClean="0">
                <a:solidFill>
                  <a:schemeClr val="tx1">
                    <a:lumMod val="65000"/>
                    <a:lumOff val="35000"/>
                  </a:schemeClr>
                </a:solidFill>
                <a:latin typeface="Arial"/>
                <a:cs typeface="Arial"/>
              </a:rPr>
              <a:t>Esto disminuye en gran medida el verdadero valor y eficacia que poseen los tableros de control y de cómo pueden mejorar el rendimiento de la organización.</a:t>
            </a:r>
          </a:p>
          <a:p>
            <a:pPr lvl="1"/>
            <a:endParaRPr lang="es-AR" sz="1100" smtClean="0">
              <a:solidFill>
                <a:schemeClr val="tx1">
                  <a:lumMod val="65000"/>
                  <a:lumOff val="35000"/>
                </a:schemeClr>
              </a:solidFill>
              <a:latin typeface="Arial"/>
              <a:cs typeface="Arial"/>
            </a:endParaRPr>
          </a:p>
          <a:p>
            <a:pPr lvl="1"/>
            <a:r>
              <a:rPr lang="es-AR" sz="1900" smtClean="0">
                <a:solidFill>
                  <a:schemeClr val="tx1">
                    <a:lumMod val="65000"/>
                    <a:lumOff val="35000"/>
                  </a:schemeClr>
                </a:solidFill>
                <a:latin typeface="Arial"/>
                <a:cs typeface="Arial"/>
              </a:rPr>
              <a:t>Entonces, el propósito central del tablero es </a:t>
            </a:r>
            <a:r>
              <a:rPr lang="es-AR" sz="1900" smtClean="0">
                <a:solidFill>
                  <a:schemeClr val="accent1"/>
                </a:solidFill>
                <a:latin typeface="Arial"/>
                <a:cs typeface="Arial"/>
              </a:rPr>
              <a:t>advertir al usuario cuando los indicadores que se manejen en el tablero se encuentran fuera de un límite establecido</a:t>
            </a:r>
            <a:r>
              <a:rPr lang="es-AR" sz="1900" smtClean="0">
                <a:solidFill>
                  <a:schemeClr val="tx1">
                    <a:lumMod val="65000"/>
                    <a:lumOff val="35000"/>
                  </a:schemeClr>
                </a:solidFill>
                <a:latin typeface="Arial"/>
                <a:cs typeface="Arial"/>
              </a:rPr>
              <a:t>, es decir dar avisos y alertas de cuando esto ocurra para tomar decisiones oportunas y tener control de hacia dónde se dirige la organización. </a:t>
            </a:r>
          </a:p>
          <a:p>
            <a:endParaRPr lang="es-ES"/>
          </a:p>
        </p:txBody>
      </p:sp>
      <p:sp>
        <p:nvSpPr>
          <p:cNvPr id="81922" name="Rectangle 2"/>
          <p:cNvSpPr>
            <a:spLocks noGrp="1" noChangeArrowheads="1"/>
          </p:cNvSpPr>
          <p:nvPr>
            <p:ph type="title"/>
          </p:nvPr>
        </p:nvSpPr>
        <p:spPr/>
        <p:txBody>
          <a:bodyPr>
            <a:normAutofit/>
          </a:bodyPr>
          <a:lstStyle/>
          <a:p>
            <a:r>
              <a:rPr lang="es-ES" smtClean="0"/>
              <a:t>Tableros de Control</a:t>
            </a:r>
            <a:endParaRPr lang="es-E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fontScale="92500" lnSpcReduction="20000"/>
          </a:bodyPr>
          <a:lstStyle/>
          <a:p>
            <a:r>
              <a:rPr lang="es-ES" sz="2400" b="1" smtClean="0">
                <a:solidFill>
                  <a:schemeClr val="tx1">
                    <a:lumMod val="65000"/>
                    <a:lumOff val="35000"/>
                  </a:schemeClr>
                </a:solidFill>
                <a:latin typeface="Arial" pitchFamily="34" charset="0"/>
                <a:cs typeface="Arial" pitchFamily="34" charset="0"/>
              </a:rPr>
              <a:t>Proceso de elaboración de un Tablero de Control</a:t>
            </a:r>
            <a:r>
              <a:rPr lang="es-AR" sz="2400" b="1" smtClean="0">
                <a:solidFill>
                  <a:schemeClr val="tx1">
                    <a:lumMod val="65000"/>
                    <a:lumOff val="35000"/>
                  </a:schemeClr>
                </a:solidFill>
                <a:latin typeface="Arial" pitchFamily="34" charset="0"/>
                <a:cs typeface="Arial" pitchFamily="34" charset="0"/>
              </a:rPr>
              <a:t>: </a:t>
            </a:r>
          </a:p>
          <a:p>
            <a:endParaRPr lang="es-AR" sz="1100" b="1" smtClean="0">
              <a:solidFill>
                <a:schemeClr val="tx1">
                  <a:lumMod val="65000"/>
                  <a:lumOff val="35000"/>
                </a:schemeClr>
              </a:solidFill>
              <a:latin typeface="Arial"/>
              <a:cs typeface="Arial"/>
            </a:endParaRPr>
          </a:p>
          <a:p>
            <a:pPr>
              <a:buFont typeface="Wingdings" pitchFamily="2" charset="2"/>
              <a:buChar char="v"/>
            </a:pPr>
            <a:r>
              <a:rPr lang="es-ES" sz="2000" b="1" smtClean="0">
                <a:solidFill>
                  <a:schemeClr val="tx1">
                    <a:lumMod val="65000"/>
                    <a:lumOff val="35000"/>
                  </a:schemeClr>
                </a:solidFill>
                <a:latin typeface="Arial"/>
                <a:cs typeface="Arial"/>
              </a:rPr>
              <a:t>¿Qué información?</a:t>
            </a:r>
          </a:p>
          <a:p>
            <a:pPr>
              <a:buFont typeface="Wingdings" pitchFamily="2" charset="2"/>
              <a:buChar char="v"/>
            </a:pPr>
            <a:endParaRPr lang="es-ES" sz="1100" smtClean="0">
              <a:solidFill>
                <a:schemeClr val="tx1">
                  <a:lumMod val="65000"/>
                  <a:lumOff val="35000"/>
                </a:schemeClr>
              </a:solidFill>
              <a:latin typeface="Arial"/>
              <a:cs typeface="Arial"/>
            </a:endParaRPr>
          </a:p>
          <a:p>
            <a:pPr lvl="1">
              <a:buFont typeface="Wingdings" pitchFamily="2" charset="2"/>
              <a:buChar char="Ø"/>
            </a:pPr>
            <a:r>
              <a:rPr lang="es-AR" sz="1900" smtClean="0">
                <a:solidFill>
                  <a:schemeClr val="tx1">
                    <a:lumMod val="65000"/>
                    <a:lumOff val="35000"/>
                  </a:schemeClr>
                </a:solidFill>
                <a:latin typeface="Arial" pitchFamily="34" charset="0"/>
                <a:cs typeface="Arial" pitchFamily="34" charset="0"/>
              </a:rPr>
              <a:t>Primero se </a:t>
            </a:r>
            <a:r>
              <a:rPr lang="es-AR" sz="1900" b="1" smtClean="0">
                <a:solidFill>
                  <a:schemeClr val="accent1"/>
                </a:solidFill>
                <a:latin typeface="Arial" pitchFamily="34" charset="0"/>
                <a:cs typeface="Arial" pitchFamily="34" charset="0"/>
              </a:rPr>
              <a:t>definen todos los KPI’s</a:t>
            </a:r>
            <a:r>
              <a:rPr lang="es-AR" sz="1900" smtClean="0">
                <a:solidFill>
                  <a:schemeClr val="tx1">
                    <a:lumMod val="65000"/>
                    <a:lumOff val="35000"/>
                  </a:schemeClr>
                </a:solidFill>
                <a:latin typeface="Arial" pitchFamily="34" charset="0"/>
                <a:cs typeface="Arial" pitchFamily="34" charset="0"/>
              </a:rPr>
              <a:t>.</a:t>
            </a:r>
          </a:p>
          <a:p>
            <a:pPr lvl="1">
              <a:buFont typeface="Wingdings" pitchFamily="2" charset="2"/>
              <a:buChar char="Ø"/>
            </a:pPr>
            <a:r>
              <a:rPr lang="es-AR" sz="1900" smtClean="0">
                <a:solidFill>
                  <a:schemeClr val="tx1">
                    <a:lumMod val="65000"/>
                    <a:lumOff val="35000"/>
                  </a:schemeClr>
                </a:solidFill>
                <a:latin typeface="Arial" pitchFamily="34" charset="0"/>
                <a:cs typeface="Arial" pitchFamily="34" charset="0"/>
              </a:rPr>
              <a:t>Luego se definen los </a:t>
            </a:r>
            <a:r>
              <a:rPr lang="es-AR" sz="1900" b="1" smtClean="0">
                <a:solidFill>
                  <a:schemeClr val="accent1"/>
                </a:solidFill>
                <a:latin typeface="Arial" pitchFamily="34" charset="0"/>
                <a:cs typeface="Arial" pitchFamily="34" charset="0"/>
              </a:rPr>
              <a:t>umbrales de los KPI’s</a:t>
            </a:r>
            <a:r>
              <a:rPr lang="es-AR" sz="1900" smtClean="0">
                <a:solidFill>
                  <a:schemeClr val="tx1">
                    <a:lumMod val="65000"/>
                    <a:lumOff val="35000"/>
                  </a:schemeClr>
                </a:solidFill>
                <a:latin typeface="Arial" pitchFamily="34" charset="0"/>
                <a:cs typeface="Arial" pitchFamily="34" charset="0"/>
              </a:rPr>
              <a:t>.</a:t>
            </a:r>
          </a:p>
          <a:p>
            <a:pPr lvl="1">
              <a:buFont typeface="Wingdings" pitchFamily="2" charset="2"/>
              <a:buChar char="Ø"/>
            </a:pPr>
            <a:r>
              <a:rPr lang="es-AR" sz="1900" smtClean="0">
                <a:solidFill>
                  <a:schemeClr val="tx1">
                    <a:lumMod val="65000"/>
                    <a:lumOff val="35000"/>
                  </a:schemeClr>
                </a:solidFill>
                <a:latin typeface="Arial" pitchFamily="34" charset="0"/>
                <a:cs typeface="Arial" pitchFamily="34" charset="0"/>
              </a:rPr>
              <a:t>Después se defininan las </a:t>
            </a:r>
            <a:r>
              <a:rPr lang="es-AR" sz="1900" b="1" smtClean="0">
                <a:solidFill>
                  <a:schemeClr val="accent1"/>
                </a:solidFill>
                <a:latin typeface="Arial" pitchFamily="34" charset="0"/>
                <a:cs typeface="Arial" pitchFamily="34" charset="0"/>
              </a:rPr>
              <a:t>alertas de los KPI’s</a:t>
            </a:r>
            <a:r>
              <a:rPr lang="es-AR" sz="1900" smtClean="0">
                <a:solidFill>
                  <a:schemeClr val="accent1"/>
                </a:solidFill>
                <a:latin typeface="Arial" pitchFamily="34" charset="0"/>
                <a:cs typeface="Arial" pitchFamily="34" charset="0"/>
              </a:rPr>
              <a:t> </a:t>
            </a:r>
            <a:r>
              <a:rPr lang="es-AR" sz="1900" smtClean="0">
                <a:solidFill>
                  <a:schemeClr val="tx1">
                    <a:lumMod val="65000"/>
                    <a:lumOff val="35000"/>
                  </a:schemeClr>
                </a:solidFill>
                <a:latin typeface="Arial" pitchFamily="34" charset="0"/>
                <a:cs typeface="Arial" pitchFamily="34" charset="0"/>
              </a:rPr>
              <a:t>que son las acciones que se toman una vez el umbral del indicador es alcanzado.</a:t>
            </a:r>
          </a:p>
          <a:p>
            <a:pPr lvl="1">
              <a:buFont typeface="Wingdings" pitchFamily="2" charset="2"/>
              <a:buChar char="Ø"/>
            </a:pPr>
            <a:endParaRPr lang="es-AR" sz="1100" smtClean="0">
              <a:solidFill>
                <a:schemeClr val="tx1">
                  <a:lumMod val="65000"/>
                  <a:lumOff val="35000"/>
                </a:schemeClr>
              </a:solidFill>
              <a:latin typeface="Arial" pitchFamily="34" charset="0"/>
              <a:cs typeface="Arial" pitchFamily="34" charset="0"/>
            </a:endParaRPr>
          </a:p>
          <a:p>
            <a:pPr>
              <a:buFont typeface="Wingdings" pitchFamily="2" charset="2"/>
              <a:buChar char="v"/>
            </a:pPr>
            <a:r>
              <a:rPr lang="es-ES" sz="2200" b="1" smtClean="0">
                <a:solidFill>
                  <a:schemeClr val="tx1">
                    <a:lumMod val="65000"/>
                    <a:lumOff val="35000"/>
                  </a:schemeClr>
                </a:solidFill>
                <a:latin typeface="Arial"/>
                <a:cs typeface="Arial"/>
              </a:rPr>
              <a:t>¿Para quién?</a:t>
            </a:r>
          </a:p>
          <a:p>
            <a:pPr>
              <a:buFont typeface="Wingdings" pitchFamily="2" charset="2"/>
              <a:buChar char="v"/>
            </a:pPr>
            <a:endParaRPr lang="es-ES" sz="1100" smtClean="0">
              <a:solidFill>
                <a:schemeClr val="tx1">
                  <a:lumMod val="65000"/>
                  <a:lumOff val="35000"/>
                </a:schemeClr>
              </a:solidFill>
              <a:latin typeface="Arial"/>
              <a:cs typeface="Arial"/>
            </a:endParaRPr>
          </a:p>
          <a:p>
            <a:pPr lvl="1">
              <a:buFont typeface="Wingdings" pitchFamily="2" charset="2"/>
              <a:buChar char="Ø"/>
            </a:pPr>
            <a:r>
              <a:rPr lang="es-AR" sz="2000" smtClean="0"/>
              <a:t> </a:t>
            </a:r>
            <a:r>
              <a:rPr lang="es-AR" sz="2000" smtClean="0">
                <a:solidFill>
                  <a:schemeClr val="tx1">
                    <a:lumMod val="65000"/>
                    <a:lumOff val="35000"/>
                  </a:schemeClr>
                </a:solidFill>
                <a:latin typeface="Arial" pitchFamily="34" charset="0"/>
                <a:cs typeface="Arial" pitchFamily="34" charset="0"/>
              </a:rPr>
              <a:t>Un tipo de usuario con privilegios determinados; generalmente a la </a:t>
            </a:r>
            <a:r>
              <a:rPr lang="es-AR" sz="2000" b="1" smtClean="0">
                <a:solidFill>
                  <a:schemeClr val="accent1"/>
                </a:solidFill>
                <a:latin typeface="Arial" pitchFamily="34" charset="0"/>
                <a:cs typeface="Arial" pitchFamily="34" charset="0"/>
              </a:rPr>
              <a:t>alta dirección</a:t>
            </a:r>
            <a:r>
              <a:rPr lang="es-AR" sz="2000" smtClean="0">
                <a:solidFill>
                  <a:schemeClr val="tx1">
                    <a:lumMod val="65000"/>
                    <a:lumOff val="35000"/>
                  </a:schemeClr>
                </a:solidFill>
                <a:latin typeface="Arial" pitchFamily="34" charset="0"/>
                <a:cs typeface="Arial" pitchFamily="34" charset="0"/>
              </a:rPr>
              <a:t> de una organización.</a:t>
            </a:r>
            <a:endParaRPr lang="es-AR" sz="2000" b="1" smtClean="0">
              <a:solidFill>
                <a:schemeClr val="accent1"/>
              </a:solidFill>
              <a:latin typeface="Arial" pitchFamily="34" charset="0"/>
              <a:cs typeface="Arial" pitchFamily="34" charset="0"/>
            </a:endParaRPr>
          </a:p>
          <a:p>
            <a:pPr lvl="1">
              <a:buFont typeface="Wingdings" pitchFamily="2" charset="2"/>
              <a:buChar char="Ø"/>
            </a:pPr>
            <a:endParaRPr lang="es-AR" sz="1100" smtClean="0"/>
          </a:p>
          <a:p>
            <a:pPr>
              <a:buFont typeface="Wingdings" pitchFamily="2" charset="2"/>
              <a:buChar char="v"/>
            </a:pPr>
            <a:r>
              <a:rPr lang="es-ES" sz="2000" smtClean="0">
                <a:solidFill>
                  <a:schemeClr val="tx1">
                    <a:lumMod val="65000"/>
                    <a:lumOff val="35000"/>
                  </a:schemeClr>
                </a:solidFill>
                <a:latin typeface="Arial"/>
                <a:cs typeface="Arial"/>
              </a:rPr>
              <a:t> </a:t>
            </a:r>
            <a:r>
              <a:rPr lang="es-ES" sz="2200" b="1" smtClean="0">
                <a:solidFill>
                  <a:schemeClr val="tx1">
                    <a:lumMod val="65000"/>
                    <a:lumOff val="35000"/>
                  </a:schemeClr>
                </a:solidFill>
                <a:latin typeface="Arial"/>
                <a:cs typeface="Arial"/>
              </a:rPr>
              <a:t>Cararcterísticas de un tablero bien diseñado</a:t>
            </a:r>
          </a:p>
          <a:p>
            <a:pPr>
              <a:buFont typeface="Wingdings" pitchFamily="2" charset="2"/>
              <a:buChar char="v"/>
            </a:pPr>
            <a:endParaRPr lang="es-AR" sz="1100" b="1" smtClean="0">
              <a:solidFill>
                <a:schemeClr val="tx1">
                  <a:lumMod val="65000"/>
                  <a:lumOff val="35000"/>
                </a:schemeClr>
              </a:solidFill>
              <a:latin typeface="Arial"/>
              <a:cs typeface="Arial"/>
            </a:endParaRPr>
          </a:p>
          <a:p>
            <a:pPr lvl="1">
              <a:buNone/>
            </a:pPr>
            <a:r>
              <a:rPr lang="es-AR" sz="2100" smtClean="0">
                <a:solidFill>
                  <a:schemeClr val="tx1">
                    <a:lumMod val="65000"/>
                    <a:lumOff val="35000"/>
                  </a:schemeClr>
                </a:solidFill>
                <a:latin typeface="Arial" pitchFamily="34" charset="0"/>
                <a:cs typeface="Arial" pitchFamily="34" charset="0"/>
              </a:rPr>
              <a:t>	Se debe buscar comprimir </a:t>
            </a:r>
            <a:r>
              <a:rPr lang="es-AR" sz="2100" b="1" smtClean="0">
                <a:solidFill>
                  <a:schemeClr val="accent1"/>
                </a:solidFill>
                <a:latin typeface="Arial" pitchFamily="34" charset="0"/>
                <a:cs typeface="Arial" pitchFamily="34" charset="0"/>
              </a:rPr>
              <a:t>una gran cantidad de información en un área de reducido espacio</a:t>
            </a:r>
            <a:r>
              <a:rPr lang="es-AR" sz="2100" smtClean="0">
                <a:solidFill>
                  <a:schemeClr val="tx1">
                    <a:lumMod val="65000"/>
                    <a:lumOff val="35000"/>
                  </a:schemeClr>
                </a:solidFill>
                <a:latin typeface="Arial" pitchFamily="34" charset="0"/>
                <a:cs typeface="Arial" pitchFamily="34" charset="0"/>
              </a:rPr>
              <a:t>, todo esto manteniendo la claridad.</a:t>
            </a:r>
          </a:p>
          <a:p>
            <a:pPr lvl="1">
              <a:buFont typeface="Wingdings" pitchFamily="2" charset="2"/>
              <a:buChar char="Ø"/>
            </a:pPr>
            <a:endParaRPr lang="es-ES"/>
          </a:p>
        </p:txBody>
      </p:sp>
      <p:sp>
        <p:nvSpPr>
          <p:cNvPr id="81922" name="Rectangle 2"/>
          <p:cNvSpPr>
            <a:spLocks noGrp="1" noChangeArrowheads="1"/>
          </p:cNvSpPr>
          <p:nvPr>
            <p:ph type="title"/>
          </p:nvPr>
        </p:nvSpPr>
        <p:spPr/>
        <p:txBody>
          <a:bodyPr>
            <a:normAutofit/>
          </a:bodyPr>
          <a:lstStyle/>
          <a:p>
            <a:r>
              <a:rPr lang="es-ES" smtClean="0"/>
              <a:t>Tableros de Control</a:t>
            </a:r>
            <a:endParaRPr lang="es-E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a:bodyPr>
          <a:lstStyle/>
          <a:p>
            <a:r>
              <a:rPr lang="es-AR" sz="2200" b="1" smtClean="0">
                <a:solidFill>
                  <a:schemeClr val="tx1">
                    <a:lumMod val="65000"/>
                    <a:lumOff val="35000"/>
                  </a:schemeClr>
                </a:solidFill>
                <a:latin typeface="Arial"/>
                <a:cs typeface="Arial"/>
              </a:rPr>
              <a:t>Portal</a:t>
            </a:r>
            <a:r>
              <a:rPr lang="es-AR" sz="2000" b="1" smtClean="0">
                <a:solidFill>
                  <a:schemeClr val="tx1">
                    <a:lumMod val="65000"/>
                    <a:lumOff val="35000"/>
                  </a:schemeClr>
                </a:solidFill>
                <a:latin typeface="Arial"/>
                <a:cs typeface="Arial"/>
              </a:rPr>
              <a:t>: </a:t>
            </a:r>
            <a:r>
              <a:rPr lang="es-AR" sz="2000" smtClean="0">
                <a:solidFill>
                  <a:schemeClr val="tx1">
                    <a:lumMod val="65000"/>
                    <a:lumOff val="35000"/>
                  </a:schemeClr>
                </a:solidFill>
                <a:latin typeface="Arial"/>
                <a:cs typeface="Arial"/>
              </a:rPr>
              <a:t>es un </a:t>
            </a:r>
            <a:r>
              <a:rPr lang="es-AR" sz="2000" b="1" smtClean="0">
                <a:solidFill>
                  <a:schemeClr val="accent1"/>
                </a:solidFill>
                <a:latin typeface="Arial"/>
                <a:cs typeface="Arial"/>
              </a:rPr>
              <a:t>sitio web</a:t>
            </a:r>
            <a:r>
              <a:rPr lang="es-AR" sz="2000" smtClean="0">
                <a:solidFill>
                  <a:schemeClr val="tx1">
                    <a:lumMod val="65000"/>
                    <a:lumOff val="35000"/>
                  </a:schemeClr>
                </a:solidFill>
                <a:latin typeface="Arial"/>
                <a:cs typeface="Arial"/>
              </a:rPr>
              <a:t> que ofrece al usuario, de forma fácil e integrada, el acceso a una serie de recursos y de servicios relacionados a un </a:t>
            </a:r>
            <a:r>
              <a:rPr lang="es-AR" sz="2000" b="1" smtClean="0">
                <a:solidFill>
                  <a:schemeClr val="accent1"/>
                </a:solidFill>
                <a:latin typeface="Arial"/>
                <a:cs typeface="Arial"/>
              </a:rPr>
              <a:t>mismo tema</a:t>
            </a:r>
            <a:r>
              <a:rPr lang="es-AR" sz="2000" smtClean="0">
                <a:solidFill>
                  <a:schemeClr val="tx1">
                    <a:lumMod val="65000"/>
                    <a:lumOff val="35000"/>
                  </a:schemeClr>
                </a:solidFill>
                <a:latin typeface="Arial"/>
                <a:cs typeface="Arial"/>
              </a:rPr>
              <a:t>.</a:t>
            </a:r>
          </a:p>
          <a:p>
            <a:pPr>
              <a:buNone/>
            </a:pPr>
            <a:endParaRPr lang="es-ES" sz="1500" smtClean="0">
              <a:solidFill>
                <a:schemeClr val="tx1">
                  <a:lumMod val="65000"/>
                  <a:lumOff val="35000"/>
                </a:schemeClr>
              </a:solidFill>
              <a:latin typeface="Arial"/>
              <a:cs typeface="Arial"/>
            </a:endParaRPr>
          </a:p>
          <a:p>
            <a:pPr>
              <a:buFont typeface="Wingdings" pitchFamily="2" charset="2"/>
              <a:buChar char="q"/>
            </a:pPr>
            <a:r>
              <a:rPr lang="es-AR" sz="2000" smtClean="0">
                <a:solidFill>
                  <a:schemeClr val="tx1">
                    <a:lumMod val="65000"/>
                    <a:lumOff val="35000"/>
                  </a:schemeClr>
                </a:solidFill>
                <a:latin typeface="Arial" pitchFamily="34" charset="0"/>
                <a:cs typeface="Arial" pitchFamily="34" charset="0"/>
              </a:rPr>
              <a:t>El portal es considerado un intermediario de información que tiene como fuente de ingreso la de tener una </a:t>
            </a:r>
            <a:r>
              <a:rPr lang="es-AR" sz="2000" b="1" smtClean="0">
                <a:solidFill>
                  <a:schemeClr val="accent1"/>
                </a:solidFill>
                <a:latin typeface="Arial" pitchFamily="34" charset="0"/>
                <a:cs typeface="Arial" pitchFamily="34" charset="0"/>
              </a:rPr>
              <a:t>forma simple de acceder a toda y no sólo a una parte de la información </a:t>
            </a:r>
            <a:r>
              <a:rPr lang="es-AR" sz="2000" smtClean="0">
                <a:solidFill>
                  <a:schemeClr val="tx1">
                    <a:lumMod val="65000"/>
                    <a:lumOff val="35000"/>
                  </a:schemeClr>
                </a:solidFill>
                <a:latin typeface="Arial" pitchFamily="34" charset="0"/>
                <a:cs typeface="Arial" pitchFamily="34" charset="0"/>
              </a:rPr>
              <a:t>referida al tema del mismo.</a:t>
            </a:r>
          </a:p>
          <a:p>
            <a:pPr>
              <a:buFont typeface="Wingdings" pitchFamily="2" charset="2"/>
              <a:buChar char="q"/>
            </a:pPr>
            <a:endParaRPr lang="es-ES" sz="1500" smtClean="0">
              <a:solidFill>
                <a:schemeClr val="tx1">
                  <a:lumMod val="65000"/>
                  <a:lumOff val="35000"/>
                </a:schemeClr>
              </a:solidFill>
              <a:latin typeface="Arial" pitchFamily="34" charset="0"/>
              <a:cs typeface="Arial" pitchFamily="34" charset="0"/>
            </a:endParaRPr>
          </a:p>
          <a:p>
            <a:pPr>
              <a:buFont typeface="Wingdings" pitchFamily="2" charset="2"/>
              <a:buChar char="q"/>
            </a:pPr>
            <a:r>
              <a:rPr lang="es-AR" sz="2000" smtClean="0">
                <a:solidFill>
                  <a:schemeClr val="tx1">
                    <a:lumMod val="65000"/>
                    <a:lumOff val="35000"/>
                  </a:schemeClr>
                </a:solidFill>
                <a:latin typeface="Arial" pitchFamily="34" charset="0"/>
                <a:cs typeface="Arial" pitchFamily="34" charset="0"/>
              </a:rPr>
              <a:t>Las plataformas de portal facilitan a los usuarios la construcción de páginas web y sitios web mediante el</a:t>
            </a:r>
            <a:r>
              <a:rPr lang="es-AR" sz="2000" b="1" smtClean="0">
                <a:solidFill>
                  <a:schemeClr val="accent1"/>
                </a:solidFill>
                <a:latin typeface="Arial" pitchFamily="34" charset="0"/>
                <a:cs typeface="Arial" pitchFamily="34" charset="0"/>
              </a:rPr>
              <a:t> ensamblaje de portlets en una página de portal</a:t>
            </a:r>
            <a:r>
              <a:rPr lang="es-AR" sz="2000" smtClean="0">
                <a:solidFill>
                  <a:schemeClr val="tx1">
                    <a:lumMod val="65000"/>
                    <a:lumOff val="35000"/>
                  </a:schemeClr>
                </a:solidFill>
                <a:latin typeface="Arial" pitchFamily="34" charset="0"/>
                <a:cs typeface="Arial" pitchFamily="34" charset="0"/>
              </a:rPr>
              <a:t>. </a:t>
            </a:r>
          </a:p>
          <a:p>
            <a:endParaRPr lang="es-ES"/>
          </a:p>
        </p:txBody>
      </p:sp>
      <p:sp>
        <p:nvSpPr>
          <p:cNvPr id="81922" name="Rectangle 2"/>
          <p:cNvSpPr>
            <a:spLocks noGrp="1" noChangeArrowheads="1"/>
          </p:cNvSpPr>
          <p:nvPr>
            <p:ph type="title"/>
          </p:nvPr>
        </p:nvSpPr>
        <p:spPr/>
        <p:txBody>
          <a:bodyPr>
            <a:normAutofit/>
          </a:bodyPr>
          <a:lstStyle/>
          <a:p>
            <a:r>
              <a:rPr lang="es-ES" smtClean="0"/>
              <a:t>Portales</a:t>
            </a:r>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a:bodyPr>
          <a:lstStyle/>
          <a:p>
            <a:r>
              <a:rPr lang="es-AR" sz="2000" smtClean="0">
                <a:solidFill>
                  <a:schemeClr val="tx1">
                    <a:lumMod val="65000"/>
                    <a:lumOff val="35000"/>
                  </a:schemeClr>
                </a:solidFill>
                <a:latin typeface="Arial"/>
                <a:cs typeface="Arial"/>
              </a:rPr>
              <a:t>Los </a:t>
            </a:r>
            <a:r>
              <a:rPr lang="es-AR" sz="2000" b="1" smtClean="0">
                <a:solidFill>
                  <a:schemeClr val="tx1">
                    <a:lumMod val="65000"/>
                    <a:lumOff val="35000"/>
                  </a:schemeClr>
                </a:solidFill>
                <a:latin typeface="Arial"/>
                <a:cs typeface="Arial"/>
              </a:rPr>
              <a:t>Portlets</a:t>
            </a:r>
            <a:r>
              <a:rPr lang="es-AR" sz="2000" smtClean="0">
                <a:solidFill>
                  <a:schemeClr val="tx1">
                    <a:lumMod val="65000"/>
                    <a:lumOff val="35000"/>
                  </a:schemeClr>
                </a:solidFill>
                <a:latin typeface="Arial"/>
                <a:cs typeface="Arial"/>
              </a:rPr>
              <a:t> son componentes modulares de las interfaces de usuario gestionadas y visualizadas en un portal web. Generalmente, son invocados muchos Portlets en un único pedido de una página al Portal. </a:t>
            </a:r>
          </a:p>
          <a:p>
            <a:endParaRPr lang="es-AR" sz="2000" smtClean="0">
              <a:solidFill>
                <a:schemeClr val="tx1">
                  <a:lumMod val="65000"/>
                  <a:lumOff val="35000"/>
                </a:schemeClr>
              </a:solidFill>
              <a:latin typeface="Arial"/>
              <a:cs typeface="Arial"/>
            </a:endParaRPr>
          </a:p>
          <a:p>
            <a:r>
              <a:rPr lang="es-AR" sz="2200" b="1" smtClean="0">
                <a:solidFill>
                  <a:schemeClr val="tx1">
                    <a:lumMod val="65000"/>
                    <a:lumOff val="35000"/>
                  </a:schemeClr>
                </a:solidFill>
                <a:latin typeface="Arial" pitchFamily="34" charset="0"/>
                <a:cs typeface="Arial" pitchFamily="34" charset="0"/>
              </a:rPr>
              <a:t>Funcionalidades que proveen los portlets:</a:t>
            </a:r>
          </a:p>
          <a:p>
            <a:pPr>
              <a:buFont typeface="Wingdings" pitchFamily="2" charset="2"/>
              <a:buChar char="q"/>
            </a:pPr>
            <a:endParaRPr lang="es-ES" sz="2000" smtClean="0"/>
          </a:p>
          <a:p>
            <a:pPr marL="534988" lvl="0" indent="-285750">
              <a:buClr>
                <a:srgbClr val="955FBB"/>
              </a:buClr>
              <a:buSzPct val="140000"/>
              <a:buFont typeface="Wingdings" charset="2"/>
              <a:buChar char="v"/>
            </a:pPr>
            <a:r>
              <a:rPr lang="es-AR" sz="2000" smtClean="0">
                <a:solidFill>
                  <a:schemeClr val="tx1">
                    <a:lumMod val="65000"/>
                    <a:lumOff val="35000"/>
                  </a:schemeClr>
                </a:solidFill>
                <a:latin typeface="Arial"/>
                <a:cs typeface="Arial"/>
              </a:rPr>
              <a:t>Almacenamiento persistente de las preferencias</a:t>
            </a:r>
          </a:p>
          <a:p>
            <a:pPr marL="534988" lvl="0" indent="-285750">
              <a:buClr>
                <a:srgbClr val="955FBB"/>
              </a:buClr>
              <a:buSzPct val="140000"/>
              <a:buFont typeface="Wingdings" charset="2"/>
              <a:buChar char="v"/>
            </a:pPr>
            <a:r>
              <a:rPr lang="es-AR" sz="2000" smtClean="0">
                <a:solidFill>
                  <a:schemeClr val="tx1">
                    <a:lumMod val="65000"/>
                    <a:lumOff val="35000"/>
                  </a:schemeClr>
                </a:solidFill>
                <a:latin typeface="Arial"/>
                <a:cs typeface="Arial"/>
              </a:rPr>
              <a:t>Procesamiento de solicitudes</a:t>
            </a:r>
          </a:p>
          <a:p>
            <a:pPr marL="534988" lvl="0" indent="-285750">
              <a:buClr>
                <a:srgbClr val="955FBB"/>
              </a:buClr>
              <a:buSzPct val="140000"/>
              <a:buFont typeface="Wingdings" charset="2"/>
              <a:buChar char="v"/>
            </a:pPr>
            <a:r>
              <a:rPr lang="es-AR" sz="2000" smtClean="0">
                <a:solidFill>
                  <a:schemeClr val="tx1">
                    <a:lumMod val="65000"/>
                    <a:lumOff val="35000"/>
                  </a:schemeClr>
                </a:solidFill>
                <a:latin typeface="Arial"/>
                <a:cs typeface="Arial"/>
              </a:rPr>
              <a:t>Modos de los Portlets</a:t>
            </a:r>
          </a:p>
          <a:p>
            <a:pPr marL="534988" lvl="0" indent="-285750">
              <a:buClr>
                <a:srgbClr val="955FBB"/>
              </a:buClr>
              <a:buSzPct val="140000"/>
              <a:buFont typeface="Wingdings" charset="2"/>
              <a:buChar char="v"/>
            </a:pPr>
            <a:r>
              <a:rPr lang="es-AR" sz="2000" smtClean="0">
                <a:solidFill>
                  <a:schemeClr val="tx1">
                    <a:lumMod val="65000"/>
                    <a:lumOff val="35000"/>
                  </a:schemeClr>
                </a:solidFill>
                <a:latin typeface="Arial"/>
                <a:cs typeface="Arial"/>
              </a:rPr>
              <a:t>Estado de la Ventana</a:t>
            </a:r>
          </a:p>
          <a:p>
            <a:pPr marL="534988" lvl="0" indent="-285750">
              <a:buClr>
                <a:srgbClr val="955FBB"/>
              </a:buClr>
              <a:buSzPct val="140000"/>
              <a:buFont typeface="Wingdings" charset="2"/>
              <a:buChar char="v"/>
            </a:pPr>
            <a:r>
              <a:rPr lang="es-AR" sz="2000" smtClean="0">
                <a:solidFill>
                  <a:schemeClr val="tx1">
                    <a:lumMod val="65000"/>
                    <a:lumOff val="35000"/>
                  </a:schemeClr>
                </a:solidFill>
                <a:latin typeface="Arial"/>
                <a:cs typeface="Arial"/>
              </a:rPr>
              <a:t>Información de Usuario</a:t>
            </a:r>
          </a:p>
          <a:p>
            <a:endParaRPr lang="es-ES"/>
          </a:p>
        </p:txBody>
      </p:sp>
      <p:sp>
        <p:nvSpPr>
          <p:cNvPr id="81922" name="Rectangle 2"/>
          <p:cNvSpPr>
            <a:spLocks noGrp="1" noChangeArrowheads="1"/>
          </p:cNvSpPr>
          <p:nvPr>
            <p:ph type="title"/>
          </p:nvPr>
        </p:nvSpPr>
        <p:spPr/>
        <p:txBody>
          <a:bodyPr>
            <a:normAutofit/>
          </a:bodyPr>
          <a:lstStyle/>
          <a:p>
            <a:r>
              <a:rPr lang="es-ES" smtClean="0"/>
              <a:t>Portlets</a:t>
            </a:r>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9"/>
            <a:ext cx="8229600" cy="4233688"/>
          </a:xfrm>
          <a:ln>
            <a:noFill/>
          </a:ln>
        </p:spPr>
        <p:txBody>
          <a:bodyPr/>
          <a:lstStyle/>
          <a:p>
            <a:pPr>
              <a:buNone/>
            </a:pPr>
            <a:endParaRPr lang="es-ES" sz="2400" smtClean="0"/>
          </a:p>
          <a:p>
            <a:r>
              <a:rPr lang="es-ES" sz="2400" smtClean="0"/>
              <a:t>WSO2</a:t>
            </a:r>
          </a:p>
          <a:p>
            <a:pPr lvl="1">
              <a:buFont typeface="Wingdings" pitchFamily="2" charset="2"/>
              <a:buChar char="§"/>
            </a:pPr>
            <a:r>
              <a:rPr lang="es-ES" sz="2400" smtClean="0"/>
              <a:t>WSO2 BAM</a:t>
            </a:r>
          </a:p>
          <a:p>
            <a:pPr lvl="1">
              <a:buFont typeface="Wingdings" pitchFamily="2" charset="2"/>
              <a:buChar char="§"/>
            </a:pPr>
            <a:r>
              <a:rPr lang="es-ES" sz="2400" smtClean="0"/>
              <a:t>WSO2 CEP</a:t>
            </a:r>
          </a:p>
          <a:p>
            <a:endParaRPr lang="es-ES" sz="2400" smtClean="0"/>
          </a:p>
          <a:p>
            <a:r>
              <a:rPr lang="es-ES" sz="2400" smtClean="0"/>
              <a:t>Liferay</a:t>
            </a:r>
          </a:p>
          <a:p>
            <a:endParaRPr lang="es-ES" sz="2400" smtClean="0"/>
          </a:p>
          <a:p>
            <a:r>
              <a:rPr lang="es-ES" sz="2400" smtClean="0"/>
              <a:t>Arquitectura Lambda</a:t>
            </a:r>
            <a:endParaRPr lang="es-ES" sz="2400"/>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Marco práctico</a:t>
            </a:r>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662316"/>
          </a:xfrm>
          <a:ln>
            <a:noFill/>
          </a:ln>
        </p:spPr>
        <p:txBody>
          <a:bodyPr>
            <a:normAutofit fontScale="92500" lnSpcReduction="10000"/>
          </a:bodyPr>
          <a:lstStyle/>
          <a:p>
            <a:r>
              <a:rPr lang="es-ES" sz="2400" b="1" smtClean="0">
                <a:solidFill>
                  <a:schemeClr val="tx1">
                    <a:lumMod val="65000"/>
                    <a:lumOff val="35000"/>
                  </a:schemeClr>
                </a:solidFill>
                <a:latin typeface="Arial"/>
                <a:cs typeface="Arial"/>
              </a:rPr>
              <a:t>Big Data y monitoreo con WSO2</a:t>
            </a:r>
          </a:p>
          <a:p>
            <a:endParaRPr lang="es-ES" sz="1100" b="1" smtClean="0">
              <a:solidFill>
                <a:schemeClr val="tx1">
                  <a:lumMod val="65000"/>
                  <a:lumOff val="35000"/>
                </a:schemeClr>
              </a:solidFill>
              <a:latin typeface="Arial"/>
              <a:cs typeface="Arial"/>
            </a:endParaRPr>
          </a:p>
          <a:p>
            <a:pPr marL="534988" indent="-285750">
              <a:buClr>
                <a:srgbClr val="955FBB"/>
              </a:buClr>
              <a:buSzPct val="140000"/>
              <a:buFont typeface="Wingdings" charset="2"/>
              <a:buChar char="v"/>
            </a:pPr>
            <a:r>
              <a:rPr lang="es-AR" sz="1800" smtClean="0">
                <a:solidFill>
                  <a:schemeClr val="tx1">
                    <a:lumMod val="65000"/>
                    <a:lumOff val="35000"/>
                  </a:schemeClr>
                </a:solidFill>
                <a:latin typeface="Arial"/>
                <a:cs typeface="Arial"/>
              </a:rPr>
              <a:t> </a:t>
            </a:r>
            <a:r>
              <a:rPr lang="es-AR" sz="1900" smtClean="0">
                <a:solidFill>
                  <a:schemeClr val="tx1">
                    <a:lumMod val="65000"/>
                    <a:lumOff val="35000"/>
                  </a:schemeClr>
                </a:solidFill>
                <a:latin typeface="Arial"/>
                <a:cs typeface="Arial"/>
              </a:rPr>
              <a:t>WSO2 ofrece una completa suite de productos </a:t>
            </a:r>
            <a:r>
              <a:rPr lang="es-AR" sz="1900" b="1" smtClean="0">
                <a:solidFill>
                  <a:schemeClr val="accent1"/>
                </a:solidFill>
                <a:latin typeface="Arial"/>
                <a:cs typeface="Arial"/>
              </a:rPr>
              <a:t>Open Source </a:t>
            </a:r>
            <a:r>
              <a:rPr lang="es-AR" sz="1900" smtClean="0">
                <a:solidFill>
                  <a:schemeClr val="tx1">
                    <a:lumMod val="65000"/>
                    <a:lumOff val="35000"/>
                  </a:schemeClr>
                </a:solidFill>
                <a:latin typeface="Arial"/>
                <a:cs typeface="Arial"/>
              </a:rPr>
              <a:t>SOA distribuidos bajo licencia Apache.</a:t>
            </a:r>
          </a:p>
          <a:p>
            <a:pPr marL="534988" indent="-285750">
              <a:buClr>
                <a:srgbClr val="955FBB"/>
              </a:buClr>
              <a:buSzPct val="140000"/>
              <a:buFont typeface="Wingdings" charset="2"/>
              <a:buChar char="v"/>
            </a:pPr>
            <a:endParaRPr lang="es-AR" sz="1100" smtClean="0">
              <a:solidFill>
                <a:schemeClr val="tx1">
                  <a:lumMod val="65000"/>
                  <a:lumOff val="35000"/>
                </a:schemeClr>
              </a:solidFill>
              <a:latin typeface="Arial"/>
              <a:cs typeface="Arial"/>
            </a:endParaRP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La </a:t>
            </a:r>
            <a:r>
              <a:rPr lang="es-AR" sz="1900" b="1" smtClean="0">
                <a:solidFill>
                  <a:schemeClr val="accent1"/>
                </a:solidFill>
                <a:latin typeface="Arial"/>
                <a:cs typeface="Arial"/>
              </a:rPr>
              <a:t>versión de libre descarga </a:t>
            </a:r>
            <a:r>
              <a:rPr lang="es-AR" sz="1900" smtClean="0">
                <a:solidFill>
                  <a:schemeClr val="tx1">
                    <a:lumMod val="65000"/>
                    <a:lumOff val="35000"/>
                  </a:schemeClr>
                </a:solidFill>
                <a:latin typeface="Arial"/>
                <a:cs typeface="Arial"/>
              </a:rPr>
              <a:t>de sus productos es </a:t>
            </a:r>
            <a:r>
              <a:rPr lang="es-AR" sz="1900" b="1" smtClean="0">
                <a:solidFill>
                  <a:schemeClr val="accent1"/>
                </a:solidFill>
                <a:latin typeface="Arial"/>
                <a:cs typeface="Arial"/>
              </a:rPr>
              <a:t>única</a:t>
            </a:r>
            <a:r>
              <a:rPr lang="es-AR" sz="1900" smtClean="0">
                <a:solidFill>
                  <a:schemeClr val="tx1">
                    <a:lumMod val="65000"/>
                    <a:lumOff val="35000"/>
                  </a:schemeClr>
                </a:solidFill>
                <a:latin typeface="Arial"/>
                <a:cs typeface="Arial"/>
              </a:rPr>
              <a:t> y se trata de la versión “productiva”.</a:t>
            </a:r>
          </a:p>
          <a:p>
            <a:pPr marL="534988" indent="-285750">
              <a:buClr>
                <a:srgbClr val="955FBB"/>
              </a:buClr>
              <a:buSzPct val="140000"/>
            </a:pPr>
            <a:endParaRPr lang="es-AR" sz="1100" smtClean="0">
              <a:solidFill>
                <a:schemeClr val="tx1">
                  <a:lumMod val="65000"/>
                  <a:lumOff val="35000"/>
                </a:schemeClr>
              </a:solidFill>
              <a:latin typeface="Arial"/>
              <a:cs typeface="Arial"/>
            </a:endParaRP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WSO2 ofrece un </a:t>
            </a:r>
            <a:r>
              <a:rPr lang="es-AR" sz="1900" b="1" smtClean="0">
                <a:solidFill>
                  <a:schemeClr val="accent1"/>
                </a:solidFill>
                <a:latin typeface="Arial"/>
                <a:cs typeface="Arial"/>
              </a:rPr>
              <a:t>producto BAM de propósito general</a:t>
            </a:r>
            <a:r>
              <a:rPr lang="es-AR" sz="1900" smtClean="0">
                <a:solidFill>
                  <a:schemeClr val="tx1">
                    <a:lumMod val="65000"/>
                    <a:lumOff val="35000"/>
                  </a:schemeClr>
                </a:solidFill>
                <a:latin typeface="Arial"/>
                <a:cs typeface="Arial"/>
              </a:rPr>
              <a:t>, es decir, uno que no sólo es para monitorear indicadores de procesos de negocio, sino casi cualquier fuente de datos que conectemos usando su API. </a:t>
            </a:r>
          </a:p>
          <a:p>
            <a:pPr marL="534988" indent="-285750">
              <a:buClr>
                <a:srgbClr val="955FBB"/>
              </a:buClr>
              <a:buSzPct val="140000"/>
              <a:buFont typeface="Wingdings" charset="2"/>
              <a:buChar char="v"/>
            </a:pPr>
            <a:endParaRPr lang="es-AR" sz="1100" smtClean="0">
              <a:solidFill>
                <a:schemeClr val="tx1">
                  <a:lumMod val="65000"/>
                  <a:lumOff val="35000"/>
                </a:schemeClr>
              </a:solidFill>
              <a:latin typeface="Arial"/>
              <a:cs typeface="Arial"/>
            </a:endParaRPr>
          </a:p>
          <a:p>
            <a:pPr marL="534988" indent="-285750">
              <a:buClr>
                <a:srgbClr val="955FBB"/>
              </a:buClr>
              <a:buSzPct val="140000"/>
              <a:buFont typeface="Wingdings" charset="2"/>
              <a:buChar char="v"/>
            </a:pPr>
            <a:r>
              <a:rPr lang="es-AR" sz="1900" smtClean="0">
                <a:solidFill>
                  <a:schemeClr val="tx1">
                    <a:lumMod val="65000"/>
                    <a:lumOff val="35000"/>
                  </a:schemeClr>
                </a:solidFill>
                <a:latin typeface="Arial"/>
                <a:cs typeface="Arial"/>
              </a:rPr>
              <a:t>Uno de sus usos es el caso de </a:t>
            </a:r>
            <a:r>
              <a:rPr lang="es-AR" sz="1900" b="1" smtClean="0">
                <a:solidFill>
                  <a:schemeClr val="accent1"/>
                </a:solidFill>
                <a:latin typeface="Arial"/>
                <a:cs typeface="Arial"/>
              </a:rPr>
              <a:t>Big Data</a:t>
            </a:r>
            <a:r>
              <a:rPr lang="es-AR" sz="1900" smtClean="0">
                <a:solidFill>
                  <a:schemeClr val="tx1">
                    <a:lumMod val="65000"/>
                    <a:lumOff val="35000"/>
                  </a:schemeClr>
                </a:solidFill>
                <a:latin typeface="Arial"/>
                <a:cs typeface="Arial"/>
              </a:rPr>
              <a:t>, un conjunto de datos muy extenso y diverso difícil de procesar usando herramientas de base de datos tradicionales.</a:t>
            </a:r>
          </a:p>
          <a:p>
            <a:pPr marL="534988" indent="-285750">
              <a:buClr>
                <a:srgbClr val="955FBB"/>
              </a:buClr>
              <a:buSzPct val="140000"/>
              <a:buFont typeface="Wingdings" charset="2"/>
              <a:buChar char="v"/>
            </a:pPr>
            <a:endParaRPr lang="es-AR" sz="1100" smtClean="0">
              <a:solidFill>
                <a:schemeClr val="tx1">
                  <a:lumMod val="65000"/>
                  <a:lumOff val="35000"/>
                </a:schemeClr>
              </a:solidFill>
              <a:latin typeface="Arial"/>
              <a:cs typeface="Arial"/>
            </a:endParaRPr>
          </a:p>
          <a:p>
            <a:pPr marL="534988" indent="-285750">
              <a:buClr>
                <a:srgbClr val="955FBB"/>
              </a:buClr>
              <a:buSzPct val="140000"/>
              <a:buFont typeface="Wingdings" charset="2"/>
              <a:buChar char="v"/>
            </a:pPr>
            <a:r>
              <a:rPr lang="es-AR" sz="1800" smtClean="0">
                <a:solidFill>
                  <a:schemeClr val="tx1">
                    <a:lumMod val="65000"/>
                    <a:lumOff val="35000"/>
                  </a:schemeClr>
                </a:solidFill>
                <a:latin typeface="Arial"/>
                <a:cs typeface="Arial"/>
              </a:rPr>
              <a:t> </a:t>
            </a:r>
            <a:r>
              <a:rPr lang="es-AR" sz="1900" smtClean="0">
                <a:solidFill>
                  <a:schemeClr val="tx1">
                    <a:lumMod val="65000"/>
                    <a:lumOff val="35000"/>
                  </a:schemeClr>
                </a:solidFill>
                <a:latin typeface="Arial"/>
                <a:cs typeface="Arial"/>
              </a:rPr>
              <a:t>En estos casos, BAM utiliza </a:t>
            </a:r>
            <a:r>
              <a:rPr lang="es-AR" sz="1900" b="1" smtClean="0">
                <a:solidFill>
                  <a:schemeClr val="accent1"/>
                </a:solidFill>
                <a:latin typeface="Arial"/>
                <a:cs typeface="Arial"/>
              </a:rPr>
              <a:t>Hadoop</a:t>
            </a:r>
            <a:r>
              <a:rPr lang="es-AR" sz="1900" smtClean="0">
                <a:solidFill>
                  <a:schemeClr val="tx1">
                    <a:lumMod val="65000"/>
                    <a:lumOff val="35000"/>
                  </a:schemeClr>
                </a:solidFill>
                <a:latin typeface="Arial"/>
                <a:cs typeface="Arial"/>
              </a:rPr>
              <a:t> para procesar tal cantidad de datos en poco tiempo</a:t>
            </a:r>
            <a:r>
              <a:rPr lang="es-AR" sz="1800" smtClean="0">
                <a:solidFill>
                  <a:schemeClr val="tx1">
                    <a:lumMod val="65000"/>
                    <a:lumOff val="35000"/>
                  </a:schemeClr>
                </a:solidFill>
                <a:latin typeface="Arial"/>
                <a:cs typeface="Arial"/>
              </a:rPr>
              <a:t>.</a:t>
            </a:r>
          </a:p>
          <a:p>
            <a:pPr marL="534988" indent="-285750">
              <a:buClr>
                <a:srgbClr val="955FBB"/>
              </a:buClr>
              <a:buSzPct val="140000"/>
              <a:buFont typeface="Wingdings" charset="2"/>
              <a:buChar char="v"/>
            </a:pPr>
            <a:endParaRPr lang="es-AR" sz="1800" smtClean="0">
              <a:solidFill>
                <a:schemeClr val="tx1">
                  <a:lumMod val="65000"/>
                  <a:lumOff val="35000"/>
                </a:schemeClr>
              </a:solidFill>
              <a:latin typeface="Arial"/>
              <a:cs typeface="Arial"/>
            </a:endParaRPr>
          </a:p>
        </p:txBody>
      </p:sp>
      <p:sp>
        <p:nvSpPr>
          <p:cNvPr id="81922" name="Rectangle 2"/>
          <p:cNvSpPr>
            <a:spLocks noGrp="1" noChangeArrowheads="1"/>
          </p:cNvSpPr>
          <p:nvPr>
            <p:ph type="title"/>
          </p:nvPr>
        </p:nvSpPr>
        <p:spPr/>
        <p:txBody>
          <a:bodyPr>
            <a:normAutofit/>
          </a:bodyPr>
          <a:lstStyle/>
          <a:p>
            <a:r>
              <a:rPr lang="es-ES" smtClean="0"/>
              <a:t>Plataforma WSO2</a:t>
            </a:r>
            <a:endParaRPr lang="es-E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661788"/>
          </a:xfrm>
          <a:ln>
            <a:noFill/>
          </a:ln>
        </p:spPr>
        <p:txBody>
          <a:bodyPr>
            <a:normAutofit/>
          </a:bodyPr>
          <a:lstStyle/>
          <a:p>
            <a:r>
              <a:rPr lang="es-ES" sz="2200" b="1" smtClean="0">
                <a:solidFill>
                  <a:schemeClr val="tx1">
                    <a:lumMod val="65000"/>
                    <a:lumOff val="35000"/>
                  </a:schemeClr>
                </a:solidFill>
                <a:latin typeface="Arial"/>
                <a:cs typeface="Arial"/>
              </a:rPr>
              <a:t>Capacidad Multitenancy</a:t>
            </a:r>
          </a:p>
          <a:p>
            <a:endParaRPr lang="es-ES"/>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sp>
        <p:nvSpPr>
          <p:cNvPr id="6" name="CuadroTexto 4"/>
          <p:cNvSpPr txBox="1"/>
          <p:nvPr/>
        </p:nvSpPr>
        <p:spPr>
          <a:xfrm>
            <a:off x="714348" y="2214554"/>
            <a:ext cx="2786082" cy="2376423"/>
          </a:xfrm>
          <a:prstGeom prst="rect">
            <a:avLst/>
          </a:prstGeom>
          <a:noFill/>
          <a:ln>
            <a:noFill/>
          </a:ln>
        </p:spPr>
        <p:txBody>
          <a:bodyPr wrap="square" bIns="280800" rtlCol="0">
            <a:spAutoFit/>
          </a:bodyPr>
          <a:lstStyle/>
          <a:p>
            <a:r>
              <a:rPr lang="es-ES" sz="1900" smtClean="0">
                <a:solidFill>
                  <a:schemeClr val="tx1">
                    <a:lumMod val="65000"/>
                    <a:lumOff val="35000"/>
                  </a:schemeClr>
                </a:solidFill>
                <a:latin typeface="Arial"/>
                <a:cs typeface="Arial"/>
              </a:rPr>
              <a:t>Capacidad de tener varios sistemas de una organización con diferente configuración, dominio, y datos en </a:t>
            </a:r>
            <a:r>
              <a:rPr lang="es-ES" sz="1900" b="1" smtClean="0">
                <a:solidFill>
                  <a:schemeClr val="accent1"/>
                </a:solidFill>
                <a:latin typeface="Arial"/>
                <a:cs typeface="Arial"/>
              </a:rPr>
              <a:t>una sola instancia</a:t>
            </a:r>
            <a:r>
              <a:rPr lang="es-ES" sz="1900" smtClean="0">
                <a:solidFill>
                  <a:schemeClr val="tx1">
                    <a:lumMod val="65000"/>
                    <a:lumOff val="35000"/>
                  </a:schemeClr>
                </a:solidFill>
                <a:latin typeface="Arial"/>
                <a:cs typeface="Arial"/>
              </a:rPr>
              <a:t> del producto.</a:t>
            </a:r>
            <a:endParaRPr lang="es-AR" sz="1900" smtClean="0">
              <a:solidFill>
                <a:schemeClr val="tx1">
                  <a:lumMod val="65000"/>
                  <a:lumOff val="35000"/>
                </a:schemeClr>
              </a:solidFill>
              <a:latin typeface="Arial"/>
              <a:cs typeface="Arial"/>
            </a:endParaRPr>
          </a:p>
        </p:txBody>
      </p:sp>
      <p:pic>
        <p:nvPicPr>
          <p:cNvPr id="7" name="Picture 2"/>
          <p:cNvPicPr>
            <a:picLocks noChangeAspect="1" noChangeArrowheads="1"/>
          </p:cNvPicPr>
          <p:nvPr/>
        </p:nvPicPr>
        <p:blipFill>
          <a:blip r:embed="rId3"/>
          <a:srcRect/>
          <a:stretch>
            <a:fillRect/>
          </a:stretch>
        </p:blipFill>
        <p:spPr bwMode="auto">
          <a:xfrm>
            <a:off x="3500430" y="2143116"/>
            <a:ext cx="5406276" cy="38576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661788"/>
          </a:xfrm>
          <a:ln>
            <a:noFill/>
          </a:ln>
        </p:spPr>
        <p:txBody>
          <a:bodyPr>
            <a:normAutofit/>
          </a:bodyPr>
          <a:lstStyle/>
          <a:p>
            <a:r>
              <a:rPr lang="es-AR" sz="2400" b="1" smtClean="0">
                <a:solidFill>
                  <a:schemeClr val="tx1">
                    <a:lumMod val="65000"/>
                    <a:lumOff val="35000"/>
                  </a:schemeClr>
                </a:solidFill>
                <a:latin typeface="Arial"/>
                <a:cs typeface="Arial"/>
              </a:rPr>
              <a:t>Capacidad de escalamiento y alta disponibilidad</a:t>
            </a:r>
          </a:p>
          <a:p>
            <a:endParaRPr lang="es-ES" sz="1600" b="1" smtClean="0">
              <a:solidFill>
                <a:schemeClr val="tx1">
                  <a:lumMod val="65000"/>
                  <a:lumOff val="35000"/>
                </a:schemeClr>
              </a:solidFill>
              <a:latin typeface="Arial"/>
              <a:cs typeface="Arial"/>
            </a:endParaRPr>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pic>
        <p:nvPicPr>
          <p:cNvPr id="4" name="Picture 2"/>
          <p:cNvPicPr>
            <a:picLocks noChangeAspect="1" noChangeArrowheads="1"/>
          </p:cNvPicPr>
          <p:nvPr/>
        </p:nvPicPr>
        <p:blipFill>
          <a:blip r:embed="rId3"/>
          <a:srcRect/>
          <a:stretch>
            <a:fillRect/>
          </a:stretch>
        </p:blipFill>
        <p:spPr bwMode="auto">
          <a:xfrm>
            <a:off x="1000100" y="2000240"/>
            <a:ext cx="7271204" cy="39016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448002"/>
          </a:xfrm>
          <a:ln>
            <a:noFill/>
          </a:ln>
        </p:spPr>
        <p:txBody>
          <a:bodyPr>
            <a:normAutofit lnSpcReduction="10000"/>
          </a:bodyPr>
          <a:lstStyle/>
          <a:p>
            <a:r>
              <a:rPr lang="es-AR" sz="2400" b="1" smtClean="0">
                <a:solidFill>
                  <a:schemeClr val="tx1">
                    <a:lumMod val="65000"/>
                    <a:lumOff val="35000"/>
                  </a:schemeClr>
                </a:solidFill>
                <a:latin typeface="Arial"/>
                <a:cs typeface="Arial"/>
              </a:rPr>
              <a:t>Capacidad de escalamiento y alta disponibilidad</a:t>
            </a:r>
          </a:p>
          <a:p>
            <a:endParaRPr lang="es-ES" sz="1600" b="1" smtClean="0">
              <a:solidFill>
                <a:schemeClr val="tx1">
                  <a:lumMod val="65000"/>
                  <a:lumOff val="35000"/>
                </a:schemeClr>
              </a:solidFill>
              <a:latin typeface="Arial"/>
              <a:cs typeface="Arial"/>
            </a:endParaRPr>
          </a:p>
          <a:p>
            <a:pPr marL="534988" indent="-285750">
              <a:buClr>
                <a:srgbClr val="955FBB"/>
              </a:buClr>
              <a:buSzPct val="140000"/>
            </a:pPr>
            <a:r>
              <a:rPr lang="es-AR" sz="2000" smtClean="0">
                <a:solidFill>
                  <a:schemeClr val="tx1">
                    <a:lumMod val="65000"/>
                    <a:lumOff val="35000"/>
                  </a:schemeClr>
                </a:solidFill>
                <a:latin typeface="Arial"/>
                <a:cs typeface="Arial"/>
              </a:rPr>
              <a:t>WSO2 BAM puede crecer horizontalmente, ya que </a:t>
            </a:r>
            <a:r>
              <a:rPr lang="es-AR" sz="2000" smtClean="0">
                <a:solidFill>
                  <a:schemeClr val="accent1"/>
                </a:solidFill>
                <a:latin typeface="Arial"/>
                <a:cs typeface="Arial"/>
              </a:rPr>
              <a:t>cada uno de sus componentes se puede duplicar y ser parte de un cluster</a:t>
            </a:r>
            <a:r>
              <a:rPr lang="es-AR" sz="2000" smtClean="0">
                <a:solidFill>
                  <a:schemeClr val="tx1">
                    <a:lumMod val="65000"/>
                    <a:lumOff val="35000"/>
                  </a:schemeClr>
                </a:solidFill>
                <a:latin typeface="Arial"/>
                <a:cs typeface="Arial"/>
              </a:rPr>
              <a:t>; pero también puede ser desplegado en alta disponibilidad. Los Data Receivers se pueden configurar y crecer en número, evitando posibles problemas de cuello de botella cuando hay alto tráfico de datos.</a:t>
            </a:r>
          </a:p>
          <a:p>
            <a:pPr marL="534988" indent="-285750">
              <a:buClr>
                <a:srgbClr val="955FBB"/>
              </a:buClr>
              <a:buSzPct val="140000"/>
            </a:pPr>
            <a:endParaRPr lang="es-AR" sz="1600" smtClean="0">
              <a:solidFill>
                <a:schemeClr val="tx1">
                  <a:lumMod val="65000"/>
                  <a:lumOff val="35000"/>
                </a:schemeClr>
              </a:solidFill>
              <a:latin typeface="Arial"/>
              <a:cs typeface="Arial"/>
            </a:endParaRPr>
          </a:p>
          <a:p>
            <a:pPr marL="534988" indent="-285750">
              <a:buClr>
                <a:srgbClr val="955FBB"/>
              </a:buClr>
              <a:buSzPct val="140000"/>
            </a:pPr>
            <a:r>
              <a:rPr lang="es-AR" sz="2000" smtClean="0">
                <a:solidFill>
                  <a:schemeClr val="accent1"/>
                </a:solidFill>
                <a:latin typeface="Arial"/>
                <a:cs typeface="Arial"/>
              </a:rPr>
              <a:t>La base de datos Cassandra puede formar un cluster usando varias máquinas</a:t>
            </a:r>
            <a:r>
              <a:rPr lang="es-AR" sz="2000" smtClean="0">
                <a:solidFill>
                  <a:schemeClr val="tx1">
                    <a:lumMod val="65000"/>
                    <a:lumOff val="35000"/>
                  </a:schemeClr>
                </a:solidFill>
                <a:latin typeface="Arial"/>
                <a:cs typeface="Arial"/>
              </a:rPr>
              <a:t>, ya que WSO2 BAM reconoce esta configuración y la usa. Los procesos de análisis Hadoop se pueden hacer en varias máquinas, pudiendo sacar de ello un procesamiento intensivo y rápido. </a:t>
            </a:r>
          </a:p>
          <a:p>
            <a:pPr marL="534988" indent="-285750">
              <a:buClr>
                <a:srgbClr val="955FBB"/>
              </a:buClr>
              <a:buSzPct val="140000"/>
            </a:pPr>
            <a:endParaRPr lang="es-AR" sz="1600" smtClean="0">
              <a:solidFill>
                <a:schemeClr val="tx1">
                  <a:lumMod val="65000"/>
                  <a:lumOff val="35000"/>
                </a:schemeClr>
              </a:solidFill>
              <a:latin typeface="Arial"/>
              <a:cs typeface="Arial"/>
            </a:endParaRPr>
          </a:p>
          <a:p>
            <a:endParaRPr lang="es-ES"/>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9"/>
            <a:ext cx="8229600" cy="4233688"/>
          </a:xfrm>
          <a:ln>
            <a:solidFill>
              <a:schemeClr val="bg1"/>
            </a:solidFill>
          </a:ln>
        </p:spPr>
        <p:txBody>
          <a:bodyPr/>
          <a:lstStyle/>
          <a:p>
            <a:r>
              <a:rPr lang="es-ES" sz="2400" smtClean="0"/>
              <a:t>En los últimos años se ha acrecentado el uso de la tecnología </a:t>
            </a:r>
            <a:r>
              <a:rPr lang="es-ES" sz="2400" smtClean="0">
                <a:solidFill>
                  <a:schemeClr val="accent1"/>
                </a:solidFill>
              </a:rPr>
              <a:t>BPM</a:t>
            </a:r>
            <a:r>
              <a:rPr lang="es-ES" sz="2400" smtClean="0"/>
              <a:t> por parte de las organizaciones.</a:t>
            </a:r>
          </a:p>
          <a:p>
            <a:r>
              <a:rPr lang="es-ES" sz="2400" smtClean="0"/>
              <a:t>Una de las fases del ciclo de vida de los procesos es el </a:t>
            </a:r>
            <a:r>
              <a:rPr lang="es-ES" sz="2400" b="1" smtClean="0">
                <a:solidFill>
                  <a:schemeClr val="accent1"/>
                </a:solidFill>
              </a:rPr>
              <a:t>monitoreo</a:t>
            </a:r>
            <a:r>
              <a:rPr lang="es-ES" sz="2400" smtClean="0"/>
              <a:t> de los mismos.</a:t>
            </a:r>
          </a:p>
          <a:p>
            <a:r>
              <a:rPr lang="es-ES" sz="2400" smtClean="0"/>
              <a:t>Muchos BPMS actuales carecen de componentes de monitoreo, tal como ocurre con </a:t>
            </a:r>
            <a:r>
              <a:rPr lang="es-ES" sz="2400" smtClean="0">
                <a:solidFill>
                  <a:schemeClr val="accent1"/>
                </a:solidFill>
              </a:rPr>
              <a:t>Bonita OS </a:t>
            </a:r>
            <a:r>
              <a:rPr lang="es-ES" sz="2400" smtClean="0"/>
              <a:t>en su versión libre.</a:t>
            </a:r>
          </a:p>
          <a:p>
            <a:pPr lvl="1"/>
            <a:r>
              <a:rPr lang="es-ES" sz="2400" smtClean="0"/>
              <a:t>Se elaborará un </a:t>
            </a:r>
            <a:r>
              <a:rPr lang="es-ES" sz="2400" smtClean="0">
                <a:solidFill>
                  <a:schemeClr val="accent1"/>
                </a:solidFill>
              </a:rPr>
              <a:t>Tablero de control </a:t>
            </a:r>
            <a:r>
              <a:rPr lang="es-ES" sz="2400" smtClean="0"/>
              <a:t>que realice el monitoreo de los procesos que se ejecutan en Bonita OS.</a:t>
            </a:r>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Introducción</a:t>
            </a:r>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661788"/>
          </a:xfrm>
          <a:ln>
            <a:noFill/>
          </a:ln>
        </p:spPr>
        <p:txBody>
          <a:bodyPr>
            <a:normAutofit/>
          </a:bodyPr>
          <a:lstStyle/>
          <a:p>
            <a:r>
              <a:rPr lang="es-ES" sz="2200" b="1" smtClean="0">
                <a:solidFill>
                  <a:schemeClr val="tx1">
                    <a:lumMod val="65000"/>
                    <a:lumOff val="35000"/>
                  </a:schemeClr>
                </a:solidFill>
                <a:latin typeface="Arial"/>
                <a:cs typeface="Arial"/>
              </a:rPr>
              <a:t>Cómo funciona WSO2 BAM</a:t>
            </a:r>
          </a:p>
          <a:p>
            <a:endParaRPr lang="es-ES"/>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pic>
        <p:nvPicPr>
          <p:cNvPr id="4" name="Picture 2"/>
          <p:cNvPicPr>
            <a:picLocks noChangeAspect="1" noChangeArrowheads="1"/>
          </p:cNvPicPr>
          <p:nvPr/>
        </p:nvPicPr>
        <p:blipFill>
          <a:blip r:embed="rId3"/>
          <a:srcRect/>
          <a:stretch>
            <a:fillRect/>
          </a:stretch>
        </p:blipFill>
        <p:spPr bwMode="auto">
          <a:xfrm>
            <a:off x="1214414" y="2000240"/>
            <a:ext cx="6572296" cy="39324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a:bodyPr>
          <a:lstStyle/>
          <a:p>
            <a:r>
              <a:rPr lang="es-ES" sz="2200" b="1" smtClean="0">
                <a:solidFill>
                  <a:schemeClr val="tx1">
                    <a:lumMod val="65000"/>
                    <a:lumOff val="35000"/>
                  </a:schemeClr>
                </a:solidFill>
                <a:latin typeface="Arial"/>
                <a:cs typeface="Arial"/>
              </a:rPr>
              <a:t>Cómo funciona WSO2 BAM</a:t>
            </a:r>
          </a:p>
          <a:p>
            <a:endParaRPr lang="es-ES" sz="1000" b="1" smtClean="0">
              <a:solidFill>
                <a:schemeClr val="tx1">
                  <a:lumMod val="65000"/>
                  <a:lumOff val="35000"/>
                </a:schemeClr>
              </a:solidFill>
              <a:latin typeface="Arial"/>
              <a:cs typeface="Arial"/>
            </a:endParaRPr>
          </a:p>
          <a:p>
            <a:pPr marL="534988" indent="-285750">
              <a:buClr>
                <a:srgbClr val="955FBB"/>
              </a:buClr>
              <a:buSzPct val="140000"/>
              <a:buFont typeface="Wingdings" pitchFamily="2" charset="2"/>
              <a:buChar char="ü"/>
            </a:pPr>
            <a:r>
              <a:rPr lang="es-AR" sz="2000" u="sng" smtClean="0">
                <a:solidFill>
                  <a:schemeClr val="tx1">
                    <a:lumMod val="65000"/>
                    <a:lumOff val="35000"/>
                  </a:schemeClr>
                </a:solidFill>
                <a:latin typeface="Arial"/>
                <a:cs typeface="Arial"/>
              </a:rPr>
              <a:t>Paso 1</a:t>
            </a:r>
            <a:r>
              <a:rPr lang="es-AR" sz="2000" smtClean="0">
                <a:solidFill>
                  <a:schemeClr val="tx1">
                    <a:lumMod val="65000"/>
                    <a:lumOff val="35000"/>
                  </a:schemeClr>
                </a:solidFill>
                <a:latin typeface="Arial"/>
                <a:cs typeface="Arial"/>
              </a:rPr>
              <a:t>: </a:t>
            </a:r>
            <a:r>
              <a:rPr lang="es-AR" sz="2000" smtClean="0">
                <a:solidFill>
                  <a:schemeClr val="accent1"/>
                </a:solidFill>
                <a:latin typeface="Arial"/>
                <a:cs typeface="Arial"/>
              </a:rPr>
              <a:t>Los datos llegan </a:t>
            </a:r>
            <a:r>
              <a:rPr lang="es-AR" sz="2000" smtClean="0">
                <a:solidFill>
                  <a:schemeClr val="tx1">
                    <a:lumMod val="65000"/>
                    <a:lumOff val="35000"/>
                  </a:schemeClr>
                </a:solidFill>
                <a:latin typeface="Arial"/>
                <a:cs typeface="Arial"/>
              </a:rPr>
              <a:t>de sistemas externos a través del </a:t>
            </a:r>
            <a:r>
              <a:rPr lang="es-AR" sz="2000" b="1" smtClean="0">
                <a:solidFill>
                  <a:schemeClr val="accent1"/>
                </a:solidFill>
                <a:latin typeface="Arial"/>
                <a:cs typeface="Arial"/>
              </a:rPr>
              <a:t>API Data Agent</a:t>
            </a:r>
            <a:r>
              <a:rPr lang="es-AR" sz="2000" smtClean="0">
                <a:solidFill>
                  <a:schemeClr val="tx1">
                    <a:lumMod val="65000"/>
                    <a:lumOff val="35000"/>
                  </a:schemeClr>
                </a:solidFill>
                <a:latin typeface="Arial"/>
                <a:cs typeface="Arial"/>
              </a:rPr>
              <a:t>. Es decir, se tiene un API REST para enviar los datos al servidor, entonces para ejecutar los datos del cliente podemos utilizar cualquier lenguaje. Se disponen de librerías en </a:t>
            </a:r>
            <a:r>
              <a:rPr lang="es-AR" sz="2000" b="1" smtClean="0">
                <a:solidFill>
                  <a:schemeClr val="accent1"/>
                </a:solidFill>
                <a:latin typeface="Arial"/>
                <a:cs typeface="Arial"/>
              </a:rPr>
              <a:t>Java</a:t>
            </a:r>
            <a:r>
              <a:rPr lang="es-AR" sz="2000" b="1" smtClean="0">
                <a:solidFill>
                  <a:schemeClr val="tx1">
                    <a:lumMod val="65000"/>
                    <a:lumOff val="35000"/>
                  </a:schemeClr>
                </a:solidFill>
                <a:latin typeface="Arial"/>
                <a:cs typeface="Arial"/>
              </a:rPr>
              <a:t> </a:t>
            </a:r>
            <a:r>
              <a:rPr lang="es-AR" sz="2000" smtClean="0">
                <a:solidFill>
                  <a:schemeClr val="tx1">
                    <a:lumMod val="65000"/>
                    <a:lumOff val="35000"/>
                  </a:schemeClr>
                </a:solidFill>
                <a:latin typeface="Arial"/>
                <a:cs typeface="Arial"/>
              </a:rPr>
              <a:t>para hacerlo de forma más fácil. </a:t>
            </a:r>
          </a:p>
          <a:p>
            <a:pPr marL="534988" indent="-285750">
              <a:buClr>
                <a:srgbClr val="955FBB"/>
              </a:buClr>
              <a:buSzPct val="140000"/>
              <a:buFont typeface="Wingdings" pitchFamily="2" charset="2"/>
              <a:buChar char="ü"/>
            </a:pPr>
            <a:endParaRPr lang="es-ES" sz="1000" smtClean="0">
              <a:solidFill>
                <a:schemeClr val="tx1">
                  <a:lumMod val="65000"/>
                  <a:lumOff val="35000"/>
                </a:schemeClr>
              </a:solidFill>
              <a:latin typeface="Arial"/>
              <a:cs typeface="Arial"/>
            </a:endParaRPr>
          </a:p>
          <a:p>
            <a:pPr marL="534988" indent="-285750">
              <a:buClr>
                <a:srgbClr val="955FBB"/>
              </a:buClr>
              <a:buSzPct val="140000"/>
              <a:buFont typeface="Wingdings" pitchFamily="2" charset="2"/>
              <a:buChar char="ü"/>
            </a:pPr>
            <a:r>
              <a:rPr lang="es-ES" sz="2000" u="sng" smtClean="0">
                <a:solidFill>
                  <a:schemeClr val="tx1">
                    <a:lumMod val="65000"/>
                    <a:lumOff val="35000"/>
                  </a:schemeClr>
                </a:solidFill>
                <a:latin typeface="Arial"/>
                <a:cs typeface="Arial"/>
              </a:rPr>
              <a:t>Paso 2</a:t>
            </a:r>
            <a:r>
              <a:rPr lang="es-ES" sz="2000" smtClean="0">
                <a:solidFill>
                  <a:schemeClr val="tx1">
                    <a:lumMod val="65000"/>
                    <a:lumOff val="35000"/>
                  </a:schemeClr>
                </a:solidFill>
                <a:latin typeface="Arial"/>
                <a:cs typeface="Arial"/>
              </a:rPr>
              <a:t>: </a:t>
            </a:r>
            <a:r>
              <a:rPr lang="es-AR" sz="2000" smtClean="0">
                <a:solidFill>
                  <a:schemeClr val="accent1"/>
                </a:solidFill>
                <a:latin typeface="Arial"/>
                <a:cs typeface="Arial"/>
              </a:rPr>
              <a:t>Los datos son recibidos </a:t>
            </a:r>
            <a:r>
              <a:rPr lang="es-AR" sz="2000" smtClean="0">
                <a:solidFill>
                  <a:schemeClr val="tx1">
                    <a:lumMod val="65000"/>
                    <a:lumOff val="35000"/>
                  </a:schemeClr>
                </a:solidFill>
                <a:latin typeface="Arial"/>
                <a:cs typeface="Arial"/>
              </a:rPr>
              <a:t>por el componente </a:t>
            </a:r>
            <a:r>
              <a:rPr lang="es-AR" sz="2000" b="1" smtClean="0">
                <a:solidFill>
                  <a:schemeClr val="accent1"/>
                </a:solidFill>
                <a:latin typeface="Arial"/>
                <a:cs typeface="Arial"/>
              </a:rPr>
              <a:t>Data Receiver</a:t>
            </a:r>
            <a:r>
              <a:rPr lang="es-AR" sz="2000" b="1" smtClean="0">
                <a:solidFill>
                  <a:schemeClr val="tx1">
                    <a:lumMod val="65000"/>
                    <a:lumOff val="35000"/>
                  </a:schemeClr>
                </a:solidFill>
                <a:latin typeface="Arial"/>
                <a:cs typeface="Arial"/>
              </a:rPr>
              <a:t>,</a:t>
            </a:r>
            <a:r>
              <a:rPr lang="es-AR" sz="2000" smtClean="0">
                <a:solidFill>
                  <a:schemeClr val="tx1">
                    <a:lumMod val="65000"/>
                    <a:lumOff val="35000"/>
                  </a:schemeClr>
                </a:solidFill>
                <a:latin typeface="Arial"/>
                <a:cs typeface="Arial"/>
              </a:rPr>
              <a:t> quien los carga en </a:t>
            </a:r>
            <a:r>
              <a:rPr lang="es-AR" sz="2000" b="1" smtClean="0">
                <a:solidFill>
                  <a:schemeClr val="accent1"/>
                </a:solidFill>
                <a:latin typeface="Arial"/>
                <a:cs typeface="Arial"/>
              </a:rPr>
              <a:t>Cassandra</a:t>
            </a:r>
            <a:r>
              <a:rPr lang="es-AR" sz="2000" smtClean="0">
                <a:solidFill>
                  <a:schemeClr val="tx1">
                    <a:lumMod val="65000"/>
                    <a:lumOff val="35000"/>
                  </a:schemeClr>
                </a:solidFill>
                <a:latin typeface="Arial"/>
                <a:cs typeface="Arial"/>
              </a:rPr>
              <a:t>, la base de datos en donde se almacenan los que no han sido procesados.</a:t>
            </a:r>
          </a:p>
          <a:p>
            <a:pPr marL="791020" lvl="1" indent="-285750">
              <a:buClr>
                <a:srgbClr val="955FBB"/>
              </a:buClr>
              <a:buSzPct val="140000"/>
              <a:buFont typeface="Arial" pitchFamily="34" charset="0"/>
              <a:buChar char="•"/>
            </a:pPr>
            <a:r>
              <a:rPr lang="es-ES" sz="1900" smtClean="0">
                <a:solidFill>
                  <a:schemeClr val="accent1"/>
                </a:solidFill>
                <a:latin typeface="Arial" pitchFamily="34" charset="0"/>
                <a:cs typeface="Arial" pitchFamily="34" charset="0"/>
              </a:rPr>
              <a:t>Cassandra</a:t>
            </a:r>
            <a:r>
              <a:rPr lang="es-ES" sz="1900" smtClean="0">
                <a:solidFill>
                  <a:schemeClr val="tx1">
                    <a:lumMod val="65000"/>
                    <a:lumOff val="35000"/>
                  </a:schemeClr>
                </a:solidFill>
                <a:latin typeface="Arial" pitchFamily="34" charset="0"/>
                <a:cs typeface="Arial" pitchFamily="34" charset="0"/>
              </a:rPr>
              <a:t> es una key database, </a:t>
            </a:r>
            <a:r>
              <a:rPr lang="es-ES" sz="1900" smtClean="0">
                <a:solidFill>
                  <a:schemeClr val="accent1"/>
                </a:solidFill>
                <a:latin typeface="Arial" pitchFamily="34" charset="0"/>
                <a:cs typeface="Arial" pitchFamily="34" charset="0"/>
              </a:rPr>
              <a:t>nosql</a:t>
            </a:r>
            <a:r>
              <a:rPr lang="es-ES" sz="1900" smtClean="0">
                <a:solidFill>
                  <a:schemeClr val="tx1">
                    <a:lumMod val="65000"/>
                    <a:lumOff val="35000"/>
                  </a:schemeClr>
                </a:solidFill>
                <a:latin typeface="Arial" pitchFamily="34" charset="0"/>
                <a:cs typeface="Arial" pitchFamily="34" charset="0"/>
              </a:rPr>
              <a:t>, almacena pares de datos. Escalable y consume muy pocos recursos. No se guía por el concepto relacional. </a:t>
            </a:r>
          </a:p>
          <a:p>
            <a:pPr marL="534988" indent="-285750">
              <a:buClr>
                <a:srgbClr val="955FBB"/>
              </a:buClr>
              <a:buSzPct val="140000"/>
              <a:buFont typeface="Wingdings" pitchFamily="2" charset="2"/>
              <a:buChar char="ü"/>
            </a:pPr>
            <a:endParaRPr lang="es-AR" sz="2000" smtClean="0">
              <a:solidFill>
                <a:schemeClr val="tx1">
                  <a:lumMod val="65000"/>
                  <a:lumOff val="35000"/>
                </a:schemeClr>
              </a:solidFill>
              <a:latin typeface="Arial"/>
              <a:cs typeface="Arial"/>
            </a:endParaRPr>
          </a:p>
          <a:p>
            <a:endParaRPr lang="es-ES"/>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a:bodyPr>
          <a:lstStyle/>
          <a:p>
            <a:r>
              <a:rPr lang="es-ES" sz="2200" b="1" smtClean="0">
                <a:solidFill>
                  <a:schemeClr val="tx1">
                    <a:lumMod val="65000"/>
                    <a:lumOff val="35000"/>
                  </a:schemeClr>
                </a:solidFill>
                <a:latin typeface="Arial"/>
                <a:cs typeface="Arial"/>
              </a:rPr>
              <a:t>Cómo funciona WSO2 BAM</a:t>
            </a:r>
          </a:p>
          <a:p>
            <a:endParaRPr lang="es-ES" sz="1500" b="1" smtClean="0">
              <a:solidFill>
                <a:schemeClr val="tx1">
                  <a:lumMod val="65000"/>
                  <a:lumOff val="35000"/>
                </a:schemeClr>
              </a:solidFill>
              <a:latin typeface="Arial"/>
              <a:cs typeface="Arial"/>
            </a:endParaRPr>
          </a:p>
          <a:p>
            <a:pPr marL="534988" indent="-285750">
              <a:buClr>
                <a:srgbClr val="955FBB"/>
              </a:buClr>
              <a:buSzPct val="140000"/>
              <a:buFont typeface="Wingdings" pitchFamily="2" charset="2"/>
              <a:buChar char="ü"/>
            </a:pPr>
            <a:r>
              <a:rPr lang="es-AR" sz="2000" u="sng" smtClean="0">
                <a:solidFill>
                  <a:schemeClr val="tx1">
                    <a:lumMod val="65000"/>
                    <a:lumOff val="35000"/>
                  </a:schemeClr>
                </a:solidFill>
                <a:latin typeface="Arial"/>
                <a:cs typeface="Arial"/>
              </a:rPr>
              <a:t>Paso 3</a:t>
            </a:r>
            <a:r>
              <a:rPr lang="es-AR" sz="2000" smtClean="0">
                <a:solidFill>
                  <a:schemeClr val="tx1">
                    <a:lumMod val="65000"/>
                    <a:lumOff val="35000"/>
                  </a:schemeClr>
                </a:solidFill>
                <a:latin typeface="Arial"/>
                <a:cs typeface="Arial"/>
              </a:rPr>
              <a:t>: </a:t>
            </a:r>
            <a:r>
              <a:rPr lang="es-AR" sz="2000" smtClean="0">
                <a:solidFill>
                  <a:schemeClr val="accent1"/>
                </a:solidFill>
                <a:latin typeface="Arial"/>
                <a:cs typeface="Arial"/>
              </a:rPr>
              <a:t>Para analizar los datos</a:t>
            </a:r>
            <a:r>
              <a:rPr lang="es-AR" sz="2000" smtClean="0">
                <a:solidFill>
                  <a:schemeClr val="tx1">
                    <a:lumMod val="65000"/>
                    <a:lumOff val="35000"/>
                  </a:schemeClr>
                </a:solidFill>
                <a:latin typeface="Arial"/>
                <a:cs typeface="Arial"/>
              </a:rPr>
              <a:t>, se usa </a:t>
            </a:r>
            <a:r>
              <a:rPr lang="es-AR" sz="2000" b="1" smtClean="0">
                <a:solidFill>
                  <a:schemeClr val="accent1"/>
                </a:solidFill>
                <a:latin typeface="Arial"/>
                <a:cs typeface="Arial"/>
              </a:rPr>
              <a:t>Apache Hive</a:t>
            </a:r>
            <a:r>
              <a:rPr lang="es-AR" sz="2000" smtClean="0">
                <a:solidFill>
                  <a:schemeClr val="tx1">
                    <a:lumMod val="65000"/>
                    <a:lumOff val="35000"/>
                  </a:schemeClr>
                </a:solidFill>
                <a:latin typeface="Arial"/>
                <a:cs typeface="Arial"/>
              </a:rPr>
              <a:t>, encargado de recoger los datos de Cassandra, analizarlos, e insertarlos en la base de datos relacional (en mi caso </a:t>
            </a:r>
            <a:r>
              <a:rPr lang="es-AR" sz="2000" b="1" smtClean="0">
                <a:solidFill>
                  <a:schemeClr val="accent1"/>
                </a:solidFill>
                <a:latin typeface="Arial"/>
                <a:cs typeface="Arial"/>
              </a:rPr>
              <a:t>Mysql</a:t>
            </a:r>
            <a:r>
              <a:rPr lang="es-AR" sz="2000" smtClean="0">
                <a:solidFill>
                  <a:schemeClr val="tx1">
                    <a:lumMod val="65000"/>
                    <a:lumOff val="35000"/>
                  </a:schemeClr>
                </a:solidFill>
                <a:latin typeface="Arial"/>
                <a:cs typeface="Arial"/>
              </a:rPr>
              <a:t>).</a:t>
            </a:r>
          </a:p>
          <a:p>
            <a:pPr marL="534988" indent="-285750">
              <a:buClr>
                <a:srgbClr val="955FBB"/>
              </a:buClr>
              <a:buSzPct val="140000"/>
            </a:pPr>
            <a:endParaRPr lang="es-AR" sz="2000" smtClean="0">
              <a:solidFill>
                <a:schemeClr val="tx1">
                  <a:lumMod val="65000"/>
                  <a:lumOff val="35000"/>
                </a:schemeClr>
              </a:solidFill>
              <a:latin typeface="Arial"/>
              <a:cs typeface="Arial"/>
            </a:endParaRPr>
          </a:p>
          <a:p>
            <a:pPr marL="534988" indent="-285750">
              <a:buClr>
                <a:srgbClr val="955FBB"/>
              </a:buClr>
              <a:buSzPct val="140000"/>
              <a:buFont typeface="Arial" pitchFamily="34" charset="0"/>
              <a:buChar char="•"/>
            </a:pPr>
            <a:r>
              <a:rPr lang="es-AR" sz="2000" b="1" smtClean="0">
                <a:solidFill>
                  <a:schemeClr val="tx1">
                    <a:lumMod val="65000"/>
                    <a:lumOff val="35000"/>
                  </a:schemeClr>
                </a:solidFill>
                <a:latin typeface="Arial"/>
                <a:cs typeface="Arial"/>
              </a:rPr>
              <a:t>Apache Hive </a:t>
            </a:r>
            <a:r>
              <a:rPr lang="es-AR" sz="2000" smtClean="0">
                <a:solidFill>
                  <a:schemeClr val="tx1">
                    <a:lumMod val="65000"/>
                    <a:lumOff val="35000"/>
                  </a:schemeClr>
                </a:solidFill>
                <a:latin typeface="Arial"/>
                <a:cs typeface="Arial"/>
              </a:rPr>
              <a:t>ayudará a abstraernos de la fuente y destino de los datos; lo que permitiría centrarnos solamente en implementar los </a:t>
            </a:r>
            <a:r>
              <a:rPr lang="es-AR" sz="2000" b="1" smtClean="0">
                <a:solidFill>
                  <a:schemeClr val="accent1"/>
                </a:solidFill>
                <a:latin typeface="Arial"/>
                <a:cs typeface="Arial"/>
              </a:rPr>
              <a:t>Querys Hive. </a:t>
            </a:r>
            <a:r>
              <a:rPr lang="es-AR" sz="2000" smtClean="0">
                <a:solidFill>
                  <a:schemeClr val="tx1">
                    <a:lumMod val="65000"/>
                    <a:lumOff val="35000"/>
                  </a:schemeClr>
                </a:solidFill>
                <a:latin typeface="Arial"/>
                <a:cs typeface="Arial"/>
              </a:rPr>
              <a:t>Estos Querys se pueden programar para ejecutarse cada X tiempo.</a:t>
            </a:r>
          </a:p>
          <a:p>
            <a:pPr marL="534988" indent="-285750">
              <a:buClr>
                <a:srgbClr val="955FBB"/>
              </a:buClr>
              <a:buSzPct val="140000"/>
              <a:buFont typeface="Arial" pitchFamily="34" charset="0"/>
              <a:buChar char="•"/>
            </a:pPr>
            <a:endParaRPr lang="es-AR" sz="2000" i="1" smtClean="0">
              <a:solidFill>
                <a:schemeClr val="tx1">
                  <a:lumMod val="65000"/>
                  <a:lumOff val="35000"/>
                </a:schemeClr>
              </a:solidFill>
              <a:latin typeface="Arial"/>
              <a:cs typeface="Arial"/>
            </a:endParaRPr>
          </a:p>
          <a:p>
            <a:pPr marL="534988" indent="-285750">
              <a:buClr>
                <a:srgbClr val="955FBB"/>
              </a:buClr>
              <a:buSzPct val="140000"/>
              <a:buFont typeface="Arial" pitchFamily="34" charset="0"/>
              <a:buChar char="•"/>
            </a:pPr>
            <a:r>
              <a:rPr lang="es-AR" sz="2000" smtClean="0">
                <a:solidFill>
                  <a:schemeClr val="tx1">
                    <a:lumMod val="65000"/>
                    <a:lumOff val="35000"/>
                  </a:schemeClr>
                </a:solidFill>
                <a:latin typeface="Arial"/>
                <a:cs typeface="Arial"/>
              </a:rPr>
              <a:t>Apache Hive usa, por debajo, procesos </a:t>
            </a:r>
            <a:r>
              <a:rPr lang="es-AR" sz="2000" b="1" smtClean="0">
                <a:solidFill>
                  <a:schemeClr val="tx1">
                    <a:lumMod val="65000"/>
                    <a:lumOff val="35000"/>
                  </a:schemeClr>
                </a:solidFill>
                <a:latin typeface="Arial"/>
                <a:cs typeface="Arial"/>
              </a:rPr>
              <a:t>Hadoop</a:t>
            </a:r>
            <a:r>
              <a:rPr lang="es-AR" sz="2000" smtClean="0">
                <a:solidFill>
                  <a:schemeClr val="tx1">
                    <a:lumMod val="65000"/>
                    <a:lumOff val="35000"/>
                  </a:schemeClr>
                </a:solidFill>
                <a:latin typeface="Arial"/>
                <a:cs typeface="Arial"/>
              </a:rPr>
              <a:t> para ejecutar la analítica en paralelo, usando </a:t>
            </a:r>
            <a:r>
              <a:rPr lang="es-AR" sz="2000" b="1" smtClean="0">
                <a:solidFill>
                  <a:schemeClr val="accent1"/>
                </a:solidFill>
                <a:latin typeface="Arial"/>
                <a:cs typeface="Arial"/>
              </a:rPr>
              <a:t>MapReduce</a:t>
            </a:r>
            <a:r>
              <a:rPr lang="es-AR" sz="2000" smtClean="0">
                <a:solidFill>
                  <a:schemeClr val="tx1">
                    <a:lumMod val="65000"/>
                    <a:lumOff val="35000"/>
                  </a:schemeClr>
                </a:solidFill>
                <a:latin typeface="Arial"/>
                <a:cs typeface="Arial"/>
              </a:rPr>
              <a:t>.</a:t>
            </a:r>
          </a:p>
          <a:p>
            <a:endParaRPr lang="es-ES"/>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a:bodyPr>
          <a:lstStyle/>
          <a:p>
            <a:r>
              <a:rPr lang="es-ES" sz="2200" b="1" smtClean="0">
                <a:solidFill>
                  <a:schemeClr val="tx1">
                    <a:lumMod val="65000"/>
                    <a:lumOff val="35000"/>
                  </a:schemeClr>
                </a:solidFill>
                <a:latin typeface="Arial"/>
                <a:cs typeface="Arial"/>
              </a:rPr>
              <a:t>Cómo funciona WSO2 BAM</a:t>
            </a:r>
          </a:p>
          <a:p>
            <a:endParaRPr lang="es-ES" sz="2000" b="1" smtClean="0">
              <a:solidFill>
                <a:schemeClr val="tx1">
                  <a:lumMod val="65000"/>
                  <a:lumOff val="35000"/>
                </a:schemeClr>
              </a:solidFill>
              <a:latin typeface="Arial"/>
              <a:cs typeface="Arial"/>
            </a:endParaRPr>
          </a:p>
          <a:p>
            <a:pPr marL="534988" indent="-285750">
              <a:buClr>
                <a:srgbClr val="955FBB"/>
              </a:buClr>
              <a:buSzPct val="140000"/>
              <a:buFont typeface="Wingdings" pitchFamily="2" charset="2"/>
              <a:buChar char="ü"/>
            </a:pPr>
            <a:r>
              <a:rPr lang="es-AR" sz="2000" u="sng" smtClean="0">
                <a:solidFill>
                  <a:schemeClr val="tx1">
                    <a:lumMod val="65000"/>
                    <a:lumOff val="35000"/>
                  </a:schemeClr>
                </a:solidFill>
                <a:latin typeface="Arial"/>
                <a:cs typeface="Arial"/>
              </a:rPr>
              <a:t>Paso 4</a:t>
            </a:r>
            <a:r>
              <a:rPr lang="es-AR" sz="2000" smtClean="0">
                <a:solidFill>
                  <a:schemeClr val="tx1">
                    <a:lumMod val="65000"/>
                    <a:lumOff val="35000"/>
                  </a:schemeClr>
                </a:solidFill>
                <a:latin typeface="Arial"/>
                <a:cs typeface="Arial"/>
              </a:rPr>
              <a:t>: Los datos ya analizados, son </a:t>
            </a:r>
            <a:r>
              <a:rPr lang="es-AR" sz="2000" smtClean="0">
                <a:solidFill>
                  <a:schemeClr val="accent1"/>
                </a:solidFill>
                <a:latin typeface="Arial"/>
                <a:cs typeface="Arial"/>
              </a:rPr>
              <a:t>insertados en la base de datos relacional</a:t>
            </a:r>
            <a:r>
              <a:rPr lang="es-AR" sz="2000" smtClean="0">
                <a:solidFill>
                  <a:schemeClr val="tx1">
                    <a:lumMod val="65000"/>
                    <a:lumOff val="35000"/>
                  </a:schemeClr>
                </a:solidFill>
                <a:latin typeface="Arial"/>
                <a:cs typeface="Arial"/>
              </a:rPr>
              <a:t>, y están listos para ser explotados por las herramientas de visualización.</a:t>
            </a:r>
          </a:p>
          <a:p>
            <a:pPr marL="534988" indent="-285750">
              <a:buClr>
                <a:srgbClr val="955FBB"/>
              </a:buClr>
              <a:buSzPct val="140000"/>
            </a:pPr>
            <a:endParaRPr lang="es-AR" sz="2000" smtClean="0">
              <a:solidFill>
                <a:schemeClr val="tx1">
                  <a:lumMod val="65000"/>
                  <a:lumOff val="35000"/>
                </a:schemeClr>
              </a:solidFill>
              <a:latin typeface="Arial"/>
              <a:cs typeface="Arial"/>
            </a:endParaRPr>
          </a:p>
          <a:p>
            <a:pPr marL="534988" indent="-285750">
              <a:buClr>
                <a:srgbClr val="955FBB"/>
              </a:buClr>
              <a:buSzPct val="140000"/>
              <a:buFont typeface="Wingdings" pitchFamily="2" charset="2"/>
              <a:buChar char="ü"/>
            </a:pPr>
            <a:r>
              <a:rPr lang="es-AR" sz="2000" u="sng" smtClean="0">
                <a:solidFill>
                  <a:schemeClr val="tx1">
                    <a:lumMod val="65000"/>
                    <a:lumOff val="35000"/>
                  </a:schemeClr>
                </a:solidFill>
                <a:latin typeface="Arial"/>
                <a:cs typeface="Arial"/>
              </a:rPr>
              <a:t>Paso 5</a:t>
            </a:r>
            <a:r>
              <a:rPr lang="es-AR" sz="2000" smtClean="0">
                <a:solidFill>
                  <a:schemeClr val="tx1">
                    <a:lumMod val="65000"/>
                    <a:lumOff val="35000"/>
                  </a:schemeClr>
                </a:solidFill>
                <a:latin typeface="Arial"/>
                <a:cs typeface="Arial"/>
              </a:rPr>
              <a:t>: A continuación, se extraen de la base de datos relacional los datos procesados, para poder ser presentados (en mi caso por </a:t>
            </a:r>
            <a:r>
              <a:rPr lang="es-AR" sz="2000" smtClean="0">
                <a:solidFill>
                  <a:schemeClr val="accent1"/>
                </a:solidFill>
                <a:latin typeface="Arial"/>
                <a:cs typeface="Arial"/>
              </a:rPr>
              <a:t>Liferay</a:t>
            </a:r>
            <a:r>
              <a:rPr lang="es-AR" sz="2000" smtClean="0">
                <a:solidFill>
                  <a:schemeClr val="tx1">
                    <a:lumMod val="65000"/>
                    <a:lumOff val="35000"/>
                  </a:schemeClr>
                </a:solidFill>
                <a:latin typeface="Arial"/>
                <a:cs typeface="Arial"/>
              </a:rPr>
              <a:t>)</a:t>
            </a:r>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448002"/>
          </a:xfrm>
          <a:ln>
            <a:noFill/>
          </a:ln>
        </p:spPr>
        <p:txBody>
          <a:bodyPr>
            <a:normAutofit/>
          </a:bodyPr>
          <a:lstStyle/>
          <a:p>
            <a:r>
              <a:rPr lang="es-AR" sz="2400" b="1" smtClean="0">
                <a:solidFill>
                  <a:schemeClr val="tx1">
                    <a:lumMod val="65000"/>
                    <a:lumOff val="35000"/>
                  </a:schemeClr>
                </a:solidFill>
                <a:latin typeface="Arial"/>
                <a:cs typeface="Arial"/>
              </a:rPr>
              <a:t>Uso práctico</a:t>
            </a:r>
          </a:p>
          <a:p>
            <a:endParaRPr lang="es-ES" sz="1600" b="1" smtClean="0">
              <a:solidFill>
                <a:schemeClr val="tx1">
                  <a:lumMod val="65000"/>
                  <a:lumOff val="35000"/>
                </a:schemeClr>
              </a:solidFill>
              <a:latin typeface="Arial"/>
              <a:cs typeface="Arial"/>
            </a:endParaRPr>
          </a:p>
          <a:p>
            <a:pPr marL="534988" indent="-285750">
              <a:buClr>
                <a:srgbClr val="955FBB"/>
              </a:buClr>
              <a:buSzPct val="140000"/>
            </a:pPr>
            <a:r>
              <a:rPr lang="es-AR" sz="2000" smtClean="0">
                <a:solidFill>
                  <a:schemeClr val="tx1">
                    <a:lumMod val="65000"/>
                    <a:lumOff val="35000"/>
                  </a:schemeClr>
                </a:solidFill>
                <a:latin typeface="Arial" pitchFamily="34" charset="0"/>
                <a:cs typeface="Arial" pitchFamily="34" charset="0"/>
              </a:rPr>
              <a:t>Uso </a:t>
            </a:r>
            <a:r>
              <a:rPr lang="es-AR" sz="2000" b="1" smtClean="0">
                <a:solidFill>
                  <a:schemeClr val="tx1">
                    <a:lumMod val="65000"/>
                    <a:lumOff val="35000"/>
                  </a:schemeClr>
                </a:solidFill>
                <a:latin typeface="Arial" pitchFamily="34" charset="0"/>
                <a:cs typeface="Arial" pitchFamily="34" charset="0"/>
              </a:rPr>
              <a:t>WSO2BAM</a:t>
            </a:r>
            <a:r>
              <a:rPr lang="es-AR" sz="2000" smtClean="0">
                <a:solidFill>
                  <a:schemeClr val="tx1">
                    <a:lumMod val="65000"/>
                    <a:lumOff val="35000"/>
                  </a:schemeClr>
                </a:solidFill>
                <a:latin typeface="Arial" pitchFamily="34" charset="0"/>
                <a:cs typeface="Arial" pitchFamily="34" charset="0"/>
              </a:rPr>
              <a:t> para el procesamiento de un alto volumen de datos (Big Data). Los datos se procesan cada cierto tiempo, por lo que usaré BAM para </a:t>
            </a:r>
            <a:r>
              <a:rPr lang="es-AR" sz="2000" smtClean="0">
                <a:solidFill>
                  <a:schemeClr val="accent1"/>
                </a:solidFill>
                <a:latin typeface="Arial" pitchFamily="34" charset="0"/>
                <a:cs typeface="Arial" pitchFamily="34" charset="0"/>
              </a:rPr>
              <a:t>información histórica</a:t>
            </a:r>
            <a:r>
              <a:rPr lang="es-AR" sz="2000" smtClean="0">
                <a:solidFill>
                  <a:schemeClr val="tx1">
                    <a:lumMod val="65000"/>
                    <a:lumOff val="35000"/>
                  </a:schemeClr>
                </a:solidFill>
                <a:latin typeface="Arial" pitchFamily="34" charset="0"/>
                <a:cs typeface="Arial" pitchFamily="34" charset="0"/>
              </a:rPr>
              <a:t>, NO de tiempo real</a:t>
            </a:r>
            <a:r>
              <a:rPr lang="es-AR" sz="2000" smtClean="0">
                <a:solidFill>
                  <a:schemeClr val="tx1">
                    <a:lumMod val="65000"/>
                    <a:lumOff val="35000"/>
                  </a:schemeClr>
                </a:solidFill>
                <a:latin typeface="Arial" pitchFamily="34" charset="0"/>
                <a:cs typeface="Arial" pitchFamily="34" charset="0"/>
              </a:rPr>
              <a:t>.</a:t>
            </a:r>
          </a:p>
          <a:p>
            <a:pPr marL="534988" indent="-285750">
              <a:buClr>
                <a:srgbClr val="955FBB"/>
              </a:buClr>
              <a:buSzPct val="140000"/>
            </a:pPr>
            <a:r>
              <a:rPr lang="es-AR" sz="2000" smtClean="0">
                <a:solidFill>
                  <a:schemeClr val="tx1">
                    <a:lumMod val="65000"/>
                    <a:lumOff val="35000"/>
                  </a:schemeClr>
                </a:solidFill>
                <a:latin typeface="Arial" pitchFamily="34" charset="0"/>
                <a:cs typeface="Arial" pitchFamily="34" charset="0"/>
              </a:rPr>
              <a:t>Pueden moverse 30mil eventos/segundo.</a:t>
            </a:r>
            <a:endParaRPr lang="es-AR" sz="2000" smtClean="0">
              <a:solidFill>
                <a:schemeClr val="tx1">
                  <a:lumMod val="65000"/>
                  <a:lumOff val="35000"/>
                </a:schemeClr>
              </a:solidFill>
              <a:latin typeface="Arial" pitchFamily="34" charset="0"/>
              <a:cs typeface="Arial" pitchFamily="34" charset="0"/>
            </a:endParaRPr>
          </a:p>
          <a:p>
            <a:pPr marL="534988" indent="-285750">
              <a:buClr>
                <a:srgbClr val="955FBB"/>
              </a:buClr>
              <a:buSzPct val="140000"/>
            </a:pPr>
            <a:endParaRPr lang="es-AR" sz="2000" smtClean="0">
              <a:solidFill>
                <a:schemeClr val="tx1">
                  <a:lumMod val="65000"/>
                  <a:lumOff val="35000"/>
                </a:schemeClr>
              </a:solidFill>
              <a:latin typeface="Arial" pitchFamily="34" charset="0"/>
              <a:cs typeface="Arial" pitchFamily="34" charset="0"/>
            </a:endParaRPr>
          </a:p>
          <a:p>
            <a:pPr marL="534988" indent="-285750">
              <a:buClr>
                <a:srgbClr val="955FBB"/>
              </a:buClr>
              <a:buSzPct val="140000"/>
            </a:pPr>
            <a:endParaRPr lang="es-AR" sz="1600" smtClean="0">
              <a:solidFill>
                <a:schemeClr val="tx1">
                  <a:lumMod val="65000"/>
                  <a:lumOff val="35000"/>
                </a:schemeClr>
              </a:solidFill>
              <a:latin typeface="Arial"/>
              <a:cs typeface="Arial"/>
            </a:endParaRPr>
          </a:p>
          <a:p>
            <a:pPr marL="534988" indent="-285750">
              <a:buClr>
                <a:srgbClr val="955FBB"/>
              </a:buClr>
              <a:buSzPct val="140000"/>
            </a:pPr>
            <a:endParaRPr lang="es-AR" sz="1600" smtClean="0">
              <a:solidFill>
                <a:schemeClr val="tx1">
                  <a:lumMod val="65000"/>
                  <a:lumOff val="35000"/>
                </a:schemeClr>
              </a:solidFill>
              <a:latin typeface="Arial"/>
              <a:cs typeface="Arial"/>
            </a:endParaRPr>
          </a:p>
          <a:p>
            <a:endParaRPr lang="es-ES"/>
          </a:p>
        </p:txBody>
      </p:sp>
      <p:sp>
        <p:nvSpPr>
          <p:cNvPr id="81922" name="Rectangle 2"/>
          <p:cNvSpPr>
            <a:spLocks noGrp="1" noChangeArrowheads="1"/>
          </p:cNvSpPr>
          <p:nvPr>
            <p:ph type="title"/>
          </p:nvPr>
        </p:nvSpPr>
        <p:spPr/>
        <p:txBody>
          <a:bodyPr>
            <a:normAutofit/>
          </a:bodyPr>
          <a:lstStyle/>
          <a:p>
            <a:r>
              <a:rPr lang="es-ES" smtClean="0"/>
              <a:t>WSO2 BAM</a:t>
            </a:r>
            <a:endParaRPr lang="es-ES"/>
          </a:p>
        </p:txBody>
      </p:sp>
      <p:pic>
        <p:nvPicPr>
          <p:cNvPr id="5" name="Picture 2" descr="C:\Documents and Settings\elosso\Mis documentos\Mis imágenes\big-data-analytics-strategy-and-roadmap-15-638.jpg"/>
          <p:cNvPicPr>
            <a:picLocks noChangeAspect="1" noChangeArrowheads="1"/>
          </p:cNvPicPr>
          <p:nvPr/>
        </p:nvPicPr>
        <p:blipFill>
          <a:blip r:embed="rId3"/>
          <a:srcRect/>
          <a:stretch>
            <a:fillRect/>
          </a:stretch>
        </p:blipFill>
        <p:spPr bwMode="auto">
          <a:xfrm>
            <a:off x="2357422" y="3500438"/>
            <a:ext cx="4357718" cy="2786082"/>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a:bodyPr>
          <a:lstStyle/>
          <a:p>
            <a:r>
              <a:rPr lang="es-AR" sz="2400" b="1" smtClean="0">
                <a:solidFill>
                  <a:schemeClr val="tx1">
                    <a:lumMod val="65000"/>
                    <a:lumOff val="35000"/>
                  </a:schemeClr>
                </a:solidFill>
                <a:latin typeface="Arial"/>
                <a:cs typeface="Arial"/>
              </a:rPr>
              <a:t>Definición y funcionamiento</a:t>
            </a:r>
          </a:p>
          <a:p>
            <a:endParaRPr lang="es-ES" sz="1000" b="1" smtClean="0">
              <a:solidFill>
                <a:schemeClr val="tx1">
                  <a:lumMod val="65000"/>
                  <a:lumOff val="35000"/>
                </a:schemeClr>
              </a:solidFill>
              <a:latin typeface="Arial"/>
              <a:cs typeface="Arial"/>
            </a:endParaRPr>
          </a:p>
          <a:p>
            <a:pPr marL="534988" indent="-285750">
              <a:buClr>
                <a:srgbClr val="955FBB"/>
              </a:buClr>
              <a:buSzPct val="140000"/>
            </a:pPr>
            <a:r>
              <a:rPr lang="es-ES" sz="1900" smtClean="0">
                <a:solidFill>
                  <a:schemeClr val="tx1">
                    <a:lumMod val="65000"/>
                    <a:lumOff val="35000"/>
                  </a:schemeClr>
                </a:solidFill>
                <a:latin typeface="Arial" pitchFamily="34" charset="0"/>
                <a:cs typeface="Arial" pitchFamily="34" charset="0"/>
              </a:rPr>
              <a:t>WSO2 CEP es una herramienta que recibe eventos generados por el resto de las herramientas de la suite o por cualquier otra solución que se configure para ello, siendo capaz de determinar en </a:t>
            </a:r>
            <a:r>
              <a:rPr lang="es-ES" sz="1900" smtClean="0">
                <a:solidFill>
                  <a:schemeClr val="accent1"/>
                </a:solidFill>
                <a:latin typeface="Arial" pitchFamily="34" charset="0"/>
                <a:cs typeface="Arial" pitchFamily="34" charset="0"/>
              </a:rPr>
              <a:t>tiempo real</a:t>
            </a:r>
            <a:r>
              <a:rPr lang="es-ES" sz="1900" smtClean="0">
                <a:solidFill>
                  <a:schemeClr val="tx1">
                    <a:lumMod val="65000"/>
                    <a:lumOff val="35000"/>
                  </a:schemeClr>
                </a:solidFill>
                <a:latin typeface="Arial" pitchFamily="34" charset="0"/>
                <a:cs typeface="Arial" pitchFamily="34" charset="0"/>
              </a:rPr>
              <a:t> si determinados patrones de eventos están ocurriendo, y reaccionar ante ellos consecuentemente.</a:t>
            </a:r>
          </a:p>
          <a:p>
            <a:pPr marL="534988" indent="-285750">
              <a:buClr>
                <a:srgbClr val="955FBB"/>
              </a:buClr>
              <a:buSzPct val="140000"/>
            </a:pPr>
            <a:endParaRPr lang="es-AR" sz="1900" smtClean="0">
              <a:solidFill>
                <a:schemeClr val="tx1">
                  <a:lumMod val="65000"/>
                  <a:lumOff val="35000"/>
                </a:schemeClr>
              </a:solidFill>
              <a:latin typeface="Arial"/>
              <a:cs typeface="Arial"/>
            </a:endParaRPr>
          </a:p>
          <a:p>
            <a:pPr marL="534988" indent="-285750">
              <a:buClr>
                <a:srgbClr val="955FBB"/>
              </a:buClr>
              <a:buSzPct val="140000"/>
            </a:pPr>
            <a:r>
              <a:rPr lang="es-AR" sz="1900" smtClean="0">
                <a:solidFill>
                  <a:schemeClr val="tx1">
                    <a:lumMod val="65000"/>
                    <a:lumOff val="35000"/>
                  </a:schemeClr>
                </a:solidFill>
                <a:latin typeface="Arial"/>
                <a:cs typeface="Arial"/>
              </a:rPr>
              <a:t>Funciona con los mismos agentes que WSO2 BAM para la emisión y recepción de eventos.</a:t>
            </a:r>
          </a:p>
          <a:p>
            <a:pPr marL="534988" indent="-285750">
              <a:buClr>
                <a:srgbClr val="955FBB"/>
              </a:buClr>
              <a:buSzPct val="140000"/>
            </a:pPr>
            <a:endParaRPr lang="es-AR" sz="1900" smtClean="0">
              <a:solidFill>
                <a:schemeClr val="tx1">
                  <a:lumMod val="65000"/>
                  <a:lumOff val="35000"/>
                </a:schemeClr>
              </a:solidFill>
              <a:latin typeface="Arial"/>
              <a:cs typeface="Arial"/>
            </a:endParaRPr>
          </a:p>
          <a:p>
            <a:endParaRPr lang="es-ES"/>
          </a:p>
        </p:txBody>
      </p:sp>
      <p:sp>
        <p:nvSpPr>
          <p:cNvPr id="81922" name="Rectangle 2"/>
          <p:cNvSpPr>
            <a:spLocks noGrp="1" noChangeArrowheads="1"/>
          </p:cNvSpPr>
          <p:nvPr>
            <p:ph type="title"/>
          </p:nvPr>
        </p:nvSpPr>
        <p:spPr/>
        <p:txBody>
          <a:bodyPr>
            <a:normAutofit/>
          </a:bodyPr>
          <a:lstStyle/>
          <a:p>
            <a:r>
              <a:rPr lang="es-ES" smtClean="0"/>
              <a:t>WSO2 CEP</a:t>
            </a:r>
            <a:endParaRPr lang="es-E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fontScale="92500" lnSpcReduction="10000"/>
          </a:bodyPr>
          <a:lstStyle/>
          <a:p>
            <a:r>
              <a:rPr lang="es-AR" sz="2400" b="1" smtClean="0">
                <a:solidFill>
                  <a:schemeClr val="tx1">
                    <a:lumMod val="65000"/>
                    <a:lumOff val="35000"/>
                  </a:schemeClr>
                </a:solidFill>
                <a:latin typeface="Arial"/>
                <a:cs typeface="Arial"/>
              </a:rPr>
              <a:t>Funcionamiento</a:t>
            </a:r>
          </a:p>
          <a:p>
            <a:endParaRPr lang="es-ES" sz="1000" b="1" smtClean="0">
              <a:solidFill>
                <a:schemeClr val="tx1">
                  <a:lumMod val="65000"/>
                  <a:lumOff val="35000"/>
                </a:schemeClr>
              </a:solidFill>
              <a:latin typeface="Arial"/>
              <a:cs typeface="Arial"/>
            </a:endParaRPr>
          </a:p>
          <a:p>
            <a:pPr marL="534988" indent="-285750">
              <a:buClr>
                <a:srgbClr val="955FBB"/>
              </a:buClr>
              <a:buSzPct val="140000"/>
            </a:pPr>
            <a:r>
              <a:rPr lang="es-ES" sz="1900" smtClean="0">
                <a:solidFill>
                  <a:schemeClr val="tx1">
                    <a:lumMod val="65000"/>
                    <a:lumOff val="35000"/>
                  </a:schemeClr>
                </a:solidFill>
                <a:latin typeface="Arial" pitchFamily="34" charset="0"/>
                <a:cs typeface="Arial" pitchFamily="34" charset="0"/>
              </a:rPr>
              <a:t>Cuando estos eventos llegan al CEP son recibidos por un </a:t>
            </a:r>
            <a:r>
              <a:rPr lang="es-ES" sz="1900" smtClean="0">
                <a:solidFill>
                  <a:schemeClr val="accent1"/>
                </a:solidFill>
                <a:latin typeface="Arial" pitchFamily="34" charset="0"/>
                <a:cs typeface="Arial" pitchFamily="34" charset="0"/>
              </a:rPr>
              <a:t>“Input Event Adaptor”,</a:t>
            </a:r>
            <a:endParaRPr lang="es-AR" sz="1900" smtClean="0">
              <a:solidFill>
                <a:schemeClr val="accent1"/>
              </a:solidFill>
              <a:latin typeface="Arial"/>
              <a:cs typeface="Arial"/>
            </a:endParaRPr>
          </a:p>
          <a:p>
            <a:pPr marL="534988" indent="-285750">
              <a:buClr>
                <a:srgbClr val="955FBB"/>
              </a:buClr>
              <a:buSzPct val="140000"/>
            </a:pPr>
            <a:r>
              <a:rPr lang="es-ES" sz="1900" smtClean="0">
                <a:solidFill>
                  <a:schemeClr val="tx1">
                    <a:lumMod val="65000"/>
                    <a:lumOff val="35000"/>
                  </a:schemeClr>
                </a:solidFill>
                <a:latin typeface="Arial"/>
                <a:cs typeface="Arial"/>
              </a:rPr>
              <a:t>Luego son pasados al </a:t>
            </a:r>
            <a:r>
              <a:rPr lang="es-ES" sz="1900" smtClean="0">
                <a:solidFill>
                  <a:schemeClr val="accent1"/>
                </a:solidFill>
                <a:latin typeface="Arial"/>
                <a:cs typeface="Arial"/>
              </a:rPr>
              <a:t>“Event Builder” </a:t>
            </a:r>
            <a:r>
              <a:rPr lang="es-ES" sz="1900" smtClean="0">
                <a:solidFill>
                  <a:schemeClr val="tx1">
                    <a:lumMod val="65000"/>
                    <a:lumOff val="35000"/>
                  </a:schemeClr>
                </a:solidFill>
                <a:latin typeface="Arial"/>
                <a:cs typeface="Arial"/>
              </a:rPr>
              <a:t>que se encarga de convertir el formato de los eventos a un formato estándar “WSO2Event” y de esta manera llegan los eventos al core o núcleo del CEP, el denominado “Event Processor”.</a:t>
            </a:r>
          </a:p>
          <a:p>
            <a:pPr marL="534988" indent="-285750">
              <a:buClr>
                <a:srgbClr val="955FBB"/>
              </a:buClr>
              <a:buSzPct val="140000"/>
            </a:pPr>
            <a:r>
              <a:rPr lang="es-ES" sz="1900" smtClean="0">
                <a:solidFill>
                  <a:schemeClr val="tx1">
                    <a:lumMod val="65000"/>
                    <a:lumOff val="35000"/>
                  </a:schemeClr>
                </a:solidFill>
                <a:latin typeface="Arial"/>
                <a:cs typeface="Arial"/>
              </a:rPr>
              <a:t>En el </a:t>
            </a:r>
            <a:r>
              <a:rPr lang="es-ES" sz="1900" smtClean="0">
                <a:solidFill>
                  <a:schemeClr val="accent1"/>
                </a:solidFill>
                <a:latin typeface="Arial"/>
                <a:cs typeface="Arial"/>
              </a:rPr>
              <a:t>“Event Processor” </a:t>
            </a:r>
            <a:r>
              <a:rPr lang="es-ES" sz="1900" smtClean="0">
                <a:solidFill>
                  <a:schemeClr val="tx1">
                    <a:lumMod val="65000"/>
                    <a:lumOff val="35000"/>
                  </a:schemeClr>
                </a:solidFill>
                <a:latin typeface="Arial"/>
                <a:cs typeface="Arial"/>
              </a:rPr>
              <a:t>se manejan diferentes </a:t>
            </a:r>
            <a:r>
              <a:rPr lang="es-ES" sz="1900" smtClean="0">
                <a:solidFill>
                  <a:schemeClr val="accent1"/>
                </a:solidFill>
                <a:latin typeface="Arial"/>
                <a:cs typeface="Arial"/>
              </a:rPr>
              <a:t>planes de ejecución </a:t>
            </a:r>
            <a:r>
              <a:rPr lang="es-ES" sz="1900" smtClean="0">
                <a:solidFill>
                  <a:schemeClr val="tx1">
                    <a:lumMod val="65000"/>
                    <a:lumOff val="35000"/>
                  </a:schemeClr>
                </a:solidFill>
                <a:latin typeface="Arial"/>
                <a:cs typeface="Arial"/>
              </a:rPr>
              <a:t>con la ayuda de Siddhi, que es el framework base usado por el CEP para el manejo de eventos.</a:t>
            </a:r>
          </a:p>
          <a:p>
            <a:pPr marL="534988" indent="-285750">
              <a:buClr>
                <a:srgbClr val="955FBB"/>
              </a:buClr>
              <a:buSzPct val="140000"/>
            </a:pPr>
            <a:r>
              <a:rPr lang="es-ES" sz="1900" smtClean="0">
                <a:solidFill>
                  <a:schemeClr val="tx1">
                    <a:lumMod val="65000"/>
                    <a:lumOff val="35000"/>
                  </a:schemeClr>
                </a:solidFill>
                <a:latin typeface="Arial"/>
                <a:cs typeface="Arial"/>
              </a:rPr>
              <a:t>Luego los eventos son nuevamente convertidos de “WSO2Event” a su formato de destino en el </a:t>
            </a:r>
            <a:r>
              <a:rPr lang="es-ES" sz="1900" smtClean="0">
                <a:solidFill>
                  <a:schemeClr val="accent1"/>
                </a:solidFill>
                <a:latin typeface="Arial"/>
                <a:cs typeface="Arial"/>
              </a:rPr>
              <a:t>“Event Formatter”</a:t>
            </a:r>
            <a:r>
              <a:rPr lang="es-ES" sz="1900" smtClean="0">
                <a:solidFill>
                  <a:schemeClr val="tx1">
                    <a:lumMod val="65000"/>
                    <a:lumOff val="35000"/>
                  </a:schemeClr>
                </a:solidFill>
                <a:latin typeface="Arial"/>
                <a:cs typeface="Arial"/>
              </a:rPr>
              <a:t>.</a:t>
            </a:r>
          </a:p>
          <a:p>
            <a:pPr marL="534988" indent="-285750">
              <a:buClr>
                <a:srgbClr val="955FBB"/>
              </a:buClr>
              <a:buSzPct val="140000"/>
            </a:pPr>
            <a:r>
              <a:rPr lang="es-ES" sz="1900" smtClean="0">
                <a:solidFill>
                  <a:schemeClr val="tx1">
                    <a:lumMod val="65000"/>
                    <a:lumOff val="35000"/>
                  </a:schemeClr>
                </a:solidFill>
                <a:latin typeface="Arial"/>
                <a:cs typeface="Arial"/>
              </a:rPr>
              <a:t>La publicación de los eventos ocurre entonces en el </a:t>
            </a:r>
            <a:r>
              <a:rPr lang="es-ES" sz="1900" smtClean="0">
                <a:solidFill>
                  <a:schemeClr val="accent1"/>
                </a:solidFill>
                <a:latin typeface="Arial"/>
                <a:cs typeface="Arial"/>
              </a:rPr>
              <a:t>“Output Event Adaptor”</a:t>
            </a:r>
            <a:r>
              <a:rPr lang="es-ES" sz="1900" smtClean="0">
                <a:solidFill>
                  <a:schemeClr val="tx1">
                    <a:lumMod val="65000"/>
                    <a:lumOff val="35000"/>
                  </a:schemeClr>
                </a:solidFill>
                <a:latin typeface="Arial"/>
                <a:cs typeface="Arial"/>
              </a:rPr>
              <a:t> encargado de mandar los eventos publicados a sus destinatarios.</a:t>
            </a:r>
            <a:endParaRPr lang="es-AR" sz="1900" smtClean="0">
              <a:solidFill>
                <a:schemeClr val="tx1">
                  <a:lumMod val="65000"/>
                  <a:lumOff val="35000"/>
                </a:schemeClr>
              </a:solidFill>
              <a:latin typeface="Arial"/>
              <a:cs typeface="Arial"/>
            </a:endParaRPr>
          </a:p>
          <a:p>
            <a:endParaRPr lang="es-ES"/>
          </a:p>
        </p:txBody>
      </p:sp>
      <p:sp>
        <p:nvSpPr>
          <p:cNvPr id="81922" name="Rectangle 2"/>
          <p:cNvSpPr>
            <a:spLocks noGrp="1" noChangeArrowheads="1"/>
          </p:cNvSpPr>
          <p:nvPr>
            <p:ph type="title"/>
          </p:nvPr>
        </p:nvSpPr>
        <p:spPr/>
        <p:txBody>
          <a:bodyPr>
            <a:normAutofit/>
          </a:bodyPr>
          <a:lstStyle/>
          <a:p>
            <a:r>
              <a:rPr lang="es-ES" smtClean="0"/>
              <a:t>WSO2 CEP</a:t>
            </a:r>
            <a:endParaRPr lang="es-ES"/>
          </a:p>
        </p:txBody>
      </p:sp>
      <p:pic>
        <p:nvPicPr>
          <p:cNvPr id="1026" name="Picture 2" descr="Selection_024"/>
          <p:cNvPicPr>
            <a:picLocks noChangeAspect="1" noChangeArrowheads="1"/>
          </p:cNvPicPr>
          <p:nvPr/>
        </p:nvPicPr>
        <p:blipFill>
          <a:blip r:embed="rId3"/>
          <a:srcRect/>
          <a:stretch>
            <a:fillRect/>
          </a:stretch>
        </p:blipFill>
        <p:spPr bwMode="auto">
          <a:xfrm>
            <a:off x="3643306" y="5429264"/>
            <a:ext cx="5286412" cy="11032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19440"/>
          </a:xfrm>
          <a:ln>
            <a:noFill/>
          </a:ln>
        </p:spPr>
        <p:txBody>
          <a:bodyPr>
            <a:normAutofit/>
          </a:bodyPr>
          <a:lstStyle/>
          <a:p>
            <a:r>
              <a:rPr lang="es-AR" sz="2400" b="1" smtClean="0">
                <a:solidFill>
                  <a:schemeClr val="tx1">
                    <a:lumMod val="65000"/>
                    <a:lumOff val="35000"/>
                  </a:schemeClr>
                </a:solidFill>
                <a:latin typeface="Arial"/>
                <a:cs typeface="Arial"/>
              </a:rPr>
              <a:t>Características</a:t>
            </a:r>
          </a:p>
          <a:p>
            <a:endParaRPr lang="es-ES" sz="1000" b="1" smtClean="0">
              <a:solidFill>
                <a:schemeClr val="tx1">
                  <a:lumMod val="65000"/>
                  <a:lumOff val="35000"/>
                </a:schemeClr>
              </a:solidFill>
              <a:latin typeface="Arial"/>
              <a:cs typeface="Arial"/>
            </a:endParaRPr>
          </a:p>
          <a:p>
            <a:pPr marL="534988" indent="-285750">
              <a:buClr>
                <a:srgbClr val="955FBB"/>
              </a:buClr>
              <a:buSzPct val="140000"/>
            </a:pPr>
            <a:r>
              <a:rPr lang="es-ES" sz="2000" smtClean="0">
                <a:solidFill>
                  <a:schemeClr val="tx1">
                    <a:lumMod val="65000"/>
                    <a:lumOff val="35000"/>
                  </a:schemeClr>
                </a:solidFill>
                <a:latin typeface="Arial" pitchFamily="34" charset="0"/>
                <a:cs typeface="Arial" pitchFamily="34" charset="0"/>
              </a:rPr>
              <a:t>Provee capacidad de </a:t>
            </a:r>
            <a:r>
              <a:rPr lang="es-ES" sz="2000" smtClean="0">
                <a:solidFill>
                  <a:schemeClr val="accent1"/>
                </a:solidFill>
                <a:latin typeface="Arial" pitchFamily="34" charset="0"/>
                <a:cs typeface="Arial" pitchFamily="34" charset="0"/>
              </a:rPr>
              <a:t>escalamiento</a:t>
            </a:r>
            <a:r>
              <a:rPr lang="es-ES" sz="2000" smtClean="0">
                <a:solidFill>
                  <a:schemeClr val="tx1">
                    <a:lumMod val="65000"/>
                    <a:lumOff val="35000"/>
                  </a:schemeClr>
                </a:solidFill>
                <a:latin typeface="Arial" pitchFamily="34" charset="0"/>
                <a:cs typeface="Arial" pitchFamily="34" charset="0"/>
              </a:rPr>
              <a:t> y alta disponibilidad.</a:t>
            </a:r>
          </a:p>
          <a:p>
            <a:pPr marL="534988" lvl="0" indent="-285750">
              <a:buClr>
                <a:srgbClr val="955FBB"/>
              </a:buClr>
              <a:buSzPct val="140000"/>
              <a:buNone/>
            </a:pPr>
            <a:endParaRPr lang="es-ES" sz="2000" smtClean="0">
              <a:solidFill>
                <a:schemeClr val="tx1">
                  <a:lumMod val="65000"/>
                  <a:lumOff val="35000"/>
                </a:schemeClr>
              </a:solidFill>
              <a:latin typeface="Arial" pitchFamily="34" charset="0"/>
              <a:cs typeface="Arial" pitchFamily="34" charset="0"/>
            </a:endParaRPr>
          </a:p>
          <a:p>
            <a:pPr marL="534988" indent="-285750">
              <a:buClr>
                <a:srgbClr val="955FBB"/>
              </a:buClr>
              <a:buSzPct val="140000"/>
            </a:pPr>
            <a:r>
              <a:rPr lang="es-ES" sz="2000" smtClean="0">
                <a:solidFill>
                  <a:schemeClr val="tx1">
                    <a:lumMod val="65000"/>
                    <a:lumOff val="35000"/>
                  </a:schemeClr>
                </a:solidFill>
                <a:latin typeface="Arial" pitchFamily="34" charset="0"/>
                <a:cs typeface="Arial" pitchFamily="34" charset="0"/>
              </a:rPr>
              <a:t>Provee un </a:t>
            </a:r>
            <a:r>
              <a:rPr lang="es-ES" sz="2000" smtClean="0">
                <a:solidFill>
                  <a:schemeClr val="accent1"/>
                </a:solidFill>
                <a:latin typeface="Arial" pitchFamily="34" charset="0"/>
                <a:cs typeface="Arial" pitchFamily="34" charset="0"/>
              </a:rPr>
              <a:t>lenguaje de consultas </a:t>
            </a:r>
            <a:r>
              <a:rPr lang="es-ES" sz="2000" smtClean="0">
                <a:solidFill>
                  <a:schemeClr val="tx1">
                    <a:lumMod val="65000"/>
                    <a:lumOff val="35000"/>
                  </a:schemeClr>
                </a:solidFill>
                <a:latin typeface="Arial" pitchFamily="34" charset="0"/>
                <a:cs typeface="Arial" pitchFamily="34" charset="0"/>
              </a:rPr>
              <a:t>potente y extensible para el procesamiento del streaming de eventos temporal.</a:t>
            </a:r>
          </a:p>
          <a:p>
            <a:pPr marL="534988" lvl="0" indent="-285750">
              <a:buClr>
                <a:srgbClr val="955FBB"/>
              </a:buClr>
              <a:buSzPct val="140000"/>
              <a:buNone/>
            </a:pPr>
            <a:endParaRPr lang="es-ES" sz="2000" smtClean="0">
              <a:solidFill>
                <a:schemeClr val="tx1">
                  <a:lumMod val="65000"/>
                  <a:lumOff val="35000"/>
                </a:schemeClr>
              </a:solidFill>
              <a:latin typeface="Arial" pitchFamily="34" charset="0"/>
              <a:cs typeface="Arial" pitchFamily="34" charset="0"/>
            </a:endParaRPr>
          </a:p>
          <a:p>
            <a:pPr marL="534988" indent="-285750">
              <a:buClr>
                <a:srgbClr val="955FBB"/>
              </a:buClr>
              <a:buSzPct val="140000"/>
            </a:pPr>
            <a:r>
              <a:rPr lang="es-ES" sz="2000" smtClean="0">
                <a:solidFill>
                  <a:schemeClr val="tx1">
                    <a:lumMod val="65000"/>
                    <a:lumOff val="35000"/>
                  </a:schemeClr>
                </a:solidFill>
                <a:latin typeface="Arial" pitchFamily="34" charset="0"/>
                <a:cs typeface="Arial" pitchFamily="34" charset="0"/>
              </a:rPr>
              <a:t>Uso “</a:t>
            </a:r>
            <a:r>
              <a:rPr lang="es-ES" sz="2000" smtClean="0">
                <a:solidFill>
                  <a:schemeClr val="accent1"/>
                </a:solidFill>
                <a:latin typeface="Arial" pitchFamily="34" charset="0"/>
                <a:cs typeface="Arial" pitchFamily="34" charset="0"/>
              </a:rPr>
              <a:t>execution plans</a:t>
            </a:r>
            <a:r>
              <a:rPr lang="es-ES" sz="2000" smtClean="0">
                <a:solidFill>
                  <a:schemeClr val="tx1">
                    <a:lumMod val="65000"/>
                    <a:lumOff val="35000"/>
                  </a:schemeClr>
                </a:solidFill>
                <a:latin typeface="Arial" pitchFamily="34" charset="0"/>
                <a:cs typeface="Arial" pitchFamily="34" charset="0"/>
              </a:rPr>
              <a:t>” que se ejecutan en tiempo real, y se encargan de cargar la información proveniente de los eventos, en “</a:t>
            </a:r>
            <a:r>
              <a:rPr lang="es-ES" sz="2000" smtClean="0">
                <a:solidFill>
                  <a:schemeClr val="accent1"/>
                </a:solidFill>
                <a:latin typeface="Arial" pitchFamily="34" charset="0"/>
                <a:cs typeface="Arial" pitchFamily="34" charset="0"/>
              </a:rPr>
              <a:t>event tables</a:t>
            </a:r>
            <a:r>
              <a:rPr lang="es-ES" sz="2000" smtClean="0">
                <a:solidFill>
                  <a:schemeClr val="tx1">
                    <a:lumMod val="65000"/>
                    <a:lumOff val="35000"/>
                  </a:schemeClr>
                </a:solidFill>
                <a:latin typeface="Arial" pitchFamily="34" charset="0"/>
                <a:cs typeface="Arial" pitchFamily="34" charset="0"/>
              </a:rPr>
              <a:t>” temporales los cuales los persisto en la BD relacional (MYSQL).</a:t>
            </a:r>
            <a:endParaRPr lang="es-ES"/>
          </a:p>
        </p:txBody>
      </p:sp>
      <p:sp>
        <p:nvSpPr>
          <p:cNvPr id="81922" name="Rectangle 2"/>
          <p:cNvSpPr>
            <a:spLocks noGrp="1" noChangeArrowheads="1"/>
          </p:cNvSpPr>
          <p:nvPr>
            <p:ph type="title"/>
          </p:nvPr>
        </p:nvSpPr>
        <p:spPr/>
        <p:txBody>
          <a:bodyPr>
            <a:normAutofit/>
          </a:bodyPr>
          <a:lstStyle/>
          <a:p>
            <a:r>
              <a:rPr lang="es-ES" smtClean="0"/>
              <a:t>WSO2 CEP</a:t>
            </a:r>
            <a:endParaRPr lang="es-E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1876234"/>
          </a:xfrm>
          <a:ln>
            <a:noFill/>
          </a:ln>
        </p:spPr>
        <p:txBody>
          <a:bodyPr>
            <a:normAutofit/>
          </a:bodyPr>
          <a:lstStyle/>
          <a:p>
            <a:r>
              <a:rPr lang="es-AR" sz="2400" b="1" smtClean="0">
                <a:solidFill>
                  <a:schemeClr val="tx1">
                    <a:lumMod val="65000"/>
                    <a:lumOff val="35000"/>
                  </a:schemeClr>
                </a:solidFill>
                <a:latin typeface="Arial"/>
                <a:cs typeface="Arial"/>
              </a:rPr>
              <a:t>Uso práctico</a:t>
            </a:r>
          </a:p>
          <a:p>
            <a:endParaRPr lang="es-ES" sz="1000" b="1" smtClean="0">
              <a:solidFill>
                <a:schemeClr val="tx1">
                  <a:lumMod val="65000"/>
                  <a:lumOff val="35000"/>
                </a:schemeClr>
              </a:solidFill>
              <a:latin typeface="Arial"/>
              <a:cs typeface="Arial"/>
            </a:endParaRPr>
          </a:p>
          <a:p>
            <a:pPr marL="534988" indent="-285750">
              <a:buClr>
                <a:srgbClr val="955FBB"/>
              </a:buClr>
              <a:buSzPct val="140000"/>
            </a:pPr>
            <a:r>
              <a:rPr lang="es-ES" sz="1900" smtClean="0">
                <a:solidFill>
                  <a:schemeClr val="tx1">
                    <a:lumMod val="65000"/>
                    <a:lumOff val="35000"/>
                  </a:schemeClr>
                </a:solidFill>
                <a:latin typeface="Arial" pitchFamily="34" charset="0"/>
                <a:cs typeface="Arial" pitchFamily="34" charset="0"/>
              </a:rPr>
              <a:t>Utilizo </a:t>
            </a:r>
            <a:r>
              <a:rPr lang="es-ES" sz="1900" smtClean="0">
                <a:solidFill>
                  <a:schemeClr val="accent1"/>
                </a:solidFill>
                <a:latin typeface="Arial" pitchFamily="34" charset="0"/>
                <a:cs typeface="Arial" pitchFamily="34" charset="0"/>
              </a:rPr>
              <a:t>WSO2 CEP </a:t>
            </a:r>
            <a:r>
              <a:rPr lang="es-ES" sz="1900" smtClean="0">
                <a:solidFill>
                  <a:schemeClr val="tx1">
                    <a:lumMod val="65000"/>
                    <a:lumOff val="35000"/>
                  </a:schemeClr>
                </a:solidFill>
                <a:latin typeface="Arial" pitchFamily="34" charset="0"/>
                <a:cs typeface="Arial" pitchFamily="34" charset="0"/>
              </a:rPr>
              <a:t>para el procesamiento de eventos complejos en </a:t>
            </a:r>
            <a:r>
              <a:rPr lang="es-ES" sz="1900" b="1" smtClean="0">
                <a:solidFill>
                  <a:schemeClr val="accent1"/>
                </a:solidFill>
                <a:latin typeface="Arial" pitchFamily="34" charset="0"/>
                <a:cs typeface="Arial" pitchFamily="34" charset="0"/>
              </a:rPr>
              <a:t>tiempo real</a:t>
            </a:r>
            <a:r>
              <a:rPr lang="es-ES" sz="1900" smtClean="0">
                <a:solidFill>
                  <a:schemeClr val="tx1">
                    <a:lumMod val="65000"/>
                    <a:lumOff val="35000"/>
                  </a:schemeClr>
                </a:solidFill>
                <a:latin typeface="Arial" pitchFamily="34" charset="0"/>
                <a:cs typeface="Arial" pitchFamily="34" charset="0"/>
              </a:rPr>
              <a:t>.</a:t>
            </a:r>
          </a:p>
          <a:p>
            <a:pPr marL="534988" indent="-285750">
              <a:buClr>
                <a:srgbClr val="955FBB"/>
              </a:buClr>
              <a:buSzPct val="140000"/>
              <a:buNone/>
            </a:pPr>
            <a:endParaRPr lang="es-AR" sz="2000" smtClean="0">
              <a:solidFill>
                <a:schemeClr val="tx1">
                  <a:lumMod val="65000"/>
                  <a:lumOff val="35000"/>
                </a:schemeClr>
              </a:solidFill>
              <a:latin typeface="Arial" pitchFamily="34" charset="0"/>
              <a:cs typeface="Arial" pitchFamily="34" charset="0"/>
            </a:endParaRPr>
          </a:p>
          <a:p>
            <a:pPr marL="534988" indent="-285750">
              <a:buClr>
                <a:srgbClr val="955FBB"/>
              </a:buClr>
              <a:buSzPct val="140000"/>
            </a:pPr>
            <a:endParaRPr lang="es-AR" sz="1600" smtClean="0">
              <a:solidFill>
                <a:schemeClr val="tx1">
                  <a:lumMod val="65000"/>
                  <a:lumOff val="35000"/>
                </a:schemeClr>
              </a:solidFill>
              <a:latin typeface="Arial"/>
              <a:cs typeface="Arial"/>
            </a:endParaRPr>
          </a:p>
          <a:p>
            <a:pPr marL="534988" indent="-285750">
              <a:buClr>
                <a:srgbClr val="955FBB"/>
              </a:buClr>
              <a:buSzPct val="140000"/>
            </a:pPr>
            <a:endParaRPr lang="es-AR" sz="1600" smtClean="0">
              <a:solidFill>
                <a:schemeClr val="tx1">
                  <a:lumMod val="65000"/>
                  <a:lumOff val="35000"/>
                </a:schemeClr>
              </a:solidFill>
              <a:latin typeface="Arial"/>
              <a:cs typeface="Arial"/>
            </a:endParaRPr>
          </a:p>
          <a:p>
            <a:endParaRPr lang="es-ES"/>
          </a:p>
        </p:txBody>
      </p:sp>
      <p:sp>
        <p:nvSpPr>
          <p:cNvPr id="81922" name="Rectangle 2"/>
          <p:cNvSpPr>
            <a:spLocks noGrp="1" noChangeArrowheads="1"/>
          </p:cNvSpPr>
          <p:nvPr>
            <p:ph type="title"/>
          </p:nvPr>
        </p:nvSpPr>
        <p:spPr/>
        <p:txBody>
          <a:bodyPr>
            <a:normAutofit/>
          </a:bodyPr>
          <a:lstStyle/>
          <a:p>
            <a:r>
              <a:rPr lang="es-ES" smtClean="0"/>
              <a:t>WSO2 CEP</a:t>
            </a:r>
            <a:endParaRPr lang="es-ES"/>
          </a:p>
        </p:txBody>
      </p:sp>
      <p:pic>
        <p:nvPicPr>
          <p:cNvPr id="6" name="Picture 2" descr="C:\Documents and Settings\elosso\Mis documentos\Mis imágenes\big-data-analytics-strategy-and-roadmap-16-638.jpg"/>
          <p:cNvPicPr>
            <a:picLocks noChangeAspect="1" noChangeArrowheads="1"/>
          </p:cNvPicPr>
          <p:nvPr/>
        </p:nvPicPr>
        <p:blipFill>
          <a:blip r:embed="rId3"/>
          <a:srcRect/>
          <a:stretch>
            <a:fillRect/>
          </a:stretch>
        </p:blipFill>
        <p:spPr bwMode="auto">
          <a:xfrm>
            <a:off x="1785918" y="2928934"/>
            <a:ext cx="5332180" cy="300039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58204" cy="4590878"/>
          </a:xfrm>
          <a:ln>
            <a:noFill/>
          </a:ln>
        </p:spPr>
        <p:txBody>
          <a:bodyPr>
            <a:normAutofit/>
          </a:bodyPr>
          <a:lstStyle/>
          <a:p>
            <a:r>
              <a:rPr lang="es-AR" sz="1900" b="1" smtClean="0">
                <a:solidFill>
                  <a:schemeClr val="tx1">
                    <a:lumMod val="65000"/>
                    <a:lumOff val="35000"/>
                  </a:schemeClr>
                </a:solidFill>
                <a:latin typeface="Arial" pitchFamily="34" charset="0"/>
                <a:cs typeface="Arial" pitchFamily="34" charset="0"/>
              </a:rPr>
              <a:t>Liferay Portal </a:t>
            </a:r>
            <a:r>
              <a:rPr lang="es-AR" sz="1900" smtClean="0">
                <a:solidFill>
                  <a:schemeClr val="tx1">
                    <a:lumMod val="65000"/>
                    <a:lumOff val="35000"/>
                  </a:schemeClr>
                </a:solidFill>
                <a:latin typeface="Arial" pitchFamily="34" charset="0"/>
                <a:cs typeface="Arial" pitchFamily="34" charset="0"/>
              </a:rPr>
              <a:t>es una plataforma web que nos permite construir soluciones empresariales de manera rápida y sencilla. </a:t>
            </a:r>
          </a:p>
          <a:p>
            <a:endParaRPr lang="es-AR" sz="1900" smtClean="0">
              <a:solidFill>
                <a:schemeClr val="tx1">
                  <a:lumMod val="65000"/>
                  <a:lumOff val="35000"/>
                </a:schemeClr>
              </a:solidFill>
              <a:latin typeface="Arial" pitchFamily="34" charset="0"/>
              <a:cs typeface="Arial" pitchFamily="34" charset="0"/>
            </a:endParaRPr>
          </a:p>
          <a:p>
            <a:r>
              <a:rPr lang="es-AR" sz="1900" smtClean="0">
                <a:solidFill>
                  <a:schemeClr val="tx1">
                    <a:lumMod val="65000"/>
                    <a:lumOff val="35000"/>
                  </a:schemeClr>
                </a:solidFill>
                <a:latin typeface="Arial" pitchFamily="34" charset="0"/>
                <a:cs typeface="Arial" pitchFamily="34" charset="0"/>
              </a:rPr>
              <a:t>Para facilitar el desarrollo de aplicaciones, Liferay proporciona un </a:t>
            </a:r>
            <a:r>
              <a:rPr lang="es-AR" sz="1900" smtClean="0">
                <a:solidFill>
                  <a:schemeClr val="accent1"/>
                </a:solidFill>
                <a:latin typeface="Arial" pitchFamily="34" charset="0"/>
                <a:cs typeface="Arial" pitchFamily="34" charset="0"/>
              </a:rPr>
              <a:t>IDE</a:t>
            </a:r>
            <a:r>
              <a:rPr lang="es-AR" sz="1900" smtClean="0">
                <a:solidFill>
                  <a:schemeClr val="tx1">
                    <a:lumMod val="65000"/>
                    <a:lumOff val="35000"/>
                  </a:schemeClr>
                </a:solidFill>
                <a:latin typeface="Arial" pitchFamily="34" charset="0"/>
                <a:cs typeface="Arial" pitchFamily="34" charset="0"/>
              </a:rPr>
              <a:t>.</a:t>
            </a:r>
          </a:p>
          <a:p>
            <a:endParaRPr lang="es-AR" sz="1900" smtClean="0">
              <a:solidFill>
                <a:schemeClr val="tx1">
                  <a:lumMod val="65000"/>
                  <a:lumOff val="35000"/>
                </a:schemeClr>
              </a:solidFill>
              <a:latin typeface="Arial" pitchFamily="34" charset="0"/>
              <a:cs typeface="Arial" pitchFamily="34" charset="0"/>
            </a:endParaRPr>
          </a:p>
          <a:p>
            <a:r>
              <a:rPr lang="es-AR" sz="1900" b="1" smtClean="0">
                <a:solidFill>
                  <a:schemeClr val="tx1">
                    <a:lumMod val="65000"/>
                    <a:lumOff val="35000"/>
                  </a:schemeClr>
                </a:solidFill>
                <a:latin typeface="Arial" pitchFamily="34" charset="0"/>
                <a:cs typeface="Arial" pitchFamily="34" charset="0"/>
              </a:rPr>
              <a:t>Liferay IDE </a:t>
            </a:r>
            <a:r>
              <a:rPr lang="es-AR" sz="1900" smtClean="0">
                <a:solidFill>
                  <a:schemeClr val="tx1">
                    <a:lumMod val="65000"/>
                    <a:lumOff val="35000"/>
                  </a:schemeClr>
                </a:solidFill>
                <a:latin typeface="Arial" pitchFamily="34" charset="0"/>
                <a:cs typeface="Arial" pitchFamily="34" charset="0"/>
              </a:rPr>
              <a:t>es una extensión para </a:t>
            </a:r>
            <a:r>
              <a:rPr lang="es-AR" sz="1900" smtClean="0">
                <a:solidFill>
                  <a:schemeClr val="accent1"/>
                </a:solidFill>
                <a:latin typeface="Arial" pitchFamily="34" charset="0"/>
                <a:cs typeface="Arial" pitchFamily="34" charset="0"/>
              </a:rPr>
              <a:t>Eclipse</a:t>
            </a:r>
            <a:r>
              <a:rPr lang="es-AR" sz="1900" smtClean="0">
                <a:solidFill>
                  <a:schemeClr val="tx1">
                    <a:lumMod val="65000"/>
                    <a:lumOff val="35000"/>
                  </a:schemeClr>
                </a:solidFill>
                <a:latin typeface="Arial" pitchFamily="34" charset="0"/>
                <a:cs typeface="Arial" pitchFamily="34" charset="0"/>
              </a:rPr>
              <a:t> IDE que apoya el desarrollo de proyectos de plugins para la plataforma Liferay Portal. Puede instalar Liferay IDE como un conjunto de plugins de Eclipse desde un sitio de actualización. La última versión de Liferay IDE soporta el desarrollo de portlets, hooks, layout templates, themes y Ext plugins. </a:t>
            </a:r>
          </a:p>
          <a:p>
            <a:endParaRPr lang="es-AR" sz="1900" smtClean="0">
              <a:solidFill>
                <a:schemeClr val="tx1">
                  <a:lumMod val="65000"/>
                  <a:lumOff val="35000"/>
                </a:schemeClr>
              </a:solidFill>
              <a:latin typeface="Arial" pitchFamily="34" charset="0"/>
              <a:cs typeface="Arial" pitchFamily="34" charset="0"/>
            </a:endParaRPr>
          </a:p>
          <a:p>
            <a:r>
              <a:rPr lang="es-AR" sz="1900" smtClean="0">
                <a:solidFill>
                  <a:schemeClr val="tx1">
                    <a:lumMod val="65000"/>
                    <a:lumOff val="35000"/>
                  </a:schemeClr>
                </a:solidFill>
                <a:latin typeface="Arial" pitchFamily="34" charset="0"/>
                <a:cs typeface="Arial" pitchFamily="34" charset="0"/>
              </a:rPr>
              <a:t>Con Liferay IDE se cuenta con todo las herramientas necesarias para desarrollar su portal.</a:t>
            </a:r>
            <a:r>
              <a:rPr lang="es-AR" sz="1900" smtClean="0">
                <a:latin typeface="Arial" pitchFamily="34" charset="0"/>
                <a:cs typeface="Arial" pitchFamily="34" charset="0"/>
              </a:rPr>
              <a:t> </a:t>
            </a:r>
            <a:endParaRPr lang="es-ES" sz="1900" smtClean="0">
              <a:solidFill>
                <a:schemeClr val="tx1">
                  <a:lumMod val="65000"/>
                  <a:lumOff val="35000"/>
                </a:schemeClr>
              </a:solidFill>
              <a:latin typeface="Arial" pitchFamily="34" charset="0"/>
              <a:cs typeface="Arial" pitchFamily="34" charset="0"/>
            </a:endParaRPr>
          </a:p>
          <a:p>
            <a:endParaRPr lang="es-ES" sz="1600" b="1" smtClean="0">
              <a:solidFill>
                <a:schemeClr val="tx1">
                  <a:lumMod val="65000"/>
                  <a:lumOff val="35000"/>
                </a:schemeClr>
              </a:solidFill>
              <a:latin typeface="Arial"/>
              <a:cs typeface="Arial"/>
            </a:endParaRPr>
          </a:p>
        </p:txBody>
      </p:sp>
      <p:sp>
        <p:nvSpPr>
          <p:cNvPr id="81922" name="Rectangle 2"/>
          <p:cNvSpPr>
            <a:spLocks noGrp="1" noChangeArrowheads="1"/>
          </p:cNvSpPr>
          <p:nvPr>
            <p:ph type="title"/>
          </p:nvPr>
        </p:nvSpPr>
        <p:spPr/>
        <p:txBody>
          <a:bodyPr>
            <a:normAutofit/>
          </a:bodyPr>
          <a:lstStyle/>
          <a:p>
            <a:r>
              <a:rPr lang="es-ES" smtClean="0"/>
              <a:t>Liferay</a:t>
            </a:r>
            <a:endParaRPr lang="es-E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9"/>
            <a:ext cx="8229600" cy="4233688"/>
          </a:xfrm>
          <a:ln>
            <a:noFill/>
          </a:ln>
        </p:spPr>
        <p:txBody>
          <a:bodyPr/>
          <a:lstStyle/>
          <a:p>
            <a:r>
              <a:rPr lang="es-ES" sz="2400" smtClean="0"/>
              <a:t>Monitoreo de Actividades de Negocio</a:t>
            </a:r>
          </a:p>
          <a:p>
            <a:pPr lvl="1"/>
            <a:r>
              <a:rPr lang="es-ES" sz="2400" smtClean="0"/>
              <a:t>CEP</a:t>
            </a:r>
          </a:p>
          <a:p>
            <a:pPr lvl="1"/>
            <a:r>
              <a:rPr lang="es-ES" sz="2400" smtClean="0"/>
              <a:t>BAM</a:t>
            </a:r>
          </a:p>
          <a:p>
            <a:pPr lvl="1"/>
            <a:r>
              <a:rPr lang="es-ES" sz="2400" smtClean="0"/>
              <a:t>BI</a:t>
            </a:r>
          </a:p>
          <a:p>
            <a:pPr lvl="1"/>
            <a:endParaRPr lang="es-ES" sz="2400" smtClean="0"/>
          </a:p>
          <a:p>
            <a:r>
              <a:rPr lang="es-ES" sz="2400" smtClean="0"/>
              <a:t>Tableros de Control</a:t>
            </a:r>
          </a:p>
          <a:p>
            <a:endParaRPr lang="es-ES" sz="2400" smtClean="0"/>
          </a:p>
          <a:p>
            <a:r>
              <a:rPr lang="es-ES" sz="2400" smtClean="0"/>
              <a:t>Portales y portlets</a:t>
            </a:r>
            <a:endParaRPr lang="es-ES" sz="2400"/>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Marco teórico</a:t>
            </a:r>
            <a:endParaRPr lang="es-E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9"/>
            <a:ext cx="8229600" cy="4233688"/>
          </a:xfrm>
          <a:ln>
            <a:noFill/>
          </a:ln>
        </p:spPr>
        <p:txBody>
          <a:bodyPr/>
          <a:lstStyle/>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Arquitectura Lambda</a:t>
            </a:r>
            <a:endParaRPr lang="es-ES"/>
          </a:p>
        </p:txBody>
      </p:sp>
      <p:pic>
        <p:nvPicPr>
          <p:cNvPr id="4" name="Picture 2" descr="C:\Documents and Settings\elosso\Mis documentos\Mis imágenes\Arquitectura.jpg"/>
          <p:cNvPicPr>
            <a:picLocks noChangeAspect="1" noChangeArrowheads="1"/>
          </p:cNvPicPr>
          <p:nvPr/>
        </p:nvPicPr>
        <p:blipFill>
          <a:blip r:embed="rId3"/>
          <a:srcRect/>
          <a:stretch>
            <a:fillRect/>
          </a:stretch>
        </p:blipFill>
        <p:spPr bwMode="auto">
          <a:xfrm>
            <a:off x="428596" y="1643050"/>
            <a:ext cx="8277225" cy="424815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9"/>
            <a:ext cx="8229600" cy="4233688"/>
          </a:xfrm>
          <a:ln>
            <a:noFill/>
          </a:ln>
        </p:spPr>
        <p:txBody>
          <a:bodyPr/>
          <a:lstStyle/>
          <a:p>
            <a:r>
              <a:rPr lang="es-ES" sz="2400" smtClean="0"/>
              <a:t>Ejemplo en video de un proceso corriendo en Bonita OS y de su respectivo monitoreo reflejado por el Tablero de Control desplegado en Liferay.</a:t>
            </a:r>
            <a:endParaRPr lang="es-ES" sz="2400"/>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Caso de Estudio</a:t>
            </a:r>
            <a:endParaRPr lang="es-E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pPr>
              <a:buFont typeface="Wingdings" pitchFamily="2" charset="2"/>
              <a:buNone/>
            </a:pPr>
            <a:endParaRPr lang="es-ES" sz="6000"/>
          </a:p>
          <a:p>
            <a:pPr algn="ctr">
              <a:buFont typeface="Wingdings" pitchFamily="2" charset="2"/>
              <a:buNone/>
            </a:pPr>
            <a:r>
              <a:rPr lang="es-ES" sz="6000" smtClean="0"/>
              <a:t>¿PREGUNTAS</a:t>
            </a:r>
            <a:r>
              <a:rPr lang="es-ES" sz="600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9"/>
            <a:ext cx="8229600" cy="4233688"/>
          </a:xfrm>
          <a:ln>
            <a:solidFill>
              <a:schemeClr val="bg1"/>
            </a:solidFill>
          </a:ln>
        </p:spPr>
        <p:txBody>
          <a:bodyPr>
            <a:normAutofit fontScale="85000" lnSpcReduction="10000"/>
          </a:bodyPr>
          <a:lstStyle/>
          <a:p>
            <a:r>
              <a:rPr lang="es-AR" sz="2400" b="1" smtClean="0">
                <a:solidFill>
                  <a:schemeClr val="tx1">
                    <a:lumMod val="65000"/>
                    <a:lumOff val="35000"/>
                  </a:schemeClr>
                </a:solidFill>
                <a:latin typeface="Arial"/>
                <a:cs typeface="Arial"/>
              </a:rPr>
              <a:t>CEP </a:t>
            </a:r>
            <a:r>
              <a:rPr lang="es-AR" sz="2400" i="1" smtClean="0">
                <a:solidFill>
                  <a:schemeClr val="tx1">
                    <a:lumMod val="65000"/>
                    <a:lumOff val="35000"/>
                  </a:schemeClr>
                </a:solidFill>
                <a:latin typeface="Arial"/>
                <a:cs typeface="Arial"/>
              </a:rPr>
              <a:t>(Complex Event Pocessing) </a:t>
            </a:r>
            <a:r>
              <a:rPr lang="es-AR" sz="2400" b="1" smtClean="0">
                <a:solidFill>
                  <a:schemeClr val="tx1">
                    <a:lumMod val="65000"/>
                    <a:lumOff val="35000"/>
                  </a:schemeClr>
                </a:solidFill>
                <a:latin typeface="Arial"/>
                <a:cs typeface="Arial"/>
              </a:rPr>
              <a:t>: </a:t>
            </a:r>
            <a:r>
              <a:rPr lang="es-AR" sz="2400" smtClean="0">
                <a:solidFill>
                  <a:schemeClr val="tx1">
                    <a:lumMod val="65000"/>
                    <a:lumOff val="35000"/>
                  </a:schemeClr>
                </a:solidFill>
                <a:latin typeface="Arial"/>
                <a:cs typeface="Arial"/>
              </a:rPr>
              <a:t>la tecnología CEP es el componente que aporta la captura de información operacional a través de </a:t>
            </a:r>
            <a:r>
              <a:rPr lang="es-AR" sz="2400" b="1" smtClean="0">
                <a:solidFill>
                  <a:schemeClr val="accent1"/>
                </a:solidFill>
                <a:latin typeface="Arial"/>
                <a:cs typeface="Arial"/>
              </a:rPr>
              <a:t>eventos</a:t>
            </a:r>
            <a:r>
              <a:rPr lang="es-AR" sz="2400" smtClean="0">
                <a:solidFill>
                  <a:schemeClr val="tx1">
                    <a:lumMod val="65000"/>
                    <a:lumOff val="35000"/>
                  </a:schemeClr>
                </a:solidFill>
                <a:latin typeface="Arial"/>
                <a:cs typeface="Arial"/>
              </a:rPr>
              <a:t>, su análisis, correlación compleja en base a reglas de negocio y el establecimiento de patrones de comportamiento. </a:t>
            </a:r>
            <a:endParaRPr lang="es-ES" sz="2400" smtClean="0">
              <a:solidFill>
                <a:schemeClr val="tx1">
                  <a:lumMod val="65000"/>
                  <a:lumOff val="35000"/>
                </a:schemeClr>
              </a:solidFill>
              <a:latin typeface="Arial"/>
              <a:cs typeface="Arial"/>
            </a:endParaRPr>
          </a:p>
          <a:p>
            <a:pPr>
              <a:buNone/>
            </a:pPr>
            <a:endParaRPr lang="es-ES" sz="2400" smtClean="0">
              <a:solidFill>
                <a:schemeClr val="tx1">
                  <a:lumMod val="65000"/>
                  <a:lumOff val="35000"/>
                </a:schemeClr>
              </a:solidFill>
              <a:latin typeface="Arial"/>
              <a:cs typeface="Arial"/>
            </a:endParaRPr>
          </a:p>
          <a:p>
            <a:r>
              <a:rPr lang="es-ES" sz="2400" smtClean="0">
                <a:solidFill>
                  <a:schemeClr val="tx1">
                    <a:lumMod val="65000"/>
                    <a:lumOff val="35000"/>
                  </a:schemeClr>
                </a:solidFill>
                <a:latin typeface="Arial"/>
                <a:cs typeface="Arial"/>
              </a:rPr>
              <a:t>Esta tecnología permite procesar y analizar grandes cantidades de eventos, así como correlacionarlos para detectar y responder en </a:t>
            </a:r>
            <a:r>
              <a:rPr lang="es-ES" sz="2400" b="1" smtClean="0">
                <a:solidFill>
                  <a:schemeClr val="accent1"/>
                </a:solidFill>
                <a:latin typeface="Arial"/>
                <a:cs typeface="Arial"/>
              </a:rPr>
              <a:t>tiempo real </a:t>
            </a:r>
            <a:r>
              <a:rPr lang="es-ES" sz="2400" smtClean="0">
                <a:solidFill>
                  <a:schemeClr val="tx1">
                    <a:lumMod val="65000"/>
                    <a:lumOff val="35000"/>
                  </a:schemeClr>
                </a:solidFill>
                <a:latin typeface="Arial"/>
                <a:cs typeface="Arial"/>
              </a:rPr>
              <a:t>a situaciones críticas del negocio.</a:t>
            </a:r>
          </a:p>
          <a:p>
            <a:endParaRPr lang="es-ES" sz="2400" smtClean="0">
              <a:solidFill>
                <a:schemeClr val="tx1">
                  <a:lumMod val="65000"/>
                  <a:lumOff val="35000"/>
                </a:schemeClr>
              </a:solidFill>
              <a:latin typeface="Arial"/>
              <a:cs typeface="Arial"/>
            </a:endParaRPr>
          </a:p>
          <a:p>
            <a:r>
              <a:rPr lang="es-ES" sz="2400" smtClean="0">
                <a:solidFill>
                  <a:schemeClr val="tx1">
                    <a:lumMod val="65000"/>
                    <a:lumOff val="35000"/>
                  </a:schemeClr>
                </a:solidFill>
                <a:latin typeface="Arial"/>
                <a:cs typeface="Arial"/>
              </a:rPr>
              <a:t>Para ello, se utilizan patrones de eventos que inferirán nuevos eventos más complejos y con un mayor signiﬁcado semántico, los cuales ayudarán a </a:t>
            </a:r>
            <a:r>
              <a:rPr lang="es-ES" sz="2400" b="1" smtClean="0">
                <a:solidFill>
                  <a:schemeClr val="accent1"/>
                </a:solidFill>
                <a:latin typeface="Arial"/>
                <a:cs typeface="Arial"/>
              </a:rPr>
              <a:t>tomar decisiones </a:t>
            </a:r>
            <a:r>
              <a:rPr lang="es-ES" sz="2400" smtClean="0">
                <a:solidFill>
                  <a:schemeClr val="tx1">
                    <a:lumMod val="65000"/>
                    <a:lumOff val="35000"/>
                  </a:schemeClr>
                </a:solidFill>
                <a:latin typeface="Arial"/>
                <a:cs typeface="Arial"/>
              </a:rPr>
              <a:t>ante las situaciones acontecidas.</a:t>
            </a:r>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CEP</a:t>
            </a:r>
            <a:endParaRPr lang="es-E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9"/>
            <a:ext cx="8229600" cy="4233688"/>
          </a:xfrm>
          <a:ln>
            <a:solidFill>
              <a:schemeClr val="bg1"/>
            </a:solidFill>
          </a:ln>
        </p:spPr>
        <p:txBody>
          <a:bodyPr>
            <a:normAutofit fontScale="85000" lnSpcReduction="10000"/>
          </a:bodyPr>
          <a:lstStyle/>
          <a:p>
            <a:r>
              <a:rPr lang="es-AR" sz="2400" b="1" smtClean="0">
                <a:solidFill>
                  <a:schemeClr val="tx1">
                    <a:lumMod val="65000"/>
                    <a:lumOff val="35000"/>
                  </a:schemeClr>
                </a:solidFill>
                <a:latin typeface="Arial"/>
                <a:cs typeface="Arial"/>
              </a:rPr>
              <a:t>BAM </a:t>
            </a:r>
            <a:r>
              <a:rPr lang="es-AR" sz="2400" smtClean="0">
                <a:solidFill>
                  <a:schemeClr val="tx1">
                    <a:lumMod val="65000"/>
                    <a:lumOff val="35000"/>
                  </a:schemeClr>
                </a:solidFill>
                <a:latin typeface="Arial"/>
                <a:cs typeface="Arial"/>
              </a:rPr>
              <a:t>(</a:t>
            </a:r>
            <a:r>
              <a:rPr lang="es-AR" sz="2400" i="1" smtClean="0">
                <a:solidFill>
                  <a:schemeClr val="tx1">
                    <a:lumMod val="65000"/>
                    <a:lumOff val="35000"/>
                  </a:schemeClr>
                </a:solidFill>
                <a:latin typeface="Arial"/>
                <a:cs typeface="Arial"/>
              </a:rPr>
              <a:t>Business Activity Monitoring</a:t>
            </a:r>
            <a:r>
              <a:rPr lang="en-US" sz="2400" i="1" smtClean="0">
                <a:solidFill>
                  <a:schemeClr val="tx1">
                    <a:lumMod val="65000"/>
                    <a:lumOff val="35000"/>
                  </a:schemeClr>
                </a:solidFill>
                <a:latin typeface="Arial"/>
                <a:cs typeface="Arial"/>
              </a:rPr>
              <a:t>)</a:t>
            </a:r>
            <a:r>
              <a:rPr lang="es-AR" sz="2400" b="1" smtClean="0">
                <a:solidFill>
                  <a:schemeClr val="tx1">
                    <a:lumMod val="65000"/>
                    <a:lumOff val="35000"/>
                  </a:schemeClr>
                </a:solidFill>
                <a:latin typeface="Arial"/>
                <a:cs typeface="Arial"/>
              </a:rPr>
              <a:t>: </a:t>
            </a:r>
            <a:r>
              <a:rPr lang="es-ES" sz="2400" smtClean="0">
                <a:solidFill>
                  <a:schemeClr val="tx1">
                    <a:lumMod val="65000"/>
                    <a:lumOff val="35000"/>
                  </a:schemeClr>
                </a:solidFill>
                <a:latin typeface="Arial"/>
                <a:cs typeface="Arial"/>
              </a:rPr>
              <a:t>es un enfoque emergente de un conjunto de tecnologías que estudia los </a:t>
            </a:r>
            <a:r>
              <a:rPr lang="es-ES" sz="2400" smtClean="0">
                <a:solidFill>
                  <a:schemeClr val="accent1"/>
                </a:solidFill>
                <a:latin typeface="Arial"/>
                <a:cs typeface="Arial"/>
              </a:rPr>
              <a:t>eventos</a:t>
            </a:r>
            <a:r>
              <a:rPr lang="es-ES" sz="2400" smtClean="0">
                <a:solidFill>
                  <a:schemeClr val="tx1">
                    <a:lumMod val="65000"/>
                    <a:lumOff val="35000"/>
                  </a:schemeClr>
                </a:solidFill>
                <a:latin typeface="Arial"/>
                <a:cs typeface="Arial"/>
              </a:rPr>
              <a:t> del negocio con el objetivo de que los gerentes puedan reaccionar de una manera más rápida a los problemas y oportunidades</a:t>
            </a:r>
            <a:r>
              <a:rPr lang="es-AR" sz="2400" smtClean="0">
                <a:solidFill>
                  <a:schemeClr val="tx1">
                    <a:lumMod val="65000"/>
                    <a:lumOff val="35000"/>
                  </a:schemeClr>
                </a:solidFill>
                <a:latin typeface="Arial"/>
                <a:cs typeface="Arial"/>
              </a:rPr>
              <a:t>.</a:t>
            </a:r>
          </a:p>
          <a:p>
            <a:endParaRPr lang="es-AR" sz="2400" smtClean="0">
              <a:solidFill>
                <a:schemeClr val="tx1">
                  <a:lumMod val="65000"/>
                  <a:lumOff val="35000"/>
                </a:schemeClr>
              </a:solidFill>
              <a:latin typeface="Arial"/>
              <a:cs typeface="Arial"/>
            </a:endParaRPr>
          </a:p>
          <a:p>
            <a:r>
              <a:rPr lang="es-AR" sz="2400" smtClean="0">
                <a:solidFill>
                  <a:schemeClr val="tx1">
                    <a:lumMod val="65000"/>
                    <a:lumOff val="35000"/>
                  </a:schemeClr>
                </a:solidFill>
                <a:latin typeface="Arial"/>
                <a:cs typeface="Arial"/>
              </a:rPr>
              <a:t>Algunos productos permiten comparar niveles históricos con los niveles actuales y están basados en bases de datos en memoria.</a:t>
            </a:r>
          </a:p>
          <a:p>
            <a:endParaRPr lang="es-ES" sz="1800" smtClean="0">
              <a:solidFill>
                <a:schemeClr val="tx1">
                  <a:lumMod val="65000"/>
                  <a:lumOff val="35000"/>
                </a:schemeClr>
              </a:solidFill>
              <a:latin typeface="Arial"/>
              <a:cs typeface="Arial"/>
            </a:endParaRPr>
          </a:p>
          <a:p>
            <a:pPr>
              <a:lnSpc>
                <a:spcPct val="115000"/>
              </a:lnSpc>
              <a:spcAft>
                <a:spcPts val="1000"/>
              </a:spcAft>
            </a:pPr>
            <a:r>
              <a:rPr lang="es-AR" sz="2400" smtClean="0">
                <a:ea typeface="Times New Roman"/>
                <a:cs typeface="Times New Roman"/>
              </a:rPr>
              <a:t>Características de una solución BAM:</a:t>
            </a:r>
          </a:p>
          <a:p>
            <a:pPr marL="534988" lvl="0" indent="-285750">
              <a:buClr>
                <a:srgbClr val="955FBB"/>
              </a:buClr>
              <a:buSzPct val="140000"/>
              <a:buFont typeface="Wingdings" charset="2"/>
              <a:buChar char="v"/>
            </a:pPr>
            <a:r>
              <a:rPr lang="es-AR" sz="2400" smtClean="0">
                <a:solidFill>
                  <a:schemeClr val="tx1">
                    <a:lumMod val="65000"/>
                    <a:lumOff val="35000"/>
                  </a:schemeClr>
                </a:solidFill>
                <a:latin typeface="Arial"/>
                <a:cs typeface="Arial"/>
              </a:rPr>
              <a:t> Optimización de procesos de negocio.</a:t>
            </a:r>
          </a:p>
          <a:p>
            <a:pPr marL="534988" lvl="0" indent="-285750">
              <a:buClr>
                <a:srgbClr val="955FBB"/>
              </a:buClr>
              <a:buSzPct val="140000"/>
              <a:buFont typeface="Wingdings" charset="2"/>
              <a:buChar char="v"/>
            </a:pPr>
            <a:r>
              <a:rPr lang="es-AR" sz="2400" smtClean="0">
                <a:solidFill>
                  <a:schemeClr val="tx1">
                    <a:lumMod val="65000"/>
                    <a:lumOff val="35000"/>
                  </a:schemeClr>
                </a:solidFill>
                <a:latin typeface="Arial"/>
                <a:cs typeface="Arial"/>
              </a:rPr>
              <a:t> Mediciones de procesos de negocio.</a:t>
            </a:r>
          </a:p>
          <a:p>
            <a:pPr marL="534988" lvl="0" indent="-285750">
              <a:buClr>
                <a:srgbClr val="955FBB"/>
              </a:buClr>
              <a:buSzPct val="140000"/>
              <a:buFont typeface="Wingdings" charset="2"/>
              <a:buChar char="v"/>
            </a:pPr>
            <a:r>
              <a:rPr lang="es-AR" sz="2400" smtClean="0">
                <a:solidFill>
                  <a:schemeClr val="tx1">
                    <a:lumMod val="65000"/>
                    <a:lumOff val="35000"/>
                  </a:schemeClr>
                </a:solidFill>
                <a:latin typeface="Arial"/>
                <a:cs typeface="Arial"/>
              </a:rPr>
              <a:t> Desarrollo del modelo del monitoreo.</a:t>
            </a:r>
          </a:p>
          <a:p>
            <a:pPr marL="534988" lvl="0" indent="-285750">
              <a:buClr>
                <a:srgbClr val="955FBB"/>
              </a:buClr>
              <a:buSzPct val="140000"/>
              <a:buFont typeface="Wingdings" charset="2"/>
              <a:buChar char="v"/>
            </a:pPr>
            <a:r>
              <a:rPr lang="es-AR" sz="2400" smtClean="0">
                <a:solidFill>
                  <a:schemeClr val="tx1">
                    <a:lumMod val="65000"/>
                    <a:lumOff val="35000"/>
                  </a:schemeClr>
                </a:solidFill>
                <a:latin typeface="Arial"/>
                <a:cs typeface="Arial"/>
              </a:rPr>
              <a:t> Visualización de los resultados.</a:t>
            </a:r>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BAM</a:t>
            </a:r>
            <a:endParaRPr lang="es-E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186766" cy="4662315"/>
          </a:xfrm>
          <a:ln>
            <a:noFill/>
          </a:ln>
        </p:spPr>
        <p:txBody>
          <a:bodyPr>
            <a:normAutofit fontScale="92500" lnSpcReduction="10000"/>
          </a:bodyPr>
          <a:lstStyle/>
          <a:p>
            <a:pPr>
              <a:buFont typeface="Wingdings" pitchFamily="2" charset="2"/>
              <a:buChar char="Ø"/>
            </a:pPr>
            <a:r>
              <a:rPr lang="es-AR" sz="2000" b="1" smtClean="0">
                <a:solidFill>
                  <a:schemeClr val="tx1">
                    <a:lumMod val="65000"/>
                    <a:lumOff val="35000"/>
                  </a:schemeClr>
                </a:solidFill>
                <a:latin typeface="Arial"/>
                <a:cs typeface="Arial"/>
              </a:rPr>
              <a:t>Mediciones de procesos de negocio</a:t>
            </a:r>
            <a:r>
              <a:rPr lang="es-AR" sz="2000" smtClean="0">
                <a:solidFill>
                  <a:schemeClr val="tx1">
                    <a:lumMod val="65000"/>
                    <a:lumOff val="35000"/>
                  </a:schemeClr>
                </a:solidFill>
                <a:latin typeface="Arial"/>
                <a:cs typeface="Arial"/>
              </a:rPr>
              <a:t>: para llevar a cabo la </a:t>
            </a:r>
            <a:r>
              <a:rPr lang="es-AR" sz="2000" smtClean="0">
                <a:solidFill>
                  <a:schemeClr val="accent1"/>
                </a:solidFill>
                <a:latin typeface="Arial"/>
                <a:cs typeface="Arial"/>
              </a:rPr>
              <a:t>optimización de procesos</a:t>
            </a:r>
            <a:r>
              <a:rPr lang="es-AR" sz="2000" smtClean="0">
                <a:solidFill>
                  <a:schemeClr val="tx1">
                    <a:lumMod val="65000"/>
                    <a:lumOff val="35000"/>
                  </a:schemeClr>
                </a:solidFill>
                <a:latin typeface="Arial"/>
                <a:cs typeface="Arial"/>
              </a:rPr>
              <a:t>, es necesario tener mediciones de los mismos las cuales permitan determinar </a:t>
            </a:r>
            <a:r>
              <a:rPr lang="es-AR" sz="2000" smtClean="0">
                <a:solidFill>
                  <a:schemeClr val="accent1"/>
                </a:solidFill>
                <a:latin typeface="Arial"/>
                <a:cs typeface="Arial"/>
              </a:rPr>
              <a:t>qué resulta malo e ineficiente</a:t>
            </a:r>
            <a:r>
              <a:rPr lang="es-AR" sz="2000" smtClean="0">
                <a:solidFill>
                  <a:schemeClr val="tx1">
                    <a:lumMod val="65000"/>
                    <a:lumOff val="35000"/>
                  </a:schemeClr>
                </a:solidFill>
                <a:latin typeface="Arial"/>
                <a:cs typeface="Arial"/>
              </a:rPr>
              <a:t>. Términos básicos de medición:</a:t>
            </a:r>
          </a:p>
          <a:p>
            <a:pPr>
              <a:buFont typeface="Wingdings" pitchFamily="2" charset="2"/>
              <a:buChar char="Ø"/>
            </a:pPr>
            <a:endParaRPr lang="es-ES" sz="1000" smtClean="0">
              <a:solidFill>
                <a:schemeClr val="tx1">
                  <a:lumMod val="65000"/>
                  <a:lumOff val="35000"/>
                </a:schemeClr>
              </a:solidFill>
              <a:latin typeface="Arial"/>
              <a:cs typeface="Arial"/>
            </a:endParaRPr>
          </a:p>
          <a:p>
            <a:pPr lvl="1">
              <a:buFont typeface="Arial" pitchFamily="34" charset="0"/>
              <a:buChar char="•"/>
            </a:pPr>
            <a:r>
              <a:rPr lang="es-ES" sz="2000" smtClean="0">
                <a:solidFill>
                  <a:schemeClr val="tx1">
                    <a:lumMod val="65000"/>
                    <a:lumOff val="35000"/>
                  </a:schemeClr>
                </a:solidFill>
                <a:latin typeface="Arial" pitchFamily="34" charset="0"/>
                <a:cs typeface="Arial" pitchFamily="34" charset="0"/>
              </a:rPr>
              <a:t>Instancia del elemento de monitoreo.</a:t>
            </a:r>
            <a:endParaRPr lang="es-ES" sz="1800" smtClean="0">
              <a:solidFill>
                <a:schemeClr val="tx1">
                  <a:lumMod val="65000"/>
                  <a:lumOff val="35000"/>
                </a:schemeClr>
              </a:solidFill>
              <a:latin typeface="Arial" pitchFamily="34" charset="0"/>
              <a:cs typeface="Arial" pitchFamily="34" charset="0"/>
            </a:endParaRPr>
          </a:p>
          <a:p>
            <a:pPr lvl="1">
              <a:buFont typeface="Arial" pitchFamily="34" charset="0"/>
              <a:buChar char="•"/>
            </a:pPr>
            <a:r>
              <a:rPr lang="es-ES" sz="2000" smtClean="0">
                <a:solidFill>
                  <a:schemeClr val="tx1">
                    <a:lumMod val="65000"/>
                    <a:lumOff val="35000"/>
                  </a:schemeClr>
                </a:solidFill>
                <a:latin typeface="Arial" pitchFamily="34" charset="0"/>
                <a:cs typeface="Arial" pitchFamily="34" charset="0"/>
              </a:rPr>
              <a:t>Métrica.</a:t>
            </a:r>
            <a:endParaRPr lang="es-AR" sz="1800" smtClean="0">
              <a:latin typeface="Arial" pitchFamily="34" charset="0"/>
              <a:cs typeface="Arial" pitchFamily="34" charset="0"/>
            </a:endParaRPr>
          </a:p>
          <a:p>
            <a:pPr lvl="1">
              <a:buFont typeface="Arial" pitchFamily="34" charset="0"/>
              <a:buChar char="•"/>
            </a:pPr>
            <a:r>
              <a:rPr lang="es-ES" sz="2000" b="1" smtClean="0">
                <a:solidFill>
                  <a:schemeClr val="accent1"/>
                </a:solidFill>
                <a:latin typeface="Arial" pitchFamily="34" charset="0"/>
                <a:cs typeface="Arial" pitchFamily="34" charset="0"/>
              </a:rPr>
              <a:t>KPIs</a:t>
            </a:r>
            <a:r>
              <a:rPr lang="es-ES" sz="2000" smtClean="0">
                <a:solidFill>
                  <a:schemeClr val="tx1">
                    <a:lumMod val="65000"/>
                    <a:lumOff val="35000"/>
                  </a:schemeClr>
                </a:solidFill>
                <a:latin typeface="Arial" pitchFamily="34" charset="0"/>
                <a:cs typeface="Arial" pitchFamily="34" charset="0"/>
              </a:rPr>
              <a:t> (Indicadores Claves de Rendimiento): </a:t>
            </a:r>
            <a:r>
              <a:rPr lang="es-AR" sz="1800" smtClean="0">
                <a:latin typeface="Arial" pitchFamily="34" charset="0"/>
                <a:cs typeface="Arial" pitchFamily="34" charset="0"/>
              </a:rPr>
              <a:t>son mediciones cuantificables, pactadas de antemano, que reflejan los factores críticos de éxito.</a:t>
            </a:r>
            <a:endParaRPr lang="es-ES" sz="1800" smtClean="0">
              <a:solidFill>
                <a:schemeClr val="tx1">
                  <a:lumMod val="65000"/>
                  <a:lumOff val="35000"/>
                </a:schemeClr>
              </a:solidFill>
              <a:latin typeface="Arial" pitchFamily="34" charset="0"/>
              <a:cs typeface="Arial" pitchFamily="34" charset="0"/>
            </a:endParaRPr>
          </a:p>
          <a:p>
            <a:pPr lvl="1">
              <a:buFont typeface="Arial" pitchFamily="34" charset="0"/>
              <a:buChar char="•"/>
            </a:pPr>
            <a:r>
              <a:rPr lang="es-ES" sz="2000" smtClean="0">
                <a:solidFill>
                  <a:schemeClr val="tx1">
                    <a:lumMod val="65000"/>
                    <a:lumOff val="35000"/>
                  </a:schemeClr>
                </a:solidFill>
                <a:latin typeface="Arial" pitchFamily="34" charset="0"/>
                <a:cs typeface="Arial" pitchFamily="34" charset="0"/>
              </a:rPr>
              <a:t>Trigger.</a:t>
            </a:r>
            <a:endParaRPr lang="es-ES" sz="1800" smtClean="0">
              <a:solidFill>
                <a:schemeClr val="tx1">
                  <a:lumMod val="65000"/>
                  <a:lumOff val="35000"/>
                </a:schemeClr>
              </a:solidFill>
              <a:latin typeface="Arial" pitchFamily="34" charset="0"/>
              <a:cs typeface="Arial" pitchFamily="34" charset="0"/>
            </a:endParaRPr>
          </a:p>
          <a:p>
            <a:pPr lvl="1">
              <a:buFont typeface="Arial" pitchFamily="34" charset="0"/>
              <a:buChar char="•"/>
            </a:pPr>
            <a:r>
              <a:rPr lang="es-ES" sz="2000" smtClean="0">
                <a:solidFill>
                  <a:schemeClr val="tx1">
                    <a:lumMod val="65000"/>
                    <a:lumOff val="35000"/>
                  </a:schemeClr>
                </a:solidFill>
                <a:latin typeface="Arial" pitchFamily="34" charset="0"/>
                <a:cs typeface="Arial" pitchFamily="34" charset="0"/>
              </a:rPr>
              <a:t>Timer.</a:t>
            </a:r>
            <a:endParaRPr lang="es-AR" sz="1800" smtClean="0">
              <a:latin typeface="Arial" pitchFamily="34" charset="0"/>
              <a:cs typeface="Arial" pitchFamily="34" charset="0"/>
            </a:endParaRPr>
          </a:p>
          <a:p>
            <a:pPr lvl="1">
              <a:buFont typeface="Arial" pitchFamily="34" charset="0"/>
              <a:buChar char="•"/>
            </a:pPr>
            <a:r>
              <a:rPr lang="es-AR" sz="2000" smtClean="0">
                <a:solidFill>
                  <a:schemeClr val="tx1">
                    <a:lumMod val="65000"/>
                    <a:lumOff val="35000"/>
                  </a:schemeClr>
                </a:solidFill>
                <a:latin typeface="Arial" pitchFamily="34" charset="0"/>
                <a:cs typeface="Arial" pitchFamily="34" charset="0"/>
              </a:rPr>
              <a:t>Counter.</a:t>
            </a:r>
            <a:endParaRPr lang="es-AR" sz="1800" smtClean="0">
              <a:latin typeface="Arial" pitchFamily="34" charset="0"/>
              <a:cs typeface="Arial" pitchFamily="34" charset="0"/>
            </a:endParaRPr>
          </a:p>
          <a:p>
            <a:pPr lvl="1">
              <a:buFont typeface="Arial" pitchFamily="34" charset="0"/>
              <a:buChar char="•"/>
            </a:pPr>
            <a:r>
              <a:rPr lang="es-ES" sz="2000" smtClean="0">
                <a:solidFill>
                  <a:schemeClr val="tx1">
                    <a:lumMod val="65000"/>
                    <a:lumOff val="35000"/>
                  </a:schemeClr>
                </a:solidFill>
                <a:latin typeface="Arial" pitchFamily="34" charset="0"/>
                <a:cs typeface="Arial" pitchFamily="34" charset="0"/>
              </a:rPr>
              <a:t>Alcance del monitoreo.</a:t>
            </a:r>
            <a:endParaRPr lang="es-AR" sz="2000" smtClean="0">
              <a:latin typeface="Arial" pitchFamily="34" charset="0"/>
              <a:cs typeface="Arial" pitchFamily="34" charset="0"/>
            </a:endParaRPr>
          </a:p>
          <a:p>
            <a:pPr lvl="1">
              <a:buFont typeface="Arial" pitchFamily="34" charset="0"/>
              <a:buChar char="•"/>
            </a:pPr>
            <a:r>
              <a:rPr lang="es-ES" sz="2000" smtClean="0">
                <a:solidFill>
                  <a:schemeClr val="tx1">
                    <a:lumMod val="65000"/>
                    <a:lumOff val="35000"/>
                  </a:schemeClr>
                </a:solidFill>
                <a:latin typeface="Arial" pitchFamily="34" charset="0"/>
                <a:cs typeface="Arial" pitchFamily="34" charset="0"/>
              </a:rPr>
              <a:t>Situaciones de negocio: </a:t>
            </a:r>
            <a:r>
              <a:rPr lang="es-AR" sz="1800" smtClean="0">
                <a:latin typeface="Arial" pitchFamily="34" charset="0"/>
                <a:cs typeface="Arial" pitchFamily="34" charset="0"/>
              </a:rPr>
              <a:t>uno de los objetivos de BAM es permitir a los procesos poder reaccionar bajo ciertas condiciones del negocio. </a:t>
            </a:r>
            <a:endParaRPr lang="es-AR" sz="1800" u="sng" smtClean="0">
              <a:latin typeface="Arial" pitchFamily="34" charset="0"/>
              <a:cs typeface="Arial" pitchFamily="34" charset="0"/>
            </a:endParaRPr>
          </a:p>
          <a:p>
            <a:pPr lvl="1">
              <a:buFont typeface="Arial" pitchFamily="34" charset="0"/>
              <a:buChar char="•"/>
            </a:pPr>
            <a:endParaRPr lang="es-ES" sz="1800" smtClean="0">
              <a:solidFill>
                <a:schemeClr val="tx1">
                  <a:lumMod val="65000"/>
                  <a:lumOff val="35000"/>
                </a:schemeClr>
              </a:solidFill>
              <a:latin typeface="Arial" pitchFamily="34" charset="0"/>
              <a:cs typeface="Arial" pitchFamily="34" charset="0"/>
            </a:endParaRPr>
          </a:p>
          <a:p>
            <a:endParaRPr lang="es-ES" sz="2400"/>
          </a:p>
        </p:txBody>
      </p:sp>
      <p:sp>
        <p:nvSpPr>
          <p:cNvPr id="81922" name="Rectangle 2"/>
          <p:cNvSpPr>
            <a:spLocks noGrp="1" noChangeArrowheads="1"/>
          </p:cNvSpPr>
          <p:nvPr>
            <p:ph type="title"/>
          </p:nvPr>
        </p:nvSpPr>
        <p:spPr/>
        <p:txBody>
          <a:bodyPr>
            <a:normAutofit/>
          </a:bodyPr>
          <a:lstStyle/>
          <a:p>
            <a:r>
              <a:rPr lang="es-ES" smtClean="0"/>
              <a:t>BAM</a:t>
            </a:r>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733226"/>
          </a:xfrm>
          <a:ln>
            <a:noFill/>
          </a:ln>
        </p:spPr>
        <p:txBody>
          <a:bodyPr>
            <a:normAutofit/>
          </a:bodyPr>
          <a:lstStyle/>
          <a:p>
            <a:pPr>
              <a:buFont typeface="Wingdings" pitchFamily="2" charset="2"/>
              <a:buChar char="Ø"/>
            </a:pPr>
            <a:r>
              <a:rPr lang="es-AR" sz="2000" b="1" smtClean="0">
                <a:solidFill>
                  <a:schemeClr val="tx1">
                    <a:lumMod val="65000"/>
                    <a:lumOff val="35000"/>
                  </a:schemeClr>
                </a:solidFill>
                <a:latin typeface="Arial"/>
                <a:cs typeface="Arial"/>
              </a:rPr>
              <a:t> Desarrollo del modelo de monitoreo:</a:t>
            </a:r>
            <a:endParaRPr lang="es-AR" sz="2000" smtClean="0">
              <a:solidFill>
                <a:schemeClr val="tx1">
                  <a:lumMod val="65000"/>
                  <a:lumOff val="35000"/>
                </a:schemeClr>
              </a:solidFill>
              <a:latin typeface="Arial"/>
              <a:cs typeface="Arial"/>
            </a:endParaRPr>
          </a:p>
          <a:p>
            <a:endParaRPr lang="es-ES" sz="2400" smtClean="0"/>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BAM</a:t>
            </a:r>
            <a:endParaRPr lang="es-ES"/>
          </a:p>
        </p:txBody>
      </p:sp>
      <p:pic>
        <p:nvPicPr>
          <p:cNvPr id="1028" name="Picture 4"/>
          <p:cNvPicPr>
            <a:picLocks noChangeAspect="1" noChangeArrowheads="1"/>
          </p:cNvPicPr>
          <p:nvPr/>
        </p:nvPicPr>
        <p:blipFill>
          <a:blip r:embed="rId3"/>
          <a:srcRect/>
          <a:stretch>
            <a:fillRect/>
          </a:stretch>
        </p:blipFill>
        <p:spPr bwMode="auto">
          <a:xfrm>
            <a:off x="1357290" y="2071678"/>
            <a:ext cx="6143668" cy="37471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448002"/>
          </a:xfrm>
          <a:ln>
            <a:noFill/>
          </a:ln>
        </p:spPr>
        <p:txBody>
          <a:bodyPr>
            <a:normAutofit/>
          </a:bodyPr>
          <a:lstStyle/>
          <a:p>
            <a:pPr>
              <a:buFont typeface="Wingdings" pitchFamily="2" charset="2"/>
              <a:buChar char="Ø"/>
            </a:pPr>
            <a:r>
              <a:rPr lang="es-AR" sz="2000" b="1" smtClean="0">
                <a:solidFill>
                  <a:schemeClr val="tx1">
                    <a:lumMod val="65000"/>
                    <a:lumOff val="35000"/>
                  </a:schemeClr>
                </a:solidFill>
                <a:latin typeface="Arial"/>
                <a:cs typeface="Arial"/>
              </a:rPr>
              <a:t> Visualización  de los resultados</a:t>
            </a:r>
            <a:r>
              <a:rPr lang="es-AR" sz="2000" smtClean="0">
                <a:solidFill>
                  <a:schemeClr val="tx1">
                    <a:lumMod val="65000"/>
                    <a:lumOff val="35000"/>
                  </a:schemeClr>
                </a:solidFill>
                <a:latin typeface="Arial"/>
                <a:cs typeface="Arial"/>
              </a:rPr>
              <a:t>: se refiere a la parte </a:t>
            </a:r>
            <a:r>
              <a:rPr lang="es-AR" sz="2000" b="1" smtClean="0">
                <a:solidFill>
                  <a:schemeClr val="accent1"/>
                </a:solidFill>
                <a:latin typeface="Arial"/>
                <a:cs typeface="Arial"/>
              </a:rPr>
              <a:t>front-end</a:t>
            </a:r>
            <a:r>
              <a:rPr lang="es-AR" sz="2000" smtClean="0">
                <a:solidFill>
                  <a:schemeClr val="tx1">
                    <a:lumMod val="65000"/>
                    <a:lumOff val="35000"/>
                  </a:schemeClr>
                </a:solidFill>
                <a:latin typeface="Arial"/>
                <a:cs typeface="Arial"/>
              </a:rPr>
              <a:t>  de BAM que se debería mostrar al usuario final. Las técnicas de visualización más relevantes son:</a:t>
            </a:r>
          </a:p>
          <a:p>
            <a:pPr lvl="1"/>
            <a:endParaRPr lang="es-ES" sz="2000" smtClean="0">
              <a:solidFill>
                <a:schemeClr val="tx1">
                  <a:lumMod val="65000"/>
                  <a:lumOff val="35000"/>
                </a:schemeClr>
              </a:solidFill>
              <a:latin typeface="Arial"/>
              <a:cs typeface="Arial"/>
            </a:endParaRPr>
          </a:p>
          <a:p>
            <a:pPr lvl="1">
              <a:buFont typeface="Arial" pitchFamily="34" charset="0"/>
              <a:buChar char="•"/>
            </a:pPr>
            <a:r>
              <a:rPr lang="es-ES" sz="2000" b="1" u="sng" smtClean="0">
                <a:solidFill>
                  <a:schemeClr val="tx1">
                    <a:lumMod val="65000"/>
                    <a:lumOff val="35000"/>
                  </a:schemeClr>
                </a:solidFill>
                <a:latin typeface="Arial"/>
                <a:cs typeface="Arial"/>
              </a:rPr>
              <a:t>Tableros de Control</a:t>
            </a:r>
          </a:p>
          <a:p>
            <a:pPr lvl="1">
              <a:buNone/>
            </a:pPr>
            <a:endParaRPr lang="es-ES" sz="1000" b="1" u="sng" smtClean="0">
              <a:solidFill>
                <a:schemeClr val="tx1">
                  <a:lumMod val="65000"/>
                  <a:lumOff val="35000"/>
                </a:schemeClr>
              </a:solidFill>
              <a:latin typeface="Arial"/>
              <a:cs typeface="Arial"/>
            </a:endParaRPr>
          </a:p>
          <a:p>
            <a:pPr lvl="3">
              <a:buFont typeface="Arial" pitchFamily="34" charset="0"/>
              <a:buChar char="•"/>
            </a:pPr>
            <a:r>
              <a:rPr lang="es-ES" sz="2000" smtClean="0">
                <a:solidFill>
                  <a:schemeClr val="tx1">
                    <a:lumMod val="65000"/>
                    <a:lumOff val="35000"/>
                  </a:schemeClr>
                </a:solidFill>
                <a:latin typeface="Arial"/>
                <a:cs typeface="Arial"/>
              </a:rPr>
              <a:t> Tablas de información de instancias de proceso.</a:t>
            </a:r>
          </a:p>
          <a:p>
            <a:pPr lvl="3">
              <a:buFont typeface="Arial" pitchFamily="34" charset="0"/>
              <a:buChar char="•"/>
            </a:pPr>
            <a:r>
              <a:rPr lang="es-ES" sz="2000" smtClean="0">
                <a:solidFill>
                  <a:schemeClr val="tx1">
                    <a:lumMod val="65000"/>
                    <a:lumOff val="35000"/>
                  </a:schemeClr>
                </a:solidFill>
                <a:latin typeface="Arial"/>
                <a:cs typeface="Arial"/>
              </a:rPr>
              <a:t> Medidores: </a:t>
            </a:r>
            <a:r>
              <a:rPr lang="es-AR" sz="1800" smtClean="0">
                <a:latin typeface="Arial" pitchFamily="34" charset="0"/>
                <a:cs typeface="Arial" pitchFamily="34" charset="0"/>
              </a:rPr>
              <a:t>elemento de visualización simple generalmente utilizado para expresar el valor de un KPI. </a:t>
            </a:r>
            <a:endParaRPr lang="es-ES" sz="1800" smtClean="0">
              <a:solidFill>
                <a:schemeClr val="tx1">
                  <a:lumMod val="65000"/>
                  <a:lumOff val="35000"/>
                </a:schemeClr>
              </a:solidFill>
              <a:latin typeface="Arial" pitchFamily="34" charset="0"/>
              <a:cs typeface="Arial" pitchFamily="34" charset="0"/>
            </a:endParaRPr>
          </a:p>
          <a:p>
            <a:pPr lvl="3">
              <a:buFont typeface="Arial" pitchFamily="34" charset="0"/>
              <a:buChar char="•"/>
            </a:pPr>
            <a:r>
              <a:rPr lang="es-ES" sz="2000" smtClean="0">
                <a:solidFill>
                  <a:schemeClr val="tx1">
                    <a:lumMod val="65000"/>
                    <a:lumOff val="35000"/>
                  </a:schemeClr>
                </a:solidFill>
                <a:latin typeface="Arial"/>
                <a:cs typeface="Arial"/>
              </a:rPr>
              <a:t> OLAP- like analysis:</a:t>
            </a:r>
            <a:r>
              <a:rPr lang="es-ES" sz="1800" smtClean="0">
                <a:solidFill>
                  <a:schemeClr val="tx1">
                    <a:lumMod val="65000"/>
                    <a:lumOff val="35000"/>
                  </a:schemeClr>
                </a:solidFill>
                <a:latin typeface="Arial" pitchFamily="34" charset="0"/>
                <a:cs typeface="Arial" pitchFamily="34" charset="0"/>
              </a:rPr>
              <a:t> </a:t>
            </a:r>
            <a:r>
              <a:rPr lang="es-AR" sz="1800" smtClean="0">
                <a:latin typeface="Arial" pitchFamily="34" charset="0"/>
                <a:cs typeface="Arial" pitchFamily="34" charset="0"/>
              </a:rPr>
              <a:t>OLAP permite la consulta de </a:t>
            </a:r>
            <a:r>
              <a:rPr lang="es-AR" sz="1800" smtClean="0">
                <a:solidFill>
                  <a:schemeClr val="accent1"/>
                </a:solidFill>
                <a:latin typeface="Arial" pitchFamily="34" charset="0"/>
                <a:cs typeface="Arial" pitchFamily="34" charset="0"/>
              </a:rPr>
              <a:t>datos multidimensionales</a:t>
            </a:r>
            <a:r>
              <a:rPr lang="es-AR" sz="1800" smtClean="0">
                <a:latin typeface="Arial" pitchFamily="34" charset="0"/>
                <a:cs typeface="Arial" pitchFamily="34" charset="0"/>
              </a:rPr>
              <a:t> y visualiza los resultados en tablas o gráficos. </a:t>
            </a:r>
            <a:endParaRPr lang="es-ES" sz="1800" smtClean="0">
              <a:solidFill>
                <a:schemeClr val="tx1">
                  <a:lumMod val="65000"/>
                  <a:lumOff val="35000"/>
                </a:schemeClr>
              </a:solidFill>
              <a:latin typeface="Arial" pitchFamily="34" charset="0"/>
              <a:cs typeface="Arial" pitchFamily="34" charset="0"/>
            </a:endParaRPr>
          </a:p>
          <a:p>
            <a:endParaRPr lang="es-ES" sz="2400"/>
          </a:p>
          <a:p>
            <a:endParaRPr lang="es-ES"/>
          </a:p>
        </p:txBody>
      </p:sp>
      <p:sp>
        <p:nvSpPr>
          <p:cNvPr id="81922" name="Rectangle 2"/>
          <p:cNvSpPr>
            <a:spLocks noGrp="1" noChangeArrowheads="1"/>
          </p:cNvSpPr>
          <p:nvPr>
            <p:ph type="title"/>
          </p:nvPr>
        </p:nvSpPr>
        <p:spPr/>
        <p:txBody>
          <a:bodyPr>
            <a:normAutofit/>
          </a:bodyPr>
          <a:lstStyle/>
          <a:p>
            <a:r>
              <a:rPr lang="es-ES" smtClean="0"/>
              <a:t>BAM</a:t>
            </a:r>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1481328"/>
            <a:ext cx="8229600" cy="4590878"/>
          </a:xfrm>
          <a:ln>
            <a:noFill/>
          </a:ln>
        </p:spPr>
        <p:txBody>
          <a:bodyPr>
            <a:normAutofit/>
          </a:bodyPr>
          <a:lstStyle/>
          <a:p>
            <a:r>
              <a:rPr lang="es-AR" sz="2200" b="1" smtClean="0">
                <a:solidFill>
                  <a:schemeClr val="tx1">
                    <a:lumMod val="65000"/>
                    <a:lumOff val="35000"/>
                  </a:schemeClr>
                </a:solidFill>
                <a:latin typeface="Arial"/>
                <a:cs typeface="Arial"/>
              </a:rPr>
              <a:t>Definición</a:t>
            </a:r>
            <a:r>
              <a:rPr lang="es-AR" sz="2400" b="1" smtClean="0">
                <a:solidFill>
                  <a:schemeClr val="tx1">
                    <a:lumMod val="65000"/>
                    <a:lumOff val="35000"/>
                  </a:schemeClr>
                </a:solidFill>
                <a:latin typeface="Arial"/>
                <a:cs typeface="Arial"/>
              </a:rPr>
              <a:t>: </a:t>
            </a:r>
            <a:r>
              <a:rPr lang="es-AR" sz="2000" smtClean="0">
                <a:solidFill>
                  <a:schemeClr val="tx1">
                    <a:lumMod val="65000"/>
                    <a:lumOff val="35000"/>
                  </a:schemeClr>
                </a:solidFill>
                <a:latin typeface="Arial"/>
                <a:cs typeface="Arial"/>
              </a:rPr>
              <a:t>conjunto de estrategias y herramientas enfocadas en la administración y creación de conocimiento mediante el análisis de datos existentes en una organización.</a:t>
            </a:r>
          </a:p>
          <a:p>
            <a:endParaRPr lang="es-AR" sz="1000" smtClean="0">
              <a:solidFill>
                <a:schemeClr val="tx1">
                  <a:lumMod val="65000"/>
                  <a:lumOff val="35000"/>
                </a:schemeClr>
              </a:solidFill>
              <a:latin typeface="Arial"/>
              <a:cs typeface="Arial"/>
            </a:endParaRPr>
          </a:p>
          <a:p>
            <a:r>
              <a:rPr lang="es-AR" sz="2200" b="1" smtClean="0">
                <a:solidFill>
                  <a:schemeClr val="tx1">
                    <a:lumMod val="65000"/>
                    <a:lumOff val="35000"/>
                  </a:schemeClr>
                </a:solidFill>
                <a:latin typeface="Arial"/>
                <a:cs typeface="Arial"/>
              </a:rPr>
              <a:t>Características</a:t>
            </a:r>
            <a:r>
              <a:rPr lang="es-AR" sz="2000" b="1" smtClean="0">
                <a:solidFill>
                  <a:schemeClr val="tx1">
                    <a:lumMod val="65000"/>
                    <a:lumOff val="35000"/>
                  </a:schemeClr>
                </a:solidFill>
                <a:latin typeface="Arial"/>
                <a:cs typeface="Arial"/>
              </a:rPr>
              <a:t>:</a:t>
            </a:r>
          </a:p>
          <a:p>
            <a:pPr lvl="2"/>
            <a:r>
              <a:rPr lang="es-AR" sz="2000" smtClean="0">
                <a:solidFill>
                  <a:schemeClr val="tx1">
                    <a:lumMod val="65000"/>
                    <a:lumOff val="35000"/>
                  </a:schemeClr>
                </a:solidFill>
                <a:latin typeface="Arial"/>
                <a:cs typeface="Arial"/>
              </a:rPr>
              <a:t>Ayuda en la toma de decisiones</a:t>
            </a:r>
          </a:p>
          <a:p>
            <a:pPr lvl="2"/>
            <a:r>
              <a:rPr lang="es-AR" sz="2000" smtClean="0">
                <a:solidFill>
                  <a:schemeClr val="tx1">
                    <a:lumMod val="65000"/>
                    <a:lumOff val="35000"/>
                  </a:schemeClr>
                </a:solidFill>
                <a:latin typeface="Arial"/>
                <a:cs typeface="Arial"/>
              </a:rPr>
              <a:t>Acceso a la información</a:t>
            </a:r>
          </a:p>
          <a:p>
            <a:pPr lvl="2"/>
            <a:r>
              <a:rPr lang="es-AR" sz="2000" smtClean="0">
                <a:solidFill>
                  <a:schemeClr val="tx1">
                    <a:lumMod val="65000"/>
                    <a:lumOff val="35000"/>
                  </a:schemeClr>
                </a:solidFill>
                <a:latin typeface="Arial"/>
                <a:cs typeface="Arial"/>
              </a:rPr>
              <a:t>Orientación al usuario final</a:t>
            </a:r>
          </a:p>
          <a:p>
            <a:pPr lvl="2"/>
            <a:endParaRPr lang="es-ES" sz="1000" smtClean="0">
              <a:solidFill>
                <a:schemeClr val="tx1">
                  <a:lumMod val="65000"/>
                  <a:lumOff val="35000"/>
                </a:schemeClr>
              </a:solidFill>
              <a:latin typeface="Arial"/>
              <a:cs typeface="Arial"/>
            </a:endParaRPr>
          </a:p>
          <a:p>
            <a:pPr>
              <a:lnSpc>
                <a:spcPct val="115000"/>
              </a:lnSpc>
              <a:spcAft>
                <a:spcPts val="1000"/>
              </a:spcAft>
            </a:pPr>
            <a:r>
              <a:rPr lang="es-AR" sz="2200" b="1" smtClean="0">
                <a:solidFill>
                  <a:schemeClr val="tx1">
                    <a:lumMod val="65000"/>
                    <a:lumOff val="35000"/>
                  </a:schemeClr>
                </a:solidFill>
                <a:latin typeface="Arial" pitchFamily="34" charset="0"/>
                <a:ea typeface="Times New Roman"/>
                <a:cs typeface="Arial" pitchFamily="34" charset="0"/>
              </a:rPr>
              <a:t>BAM + BI: </a:t>
            </a:r>
            <a:r>
              <a:rPr lang="es-AR" sz="2000" smtClean="0">
                <a:solidFill>
                  <a:schemeClr val="tx1">
                    <a:lumMod val="65000"/>
                    <a:lumOff val="35000"/>
                  </a:schemeClr>
                </a:solidFill>
                <a:latin typeface="Arial" pitchFamily="34" charset="0"/>
                <a:ea typeface="Times New Roman"/>
                <a:cs typeface="Arial" pitchFamily="34" charset="0"/>
              </a:rPr>
              <a:t>ambas tecnologías se relacionan en cuanto al análisis de la información para optimizar la toma de decisiones, pero BI está enfocada más al análisis histórico de los datos y BAM para el análisis en tiempo real.</a:t>
            </a:r>
            <a:endParaRPr lang="es-ES" sz="2400" smtClean="0"/>
          </a:p>
        </p:txBody>
      </p:sp>
      <p:sp>
        <p:nvSpPr>
          <p:cNvPr id="81922" name="Rectangle 2"/>
          <p:cNvSpPr>
            <a:spLocks noGrp="1" noChangeArrowheads="1"/>
          </p:cNvSpPr>
          <p:nvPr>
            <p:ph type="title"/>
          </p:nvPr>
        </p:nvSpPr>
        <p:spPr/>
        <p:txBody>
          <a:bodyPr>
            <a:normAutofit/>
          </a:bodyPr>
          <a:lstStyle/>
          <a:p>
            <a:r>
              <a:rPr lang="es-ES" smtClean="0"/>
              <a:t>Business Intelligence</a:t>
            </a:r>
            <a:endParaRPr lang="es-E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1764</TotalTime>
  <Words>2024</Words>
  <Application>Microsoft Office PowerPoint</Application>
  <PresentationFormat>Presentación en pantalla (4:3)</PresentationFormat>
  <Paragraphs>255</Paragraphs>
  <Slides>32</Slides>
  <Notes>30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Concurrencia</vt:lpstr>
      <vt:lpstr>Diapositiva 1</vt:lpstr>
      <vt:lpstr>Introducción</vt:lpstr>
      <vt:lpstr>Marco teórico</vt:lpstr>
      <vt:lpstr>CEP</vt:lpstr>
      <vt:lpstr>BAM</vt:lpstr>
      <vt:lpstr>BAM</vt:lpstr>
      <vt:lpstr>BAM</vt:lpstr>
      <vt:lpstr>BAM</vt:lpstr>
      <vt:lpstr>Business Intelligence</vt:lpstr>
      <vt:lpstr>Tableros de Control</vt:lpstr>
      <vt:lpstr>Tableros de Control</vt:lpstr>
      <vt:lpstr>Tableros de Control</vt:lpstr>
      <vt:lpstr>Portales</vt:lpstr>
      <vt:lpstr>Portlets</vt:lpstr>
      <vt:lpstr>Marco práctico</vt:lpstr>
      <vt:lpstr>Plataforma WSO2</vt:lpstr>
      <vt:lpstr>WSO2 BAM</vt:lpstr>
      <vt:lpstr>WSO2 BAM</vt:lpstr>
      <vt:lpstr>WSO2 BAM</vt:lpstr>
      <vt:lpstr>WSO2 BAM</vt:lpstr>
      <vt:lpstr>WSO2 BAM</vt:lpstr>
      <vt:lpstr>WSO2 BAM</vt:lpstr>
      <vt:lpstr>WSO2 BAM</vt:lpstr>
      <vt:lpstr>WSO2 BAM</vt:lpstr>
      <vt:lpstr>WSO2 CEP</vt:lpstr>
      <vt:lpstr>WSO2 CEP</vt:lpstr>
      <vt:lpstr>WSO2 CEP</vt:lpstr>
      <vt:lpstr>WSO2 CEP</vt:lpstr>
      <vt:lpstr>Liferay</vt:lpstr>
      <vt:lpstr>Arquitectura Lambda</vt:lpstr>
      <vt:lpstr>Caso de Estudio</vt:lpstr>
      <vt:lpstr>Diapositiva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xp</dc:creator>
  <cp:lastModifiedBy>xp</cp:lastModifiedBy>
  <cp:revision>222</cp:revision>
  <dcterms:created xsi:type="dcterms:W3CDTF">2017-03-22T20:55:09Z</dcterms:created>
  <dcterms:modified xsi:type="dcterms:W3CDTF">2017-03-27T00:10:48Z</dcterms:modified>
</cp:coreProperties>
</file>