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  <p:sldMasterId id="2147483886" r:id="rId2"/>
    <p:sldMasterId id="2147483932" r:id="rId3"/>
  </p:sldMasterIdLst>
  <p:sldIdLst>
    <p:sldId id="256" r:id="rId4"/>
    <p:sldId id="257" r:id="rId5"/>
    <p:sldId id="258" r:id="rId6"/>
    <p:sldId id="277" r:id="rId7"/>
    <p:sldId id="259" r:id="rId8"/>
    <p:sldId id="269" r:id="rId9"/>
    <p:sldId id="278" r:id="rId10"/>
    <p:sldId id="260" r:id="rId11"/>
    <p:sldId id="261" r:id="rId12"/>
    <p:sldId id="262" r:id="rId13"/>
    <p:sldId id="263" r:id="rId14"/>
    <p:sldId id="266" r:id="rId15"/>
    <p:sldId id="267" r:id="rId16"/>
    <p:sldId id="279" r:id="rId17"/>
    <p:sldId id="264" r:id="rId18"/>
    <p:sldId id="265" r:id="rId19"/>
    <p:sldId id="268" r:id="rId20"/>
    <p:sldId id="280" r:id="rId21"/>
    <p:sldId id="270" r:id="rId22"/>
    <p:sldId id="281" r:id="rId23"/>
    <p:sldId id="271" r:id="rId24"/>
    <p:sldId id="282" r:id="rId25"/>
    <p:sldId id="272" r:id="rId26"/>
    <p:sldId id="273" r:id="rId27"/>
    <p:sldId id="274" r:id="rId28"/>
    <p:sldId id="275" r:id="rId29"/>
    <p:sldId id="276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7" r:id="rId42"/>
    <p:sldId id="294" r:id="rId43"/>
    <p:sldId id="295" r:id="rId44"/>
    <p:sldId id="296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20" y="60"/>
      </p:cViewPr>
      <p:guideLst>
        <p:guide orient="horz" pos="2137"/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85D5-3DB3-46C1-B95D-1DEF81921855}" type="datetimeFigureOut">
              <a:rPr lang="es-ES" smtClean="0"/>
              <a:t>26/03/2017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7B77-AC64-45C3-874A-A3553CEC43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7932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85D5-3DB3-46C1-B95D-1DEF81921855}" type="datetimeFigureOut">
              <a:rPr lang="es-ES" smtClean="0"/>
              <a:t>26/03/2017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7B77-AC64-45C3-874A-A3553CEC43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0251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85D5-3DB3-46C1-B95D-1DEF81921855}" type="datetimeFigureOut">
              <a:rPr lang="es-ES" smtClean="0"/>
              <a:t>26/03/2017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7B77-AC64-45C3-874A-A3553CEC43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8450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85D5-3DB3-46C1-B95D-1DEF81921855}" type="datetimeFigureOut">
              <a:rPr lang="es-ES" smtClean="0"/>
              <a:t>26/03/2017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7B77-AC64-45C3-874A-A3553CEC43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628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85D5-3DB3-46C1-B95D-1DEF81921855}" type="datetimeFigureOut">
              <a:rPr lang="es-ES" smtClean="0"/>
              <a:t>26/03/2017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7B77-AC64-45C3-874A-A3553CEC43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8279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85D5-3DB3-46C1-B95D-1DEF81921855}" type="datetimeFigureOut">
              <a:rPr lang="es-ES" smtClean="0"/>
              <a:t>26/03/2017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7B77-AC64-45C3-874A-A3553CEC43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0325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85D5-3DB3-46C1-B95D-1DEF81921855}" type="datetimeFigureOut">
              <a:rPr lang="es-ES" smtClean="0"/>
              <a:t>26/03/2017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7B77-AC64-45C3-874A-A3553CEC43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5143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85D5-3DB3-46C1-B95D-1DEF81921855}" type="datetimeFigureOut">
              <a:rPr lang="es-ES" smtClean="0"/>
              <a:t>26/03/2017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7B77-AC64-45C3-874A-A3553CEC438E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295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85D5-3DB3-46C1-B95D-1DEF81921855}" type="datetimeFigureOut">
              <a:rPr lang="es-ES" smtClean="0"/>
              <a:t>26/03/2017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7B77-AC64-45C3-874A-A3553CEC438E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66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85D5-3DB3-46C1-B95D-1DEF81921855}" type="datetimeFigureOut">
              <a:rPr lang="es-ES" smtClean="0"/>
              <a:t>26/03/2017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7B77-AC64-45C3-874A-A3553CEC43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156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85D5-3DB3-46C1-B95D-1DEF81921855}" type="datetimeFigureOut">
              <a:rPr lang="es-ES" smtClean="0"/>
              <a:t>26/03/2017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7B77-AC64-45C3-874A-A3553CEC43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73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85D5-3DB3-46C1-B95D-1DEF81921855}" type="datetimeFigureOut">
              <a:rPr lang="es-ES" smtClean="0"/>
              <a:t>26/03/2017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7B77-AC64-45C3-874A-A3553CEC43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176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85D5-3DB3-46C1-B95D-1DEF81921855}" type="datetimeFigureOut">
              <a:rPr lang="es-ES" smtClean="0"/>
              <a:t>26/03/2017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7B77-AC64-45C3-874A-A3553CEC43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060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85D5-3DB3-46C1-B95D-1DEF81921855}" type="datetimeFigureOut">
              <a:rPr lang="es-ES" smtClean="0"/>
              <a:t>26/03/2017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7B77-AC64-45C3-874A-A3553CEC43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434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85D5-3DB3-46C1-B95D-1DEF81921855}" type="datetimeFigureOut">
              <a:rPr lang="es-ES" smtClean="0"/>
              <a:t>26/03/2017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7B77-AC64-45C3-874A-A3553CEC43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733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85D5-3DB3-46C1-B95D-1DEF81921855}" type="datetimeFigureOut">
              <a:rPr lang="es-ES" smtClean="0"/>
              <a:t>26/03/2017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7B77-AC64-45C3-874A-A3553CEC43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95116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85D5-3DB3-46C1-B95D-1DEF81921855}" type="datetimeFigureOut">
              <a:rPr lang="es-ES" smtClean="0"/>
              <a:t>26/03/2017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7B77-AC64-45C3-874A-A3553CEC43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3614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85D5-3DB3-46C1-B95D-1DEF81921855}" type="datetimeFigureOut">
              <a:rPr lang="es-ES" smtClean="0"/>
              <a:t>26/03/2017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7B77-AC64-45C3-874A-A3553CEC43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7499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85D5-3DB3-46C1-B95D-1DEF81921855}" type="datetimeFigureOut">
              <a:rPr lang="es-ES" smtClean="0"/>
              <a:t>26/03/2017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7B77-AC64-45C3-874A-A3553CEC43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21986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85D5-3DB3-46C1-B95D-1DEF81921855}" type="datetimeFigureOut">
              <a:rPr lang="es-ES" smtClean="0"/>
              <a:t>26/03/2017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7B77-AC64-45C3-874A-A3553CEC43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4195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85D5-3DB3-46C1-B95D-1DEF81921855}" type="datetimeFigureOut">
              <a:rPr lang="es-ES" smtClean="0"/>
              <a:t>26/03/2017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7B77-AC64-45C3-874A-A3553CEC43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3466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85D5-3DB3-46C1-B95D-1DEF81921855}" type="datetimeFigureOut">
              <a:rPr lang="es-ES" smtClean="0"/>
              <a:t>26/03/2017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7B77-AC64-45C3-874A-A3553CEC43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03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85D5-3DB3-46C1-B95D-1DEF81921855}" type="datetimeFigureOut">
              <a:rPr lang="es-ES" smtClean="0"/>
              <a:t>26/03/2017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7B77-AC64-45C3-874A-A3553CEC43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17330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85D5-3DB3-46C1-B95D-1DEF81921855}" type="datetimeFigureOut">
              <a:rPr lang="es-ES" smtClean="0"/>
              <a:t>26/03/2017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7B77-AC64-45C3-874A-A3553CEC43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75138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7B77-AC64-45C3-874A-A3553CEC438E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85D5-3DB3-46C1-B95D-1DEF81921855}" type="datetimeFigureOut">
              <a:rPr lang="es-ES" smtClean="0"/>
              <a:t>26/03/2017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66242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85D5-3DB3-46C1-B95D-1DEF81921855}" type="datetimeFigureOut">
              <a:rPr lang="es-ES" smtClean="0"/>
              <a:t>26/03/2017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7B77-AC64-45C3-874A-A3553CEC43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7325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85D5-3DB3-46C1-B95D-1DEF81921855}" type="datetimeFigureOut">
              <a:rPr lang="es-ES" smtClean="0"/>
              <a:t>26/03/2017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7B77-AC64-45C3-874A-A3553CEC438E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67031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85D5-3DB3-46C1-B95D-1DEF81921855}" type="datetimeFigureOut">
              <a:rPr lang="es-ES" smtClean="0"/>
              <a:t>26/03/2017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7B77-AC64-45C3-874A-A3553CEC43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6535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85D5-3DB3-46C1-B95D-1DEF81921855}" type="datetimeFigureOut">
              <a:rPr lang="es-ES" smtClean="0"/>
              <a:t>26/03/2017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7B77-AC64-45C3-874A-A3553CEC438E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98537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85D5-3DB3-46C1-B95D-1DEF81921855}" type="datetimeFigureOut">
              <a:rPr lang="es-ES" smtClean="0"/>
              <a:t>26/03/2017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7B77-AC64-45C3-874A-A3553CEC43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18196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85D5-3DB3-46C1-B95D-1DEF81921855}" type="datetimeFigureOut">
              <a:rPr lang="es-ES" smtClean="0"/>
              <a:t>26/03/2017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7B77-AC64-45C3-874A-A3553CEC43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7749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85D5-3DB3-46C1-B95D-1DEF81921855}" type="datetimeFigureOut">
              <a:rPr lang="es-ES" smtClean="0"/>
              <a:t>26/03/2017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7B77-AC64-45C3-874A-A3553CEC43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3177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85D5-3DB3-46C1-B95D-1DEF81921855}" type="datetimeFigureOut">
              <a:rPr lang="es-ES" smtClean="0"/>
              <a:t>26/03/2017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7B77-AC64-45C3-874A-A3553CEC43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626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85D5-3DB3-46C1-B95D-1DEF81921855}" type="datetimeFigureOut">
              <a:rPr lang="es-ES" smtClean="0"/>
              <a:t>26/03/2017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7B77-AC64-45C3-874A-A3553CEC438E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48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85D5-3DB3-46C1-B95D-1DEF81921855}" type="datetimeFigureOut">
              <a:rPr lang="es-ES" smtClean="0"/>
              <a:t>26/03/2017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7B77-AC64-45C3-874A-A3553CEC438E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2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85D5-3DB3-46C1-B95D-1DEF81921855}" type="datetimeFigureOut">
              <a:rPr lang="es-ES" smtClean="0"/>
              <a:t>26/03/2017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7B77-AC64-45C3-874A-A3553CEC43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530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85D5-3DB3-46C1-B95D-1DEF81921855}" type="datetimeFigureOut">
              <a:rPr lang="es-ES" smtClean="0"/>
              <a:t>26/03/2017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7B77-AC64-45C3-874A-A3553CEC43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3056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85D5-3DB3-46C1-B95D-1DEF81921855}" type="datetimeFigureOut">
              <a:rPr lang="es-ES" smtClean="0"/>
              <a:t>26/03/2017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7B77-AC64-45C3-874A-A3553CEC43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163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E9A85D5-3DB3-46C1-B95D-1DEF81921855}" type="datetimeFigureOut">
              <a:rPr lang="es-ES" smtClean="0"/>
              <a:t>26/03/2017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17B77-AC64-45C3-874A-A3553CEC43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580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E9A85D5-3DB3-46C1-B95D-1DEF81921855}" type="datetimeFigureOut">
              <a:rPr lang="es-ES" smtClean="0"/>
              <a:t>26/03/2017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17B77-AC64-45C3-874A-A3553CEC43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56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A85D5-3DB3-46C1-B95D-1DEF81921855}" type="datetimeFigureOut">
              <a:rPr lang="es-ES" smtClean="0"/>
              <a:t>26/03/2017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DB17B77-AC64-45C3-874A-A3553CEC43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882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  <p:sldLayoutId id="21474839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6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7067" y="480199"/>
            <a:ext cx="7766936" cy="1646302"/>
          </a:xfrm>
        </p:spPr>
        <p:txBody>
          <a:bodyPr/>
          <a:lstStyle/>
          <a:p>
            <a:pPr algn="ctr"/>
            <a:r>
              <a:rPr lang="es-AR" sz="4000" dirty="0" smtClean="0">
                <a:solidFill>
                  <a:schemeClr val="tx1"/>
                </a:solidFill>
              </a:rPr>
              <a:t>Evaluación de performance en bases de datos relacionales</a:t>
            </a:r>
            <a:endParaRPr lang="es-ES" sz="4000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7066" y="3193575"/>
            <a:ext cx="8073661" cy="2702257"/>
          </a:xfrm>
        </p:spPr>
        <p:txBody>
          <a:bodyPr>
            <a:normAutofit/>
          </a:bodyPr>
          <a:lstStyle/>
          <a:p>
            <a:pPr algn="l"/>
            <a:r>
              <a:rPr lang="es-AR" sz="3200" dirty="0" smtClean="0"/>
              <a:t>Autor: Graneros Nicolás</a:t>
            </a:r>
          </a:p>
          <a:p>
            <a:pPr algn="l"/>
            <a:r>
              <a:rPr lang="es-AR" sz="3200" dirty="0" smtClean="0"/>
              <a:t>Directores: Rodolfo </a:t>
            </a:r>
            <a:r>
              <a:rPr lang="es-AR" sz="3200" dirty="0" err="1" smtClean="0"/>
              <a:t>Bertone</a:t>
            </a:r>
            <a:r>
              <a:rPr lang="es-AR" sz="3200" dirty="0" smtClean="0"/>
              <a:t>, Pablo Thomas</a:t>
            </a:r>
          </a:p>
          <a:p>
            <a:pPr algn="l"/>
            <a:endParaRPr lang="es-AR" sz="3200" dirty="0"/>
          </a:p>
          <a:p>
            <a:pPr algn="l"/>
            <a:r>
              <a:rPr lang="es-AR" sz="2000" dirty="0" smtClean="0"/>
              <a:t>Facultad de informática.</a:t>
            </a:r>
          </a:p>
          <a:p>
            <a:pPr algn="l"/>
            <a:r>
              <a:rPr lang="es-AR" sz="2000" dirty="0" smtClean="0"/>
              <a:t>Universidad Nacional de la Plata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81405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632346"/>
          </a:xfrm>
        </p:spPr>
        <p:txBody>
          <a:bodyPr>
            <a:normAutofit/>
          </a:bodyPr>
          <a:lstStyle/>
          <a:p>
            <a:r>
              <a:rPr lang="es-AR" sz="3200" dirty="0">
                <a:solidFill>
                  <a:schemeClr val="tx1"/>
                </a:solidFill>
              </a:rPr>
              <a:t>Índices </a:t>
            </a:r>
            <a:r>
              <a:rPr lang="es-AR" sz="3200" dirty="0" smtClean="0">
                <a:solidFill>
                  <a:schemeClr val="tx1"/>
                </a:solidFill>
              </a:rPr>
              <a:t>agrupados en Microsoft SQL Server</a:t>
            </a:r>
            <a:endParaRPr lang="es-ES" sz="32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77335" y="1596787"/>
            <a:ext cx="8596668" cy="4913195"/>
          </a:xfrm>
        </p:spPr>
        <p:txBody>
          <a:bodyPr>
            <a:normAutofit fontScale="925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s-AR" dirty="0" smtClean="0"/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sz="2400" dirty="0"/>
              <a:t>Son creados al momento de definir la clave primaria de la tabla.</a:t>
            </a:r>
            <a:endParaRPr lang="es-AR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sz="2400" dirty="0" smtClean="0"/>
              <a:t>Los </a:t>
            </a:r>
            <a:r>
              <a:rPr lang="es-AR" sz="2400" dirty="0"/>
              <a:t>índices agrupados ordenan y almacenan las filas de los datos de la tabla de acuerdo con los valores de la clave </a:t>
            </a:r>
            <a:r>
              <a:rPr lang="es-AR" sz="2400" dirty="0" smtClean="0"/>
              <a:t>de la tabla.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sz="2400" dirty="0" smtClean="0"/>
              <a:t>Solo puede existir un índice agrupado por tabla, esto se debe a que las filas solo pueden estar ordenadas de una única forma.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sz="2400" dirty="0" smtClean="0"/>
              <a:t>El ordenamiento y la ubicación es análogo al de un diccionario donde las palabras son ordenadas alfabéticamente y las definiciones aparecen junto a las palabras.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A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A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3398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1"/>
            <a:ext cx="8596668" cy="755176"/>
          </a:xfrm>
        </p:spPr>
        <p:txBody>
          <a:bodyPr>
            <a:normAutofit/>
          </a:bodyPr>
          <a:lstStyle/>
          <a:p>
            <a:r>
              <a:rPr lang="es-AR" sz="3200" dirty="0">
                <a:solidFill>
                  <a:schemeClr val="tx1"/>
                </a:solidFill>
              </a:rPr>
              <a:t>Índices </a:t>
            </a:r>
            <a:r>
              <a:rPr lang="es-AR" sz="3200" dirty="0" smtClean="0">
                <a:solidFill>
                  <a:schemeClr val="tx1"/>
                </a:solidFill>
              </a:rPr>
              <a:t> no agrupados en Microsoft </a:t>
            </a:r>
            <a:r>
              <a:rPr lang="es-AR" sz="3200" dirty="0" err="1" smtClean="0">
                <a:solidFill>
                  <a:schemeClr val="tx1"/>
                </a:solidFill>
              </a:rPr>
              <a:t>Sql</a:t>
            </a:r>
            <a:r>
              <a:rPr lang="es-AR" sz="3200" dirty="0" smtClean="0">
                <a:solidFill>
                  <a:schemeClr val="tx1"/>
                </a:solidFill>
              </a:rPr>
              <a:t> Server</a:t>
            </a:r>
            <a:endParaRPr lang="es-ES" sz="32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77335" y="1364777"/>
            <a:ext cx="8596668" cy="4676585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sz="2400" dirty="0" smtClean="0"/>
              <a:t>Los </a:t>
            </a:r>
            <a:r>
              <a:rPr lang="es-AR" sz="2400" dirty="0"/>
              <a:t>datos se almacenan en un lugar diferente al del </a:t>
            </a:r>
            <a:r>
              <a:rPr lang="es-AR" sz="2400" dirty="0" smtClean="0"/>
              <a:t>índice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sz="2400" dirty="0" smtClean="0"/>
              <a:t>Los </a:t>
            </a:r>
            <a:r>
              <a:rPr lang="es-AR" sz="2400" dirty="0"/>
              <a:t>punteros indican el lugar de almacenamiento de los </a:t>
            </a:r>
            <a:r>
              <a:rPr lang="es-AR" sz="2400" dirty="0" smtClean="0"/>
              <a:t>elementos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sz="2400" dirty="0" smtClean="0"/>
              <a:t>Es análogo al a un índice de un libro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108205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550460"/>
          </a:xfrm>
        </p:spPr>
        <p:txBody>
          <a:bodyPr>
            <a:normAutofit fontScale="90000"/>
          </a:bodyPr>
          <a:lstStyle/>
          <a:p>
            <a:r>
              <a:rPr lang="es-AR" sz="3200" dirty="0">
                <a:solidFill>
                  <a:schemeClr val="tx1"/>
                </a:solidFill>
              </a:rPr>
              <a:t>Í</a:t>
            </a:r>
            <a:r>
              <a:rPr lang="es-AR" sz="3200" dirty="0" smtClean="0">
                <a:solidFill>
                  <a:schemeClr val="tx1"/>
                </a:solidFill>
              </a:rPr>
              <a:t>ndices en </a:t>
            </a:r>
            <a:r>
              <a:rPr lang="es-AR" sz="3200" dirty="0" err="1" smtClean="0">
                <a:solidFill>
                  <a:schemeClr val="tx1"/>
                </a:solidFill>
              </a:rPr>
              <a:t>MySQL</a:t>
            </a:r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77335" y="1364775"/>
            <a:ext cx="8596668" cy="307074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sz="2400" dirty="0" smtClean="0"/>
              <a:t>Al igual que en Microsoft SQL Server, </a:t>
            </a:r>
            <a:r>
              <a:rPr lang="es-AR" sz="2400" dirty="0"/>
              <a:t>los </a:t>
            </a:r>
            <a:r>
              <a:rPr lang="es-AR" sz="2400" dirty="0" smtClean="0"/>
              <a:t>índices </a:t>
            </a:r>
            <a:r>
              <a:rPr lang="es-AR" sz="2400" dirty="0"/>
              <a:t>en </a:t>
            </a:r>
            <a:r>
              <a:rPr lang="es-AR" sz="2400" dirty="0" err="1"/>
              <a:t>MySQL</a:t>
            </a:r>
            <a:r>
              <a:rPr lang="es-AR" sz="2400" dirty="0"/>
              <a:t> permiten localizar y devolver registros de una forma sencilla y rápida. </a:t>
            </a:r>
            <a:endParaRPr lang="es-AR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sz="2400" dirty="0"/>
              <a:t>Son especialmente útiles cuando se quiere buscar elementos de entre los millones y hasta billones de registros que puede contener una tabla en cierto momento </a:t>
            </a:r>
            <a:endParaRPr lang="es-E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27" y="4071173"/>
            <a:ext cx="4560284" cy="262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72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878006"/>
          </a:xfrm>
        </p:spPr>
        <p:txBody>
          <a:bodyPr/>
          <a:lstStyle/>
          <a:p>
            <a:r>
              <a:rPr lang="es-AR" sz="3200" dirty="0">
                <a:solidFill>
                  <a:schemeClr val="tx1"/>
                </a:solidFill>
              </a:rPr>
              <a:t>Índices en </a:t>
            </a:r>
            <a:r>
              <a:rPr lang="es-AR" sz="3200" dirty="0" err="1">
                <a:solidFill>
                  <a:schemeClr val="tx1"/>
                </a:solidFill>
              </a:rPr>
              <a:t>MySQL</a:t>
            </a:r>
            <a:endParaRPr lang="es-ES" sz="32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77335" y="1392073"/>
            <a:ext cx="8596668" cy="5090614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sz="2400" dirty="0"/>
              <a:t>Posee </a:t>
            </a:r>
            <a:r>
              <a:rPr lang="es-AR" sz="2400" dirty="0" smtClean="0"/>
              <a:t>varios tipos de índices</a:t>
            </a:r>
            <a:endParaRPr lang="es-AR" sz="2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AR" sz="2400" dirty="0" smtClean="0">
                <a:solidFill>
                  <a:schemeClr val="tx1"/>
                </a:solidFill>
              </a:rPr>
              <a:t>Non-</a:t>
            </a:r>
            <a:r>
              <a:rPr lang="es-AR" sz="2400" dirty="0" err="1" smtClean="0">
                <a:solidFill>
                  <a:schemeClr val="tx1"/>
                </a:solidFill>
              </a:rPr>
              <a:t>Unique</a:t>
            </a:r>
            <a:r>
              <a:rPr lang="es-AR" sz="2400" dirty="0" smtClean="0">
                <a:solidFill>
                  <a:schemeClr val="tx1"/>
                </a:solidFill>
              </a:rPr>
              <a:t>.</a:t>
            </a:r>
            <a:endParaRPr lang="es-AR" sz="2400" dirty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AR" sz="2400" dirty="0" err="1" smtClean="0">
                <a:solidFill>
                  <a:schemeClr val="tx1"/>
                </a:solidFill>
              </a:rPr>
              <a:t>Unique</a:t>
            </a:r>
            <a:r>
              <a:rPr lang="es-ES" sz="2400" dirty="0" smtClean="0">
                <a:solidFill>
                  <a:schemeClr val="tx1"/>
                </a:solidFill>
              </a:rPr>
              <a:t>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AR" sz="2400" dirty="0" err="1" smtClean="0">
                <a:solidFill>
                  <a:schemeClr val="tx1"/>
                </a:solidFill>
              </a:rPr>
              <a:t>Primary</a:t>
            </a:r>
            <a:endParaRPr lang="es-AR" sz="2400" dirty="0" smtClean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AR" sz="2400" dirty="0" err="1" smtClean="0">
                <a:solidFill>
                  <a:schemeClr val="tx1"/>
                </a:solidFill>
              </a:rPr>
              <a:t>FullText</a:t>
            </a:r>
            <a:endParaRPr lang="es-AR" sz="2400" dirty="0" smtClean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AR" sz="2400" dirty="0" err="1" smtClean="0">
                <a:solidFill>
                  <a:schemeClr val="tx1"/>
                </a:solidFill>
              </a:rPr>
              <a:t>Spatial</a:t>
            </a:r>
            <a:endParaRPr lang="es-AR" sz="2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sz="2400" dirty="0" smtClean="0"/>
              <a:t>Se pueden almacenar en distintos tipos de estructuras como un Árbol B o Hash.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sz="2400" dirty="0"/>
              <a:t>Por norma general, un índice siempre se creará con la estructura de B-TREE, ya que es la estructura más empleada por la mayoría de operaciones.</a:t>
            </a:r>
            <a:endParaRPr lang="es-AR" sz="2400" dirty="0" smtClean="0"/>
          </a:p>
        </p:txBody>
      </p:sp>
    </p:spTree>
    <p:extLst>
      <p:ext uri="{BB962C8B-B14F-4D97-AF65-F5344CB8AC3E}">
        <p14:creationId xmlns:p14="http://schemas.microsoft.com/office/powerpoint/2010/main" val="1378637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5051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tx1"/>
                </a:solidFill>
              </a:rPr>
              <a:t>Resumen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705970"/>
            <a:ext cx="8596668" cy="4335392"/>
          </a:xfrm>
        </p:spPr>
        <p:txBody>
          <a:bodyPr>
            <a:normAutofit fontScale="85000" lnSpcReduction="20000"/>
          </a:bodyPr>
          <a:lstStyle/>
          <a:p>
            <a:r>
              <a:rPr lang="es-AR" sz="2600" dirty="0"/>
              <a:t>Motivación</a:t>
            </a:r>
          </a:p>
          <a:p>
            <a:pPr>
              <a:spcAft>
                <a:spcPts val="1000"/>
              </a:spcAft>
            </a:pPr>
            <a:r>
              <a:rPr lang="es-ES" sz="2600" dirty="0"/>
              <a:t>Sistemas de Gestión de Bases de Datos usados.</a:t>
            </a:r>
          </a:p>
          <a:p>
            <a:pPr lvl="1">
              <a:spcAft>
                <a:spcPts val="1000"/>
              </a:spcAft>
            </a:pPr>
            <a:r>
              <a:rPr lang="es-AR" sz="2400" dirty="0"/>
              <a:t>Índices.</a:t>
            </a:r>
          </a:p>
          <a:p>
            <a:pPr lvl="1">
              <a:spcAft>
                <a:spcPts val="1000"/>
              </a:spcAft>
            </a:pPr>
            <a:r>
              <a:rPr lang="es-AR" sz="2400" b="1" dirty="0"/>
              <a:t>Plan de ejecución. </a:t>
            </a:r>
          </a:p>
          <a:p>
            <a:pPr>
              <a:spcAft>
                <a:spcPts val="1000"/>
              </a:spcAft>
            </a:pPr>
            <a:r>
              <a:rPr lang="es-AR" sz="2600" dirty="0"/>
              <a:t>Arquitectura del hardware		</a:t>
            </a:r>
          </a:p>
          <a:p>
            <a:r>
              <a:rPr lang="es-AR" sz="2600" dirty="0"/>
              <a:t>Base de datos “Tesina”.</a:t>
            </a:r>
          </a:p>
          <a:p>
            <a:pPr lvl="1"/>
            <a:r>
              <a:rPr lang="es-AR" sz="2400" dirty="0"/>
              <a:t>Modelo lógico de datos.</a:t>
            </a:r>
          </a:p>
          <a:p>
            <a:r>
              <a:rPr lang="es-AR" sz="2600" dirty="0"/>
              <a:t>Casos de estudio aplicados a los distintos Sistemas de Gestión de Bases de Datos. </a:t>
            </a:r>
            <a:endParaRPr lang="es-AR" sz="2600" dirty="0" smtClean="0"/>
          </a:p>
          <a:p>
            <a:r>
              <a:rPr lang="es-AR" sz="2600" dirty="0" smtClean="0"/>
              <a:t>Conclusiones.</a:t>
            </a:r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66461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632346"/>
          </a:xfrm>
        </p:spPr>
        <p:txBody>
          <a:bodyPr>
            <a:normAutofit/>
          </a:bodyPr>
          <a:lstStyle/>
          <a:p>
            <a:r>
              <a:rPr lang="es-AR" sz="3200" dirty="0" smtClean="0">
                <a:solidFill>
                  <a:schemeClr val="tx1"/>
                </a:solidFill>
              </a:rPr>
              <a:t>Plan de ejecución</a:t>
            </a:r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77335" y="1555845"/>
            <a:ext cx="8596668" cy="1351127"/>
          </a:xfrm>
        </p:spPr>
        <p:txBody>
          <a:bodyPr>
            <a:normAutofit/>
          </a:bodyPr>
          <a:lstStyle/>
          <a:p>
            <a:r>
              <a:rPr lang="es-AR" sz="2400" dirty="0" smtClean="0"/>
              <a:t>El plan de ejecución muestra como el sistemas de gestión de base de datos se encarga de resolver la consulta.</a:t>
            </a:r>
            <a:endParaRPr lang="es-ES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577" y="2906972"/>
            <a:ext cx="6480830" cy="166161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7" y="5145206"/>
            <a:ext cx="7384350" cy="77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7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782472"/>
          </a:xfrm>
        </p:spPr>
        <p:txBody>
          <a:bodyPr>
            <a:normAutofit fontScale="90000"/>
          </a:bodyPr>
          <a:lstStyle/>
          <a:p>
            <a:r>
              <a:rPr lang="es-AR" sz="3200" dirty="0" smtClean="0">
                <a:solidFill>
                  <a:schemeClr val="tx1"/>
                </a:solidFill>
              </a:rPr>
              <a:t>Operadores del plan de ejecución en Microsoft SQL Server</a:t>
            </a:r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77335" y="1501254"/>
            <a:ext cx="8596668" cy="4540108"/>
          </a:xfrm>
        </p:spPr>
        <p:txBody>
          <a:bodyPr/>
          <a:lstStyle/>
          <a:p>
            <a:r>
              <a:rPr lang="es-AR" dirty="0" smtClean="0"/>
              <a:t>Microsoft </a:t>
            </a:r>
            <a:r>
              <a:rPr lang="es-AR" dirty="0" err="1" smtClean="0"/>
              <a:t>Sql</a:t>
            </a:r>
            <a:r>
              <a:rPr lang="es-AR" dirty="0" smtClean="0"/>
              <a:t> Server posee una gran cantidad de operadores de los cuales podemos destacar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 smtClean="0"/>
              <a:t> </a:t>
            </a:r>
            <a:r>
              <a:rPr lang="es-AR" dirty="0" err="1" smtClean="0"/>
              <a:t>Cluster</a:t>
            </a:r>
            <a:r>
              <a:rPr lang="es-AR" dirty="0" smtClean="0"/>
              <a:t> </a:t>
            </a:r>
            <a:r>
              <a:rPr lang="es-AR" dirty="0" err="1" smtClean="0"/>
              <a:t>Index</a:t>
            </a:r>
            <a:r>
              <a:rPr lang="es-AR" dirty="0" smtClean="0"/>
              <a:t> </a:t>
            </a:r>
            <a:r>
              <a:rPr lang="es-AR" dirty="0" err="1" smtClean="0"/>
              <a:t>Seek</a:t>
            </a:r>
            <a:r>
              <a:rPr lang="es-AR" dirty="0" smtClean="0"/>
              <a:t>.</a:t>
            </a:r>
            <a:endParaRPr lang="es-A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 smtClean="0"/>
              <a:t> </a:t>
            </a:r>
            <a:r>
              <a:rPr lang="es-AR" dirty="0" err="1" smtClean="0"/>
              <a:t>Cluster</a:t>
            </a:r>
            <a:r>
              <a:rPr lang="es-AR" dirty="0" smtClean="0"/>
              <a:t> </a:t>
            </a:r>
            <a:r>
              <a:rPr lang="es-AR" dirty="0" err="1" smtClean="0"/>
              <a:t>Index</a:t>
            </a:r>
            <a:r>
              <a:rPr lang="es-AR" dirty="0" smtClean="0"/>
              <a:t> </a:t>
            </a:r>
            <a:r>
              <a:rPr lang="es-AR" dirty="0" err="1" smtClean="0"/>
              <a:t>Scan</a:t>
            </a:r>
            <a:r>
              <a:rPr lang="es-AR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 smtClean="0"/>
              <a:t> Non </a:t>
            </a:r>
            <a:r>
              <a:rPr lang="es-AR" dirty="0" err="1" smtClean="0"/>
              <a:t>Cluster</a:t>
            </a:r>
            <a:r>
              <a:rPr lang="es-AR" dirty="0" smtClean="0"/>
              <a:t> </a:t>
            </a:r>
            <a:r>
              <a:rPr lang="es-AR" dirty="0" err="1" smtClean="0"/>
              <a:t>Index</a:t>
            </a:r>
            <a:r>
              <a:rPr lang="es-AR" dirty="0" smtClean="0"/>
              <a:t> </a:t>
            </a:r>
            <a:r>
              <a:rPr lang="es-AR" dirty="0" err="1" smtClean="0"/>
              <a:t>Seek</a:t>
            </a:r>
            <a:r>
              <a:rPr lang="es-AR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/>
              <a:t> </a:t>
            </a:r>
            <a:r>
              <a:rPr lang="es-AR" dirty="0" smtClean="0"/>
              <a:t>Non </a:t>
            </a:r>
            <a:r>
              <a:rPr lang="es-AR" dirty="0" err="1" smtClean="0"/>
              <a:t>Cluster</a:t>
            </a:r>
            <a:r>
              <a:rPr lang="es-AR" dirty="0" smtClean="0"/>
              <a:t> </a:t>
            </a:r>
            <a:r>
              <a:rPr lang="es-AR" dirty="0" err="1" smtClean="0"/>
              <a:t>Index</a:t>
            </a:r>
            <a:r>
              <a:rPr lang="es-AR" dirty="0" smtClean="0"/>
              <a:t> </a:t>
            </a:r>
            <a:r>
              <a:rPr lang="es-AR" dirty="0" err="1" smtClean="0"/>
              <a:t>Scan</a:t>
            </a:r>
            <a:r>
              <a:rPr lang="es-A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7135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796119"/>
          </a:xfrm>
        </p:spPr>
        <p:txBody>
          <a:bodyPr>
            <a:normAutofit/>
          </a:bodyPr>
          <a:lstStyle/>
          <a:p>
            <a:r>
              <a:rPr lang="es-AR" sz="3200" dirty="0" smtClean="0">
                <a:solidFill>
                  <a:schemeClr val="tx1"/>
                </a:solidFill>
              </a:rPr>
              <a:t>Plan de ejecución en </a:t>
            </a:r>
            <a:r>
              <a:rPr lang="es-AR" sz="3200" dirty="0" err="1" smtClean="0">
                <a:solidFill>
                  <a:schemeClr val="tx1"/>
                </a:solidFill>
              </a:rPr>
              <a:t>MySQL</a:t>
            </a:r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77335" y="1405719"/>
            <a:ext cx="8596668" cy="503602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sz="2400" dirty="0"/>
              <a:t>La sentencia EXPLAIN devuelve una tabla con una serie de filas con información sobre cada una de las tablas empleadas en la consulta a la que acompaña. </a:t>
            </a:r>
            <a:endParaRPr lang="es-AR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sz="2400" dirty="0" smtClean="0"/>
              <a:t>De </a:t>
            </a:r>
            <a:r>
              <a:rPr lang="es-AR" sz="2400" dirty="0"/>
              <a:t>forma adicional, EXPLAIN se puede combinar con EXTENDED para obtener más información del plan de ejecución</a:t>
            </a:r>
            <a:r>
              <a:rPr lang="es-AR" dirty="0" smtClean="0"/>
              <a:t>.</a:t>
            </a:r>
            <a:endParaRPr lang="es-AR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sz="2400" dirty="0" smtClean="0"/>
              <a:t>“</a:t>
            </a:r>
            <a:r>
              <a:rPr lang="es-AR" sz="2400" dirty="0" err="1"/>
              <a:t>F</a:t>
            </a:r>
            <a:r>
              <a:rPr lang="es-AR" sz="2400" dirty="0" err="1" smtClean="0"/>
              <a:t>iltered</a:t>
            </a:r>
            <a:r>
              <a:rPr lang="es-AR" sz="2400" dirty="0"/>
              <a:t>” </a:t>
            </a:r>
            <a:r>
              <a:rPr lang="es-AR" sz="2400" dirty="0" smtClean="0"/>
              <a:t> </a:t>
            </a:r>
            <a:r>
              <a:rPr lang="es-AR" sz="2400" dirty="0"/>
              <a:t>indicará el porcentaje aproximado de filas que han sido filtradas por la condición empleada en la tabla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126056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5051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tx1"/>
                </a:solidFill>
              </a:rPr>
              <a:t>Resumen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705970"/>
            <a:ext cx="8596668" cy="4335392"/>
          </a:xfrm>
        </p:spPr>
        <p:txBody>
          <a:bodyPr>
            <a:normAutofit fontScale="85000" lnSpcReduction="20000"/>
          </a:bodyPr>
          <a:lstStyle/>
          <a:p>
            <a:r>
              <a:rPr lang="es-AR" sz="2600" dirty="0"/>
              <a:t>Motivación</a:t>
            </a:r>
          </a:p>
          <a:p>
            <a:pPr>
              <a:spcAft>
                <a:spcPts val="1000"/>
              </a:spcAft>
            </a:pPr>
            <a:r>
              <a:rPr lang="es-ES" sz="2600" dirty="0"/>
              <a:t>Sistemas de Gestión de Bases de Datos usados.</a:t>
            </a:r>
          </a:p>
          <a:p>
            <a:pPr lvl="1">
              <a:spcAft>
                <a:spcPts val="1000"/>
              </a:spcAft>
            </a:pPr>
            <a:r>
              <a:rPr lang="es-AR" sz="2400" dirty="0"/>
              <a:t>Índices.</a:t>
            </a:r>
          </a:p>
          <a:p>
            <a:pPr lvl="1">
              <a:spcAft>
                <a:spcPts val="1000"/>
              </a:spcAft>
            </a:pPr>
            <a:r>
              <a:rPr lang="es-AR" sz="2400" dirty="0"/>
              <a:t>Plan de ejecución.</a:t>
            </a:r>
            <a:r>
              <a:rPr lang="es-AR" sz="2400" b="1" dirty="0"/>
              <a:t> </a:t>
            </a:r>
          </a:p>
          <a:p>
            <a:pPr>
              <a:spcAft>
                <a:spcPts val="1000"/>
              </a:spcAft>
            </a:pPr>
            <a:r>
              <a:rPr lang="es-AR" sz="2600" b="1" dirty="0"/>
              <a:t>Arquitectura del </a:t>
            </a:r>
            <a:r>
              <a:rPr lang="es-AR" sz="2600" b="1" dirty="0" smtClean="0"/>
              <a:t>hardware.</a:t>
            </a:r>
            <a:r>
              <a:rPr lang="es-AR" sz="2600" dirty="0"/>
              <a:t>		</a:t>
            </a:r>
          </a:p>
          <a:p>
            <a:r>
              <a:rPr lang="es-AR" sz="2600" dirty="0"/>
              <a:t>Base de datos “Tesina”.</a:t>
            </a:r>
          </a:p>
          <a:p>
            <a:pPr lvl="1"/>
            <a:r>
              <a:rPr lang="es-AR" sz="2400" dirty="0" smtClean="0"/>
              <a:t>Modelo lógico de datos.</a:t>
            </a:r>
            <a:endParaRPr lang="es-AR" sz="2400" dirty="0"/>
          </a:p>
          <a:p>
            <a:r>
              <a:rPr lang="es-AR" sz="2600" dirty="0"/>
              <a:t>Casos de </a:t>
            </a:r>
            <a:r>
              <a:rPr lang="es-AR" sz="2600" dirty="0" smtClean="0"/>
              <a:t>estudio aplicados a los distintos sistemas de gestión de base de datos.</a:t>
            </a:r>
            <a:endParaRPr lang="es-AR" sz="2600" dirty="0"/>
          </a:p>
          <a:p>
            <a:r>
              <a:rPr lang="es-AR" sz="2600" dirty="0"/>
              <a:t>Conclusiones.</a:t>
            </a:r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86860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727881"/>
          </a:xfrm>
        </p:spPr>
        <p:txBody>
          <a:bodyPr>
            <a:normAutofit/>
          </a:bodyPr>
          <a:lstStyle/>
          <a:p>
            <a:r>
              <a:rPr lang="es-AR" sz="3200" dirty="0" smtClean="0">
                <a:solidFill>
                  <a:schemeClr val="tx1"/>
                </a:solidFill>
              </a:rPr>
              <a:t>Arquitectura del hardware</a:t>
            </a:r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77335" y="1487606"/>
            <a:ext cx="8596668" cy="455375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sz="2400" dirty="0" smtClean="0"/>
              <a:t>Procesador Intel Core I5 M460 2.53 </a:t>
            </a:r>
            <a:r>
              <a:rPr lang="es-AR" sz="2400" dirty="0" err="1" smtClean="0"/>
              <a:t>Ghz</a:t>
            </a:r>
            <a:r>
              <a:rPr lang="es-AR" sz="2400" dirty="0" smtClean="0"/>
              <a:t>.</a:t>
            </a:r>
          </a:p>
          <a:p>
            <a:endParaRPr lang="es-AR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sz="2400" dirty="0" smtClean="0"/>
              <a:t>Memoria </a:t>
            </a:r>
            <a:r>
              <a:rPr lang="es-AR" sz="2400" dirty="0" err="1" smtClean="0"/>
              <a:t>Ram</a:t>
            </a:r>
            <a:r>
              <a:rPr lang="es-AR" sz="2400" dirty="0" smtClean="0"/>
              <a:t> 8 Gb.</a:t>
            </a:r>
          </a:p>
          <a:p>
            <a:endParaRPr lang="es-AR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sz="2400" dirty="0" smtClean="0"/>
              <a:t>Sistema Operativo Windows 7</a:t>
            </a:r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589081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5051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tx1"/>
                </a:solidFill>
              </a:rPr>
              <a:t>Resumen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705970"/>
            <a:ext cx="8596668" cy="4335392"/>
          </a:xfrm>
        </p:spPr>
        <p:txBody>
          <a:bodyPr>
            <a:normAutofit fontScale="85000" lnSpcReduction="20000"/>
          </a:bodyPr>
          <a:lstStyle/>
          <a:p>
            <a:r>
              <a:rPr lang="es-AR" sz="2600" b="1" dirty="0" smtClean="0"/>
              <a:t>Motivación</a:t>
            </a:r>
          </a:p>
          <a:p>
            <a:pPr>
              <a:spcAft>
                <a:spcPts val="1000"/>
              </a:spcAft>
            </a:pPr>
            <a:r>
              <a:rPr lang="es-ES" sz="2600" dirty="0" smtClean="0"/>
              <a:t>Sistemas </a:t>
            </a:r>
            <a:r>
              <a:rPr lang="es-ES" sz="2600" dirty="0"/>
              <a:t>de G</a:t>
            </a:r>
            <a:r>
              <a:rPr lang="es-ES" sz="2600" dirty="0" smtClean="0"/>
              <a:t>estión </a:t>
            </a:r>
            <a:r>
              <a:rPr lang="es-ES" sz="2600" dirty="0"/>
              <a:t>de </a:t>
            </a:r>
            <a:r>
              <a:rPr lang="es-ES" sz="2600" dirty="0" smtClean="0"/>
              <a:t>Bases </a:t>
            </a:r>
            <a:r>
              <a:rPr lang="es-ES" sz="2600" dirty="0"/>
              <a:t>de D</a:t>
            </a:r>
            <a:r>
              <a:rPr lang="es-ES" sz="2600" dirty="0" smtClean="0"/>
              <a:t>atos usados.</a:t>
            </a:r>
          </a:p>
          <a:p>
            <a:pPr lvl="1">
              <a:spcAft>
                <a:spcPts val="1000"/>
              </a:spcAft>
            </a:pPr>
            <a:r>
              <a:rPr lang="es-AR" sz="2400" dirty="0" smtClean="0"/>
              <a:t>Índices.</a:t>
            </a:r>
          </a:p>
          <a:p>
            <a:pPr lvl="1">
              <a:spcAft>
                <a:spcPts val="1000"/>
              </a:spcAft>
            </a:pPr>
            <a:r>
              <a:rPr lang="es-AR" sz="2400" dirty="0"/>
              <a:t>P</a:t>
            </a:r>
            <a:r>
              <a:rPr lang="es-AR" sz="2400" dirty="0" smtClean="0"/>
              <a:t>lan de ejecución. </a:t>
            </a:r>
            <a:endParaRPr lang="es-AR" sz="2400" dirty="0"/>
          </a:p>
          <a:p>
            <a:pPr>
              <a:spcAft>
                <a:spcPts val="1000"/>
              </a:spcAft>
            </a:pPr>
            <a:r>
              <a:rPr lang="es-AR" sz="2600" dirty="0" smtClean="0"/>
              <a:t>Arquitectura del hardware		</a:t>
            </a:r>
          </a:p>
          <a:p>
            <a:r>
              <a:rPr lang="es-AR" sz="2600" dirty="0"/>
              <a:t>Base de datos “Tesina”.</a:t>
            </a:r>
          </a:p>
          <a:p>
            <a:pPr lvl="1"/>
            <a:r>
              <a:rPr lang="es-AR" sz="2400" dirty="0"/>
              <a:t>Modelo lógico de datos.</a:t>
            </a:r>
          </a:p>
          <a:p>
            <a:r>
              <a:rPr lang="es-AR" sz="2600" dirty="0"/>
              <a:t>Casos de estudio aplicados a los distintos Sistemas de Gestión de Bases de Datos. </a:t>
            </a:r>
            <a:endParaRPr lang="es-AR" sz="2600" dirty="0" smtClean="0"/>
          </a:p>
          <a:p>
            <a:r>
              <a:rPr lang="es-AR" sz="2600" dirty="0" smtClean="0"/>
              <a:t>Conclusiones.</a:t>
            </a:r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36278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5051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tx1"/>
                </a:solidFill>
              </a:rPr>
              <a:t>Resumen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705970"/>
            <a:ext cx="8596668" cy="4335392"/>
          </a:xfrm>
        </p:spPr>
        <p:txBody>
          <a:bodyPr>
            <a:normAutofit fontScale="85000" lnSpcReduction="20000"/>
          </a:bodyPr>
          <a:lstStyle/>
          <a:p>
            <a:r>
              <a:rPr lang="es-AR" sz="2600" dirty="0"/>
              <a:t>Motivación</a:t>
            </a:r>
          </a:p>
          <a:p>
            <a:pPr>
              <a:spcAft>
                <a:spcPts val="1000"/>
              </a:spcAft>
            </a:pPr>
            <a:r>
              <a:rPr lang="es-ES" sz="2600" dirty="0"/>
              <a:t>Sistemas de Gestión de Bases de Datos usados.</a:t>
            </a:r>
          </a:p>
          <a:p>
            <a:pPr lvl="1">
              <a:spcAft>
                <a:spcPts val="1000"/>
              </a:spcAft>
            </a:pPr>
            <a:r>
              <a:rPr lang="es-AR" sz="2400" dirty="0"/>
              <a:t>Índices.</a:t>
            </a:r>
          </a:p>
          <a:p>
            <a:pPr lvl="1">
              <a:spcAft>
                <a:spcPts val="1000"/>
              </a:spcAft>
            </a:pPr>
            <a:r>
              <a:rPr lang="es-AR" sz="2400" dirty="0"/>
              <a:t>Plan de ejecución.</a:t>
            </a:r>
            <a:r>
              <a:rPr lang="es-AR" sz="2400" b="1" dirty="0"/>
              <a:t> </a:t>
            </a:r>
          </a:p>
          <a:p>
            <a:pPr>
              <a:spcAft>
                <a:spcPts val="1000"/>
              </a:spcAft>
            </a:pPr>
            <a:r>
              <a:rPr lang="es-AR" sz="2600" dirty="0"/>
              <a:t>Arquitectura del </a:t>
            </a:r>
            <a:r>
              <a:rPr lang="es-AR" sz="2600" dirty="0" smtClean="0"/>
              <a:t>hardware.</a:t>
            </a:r>
            <a:r>
              <a:rPr lang="es-AR" sz="2600" dirty="0"/>
              <a:t>		</a:t>
            </a:r>
          </a:p>
          <a:p>
            <a:r>
              <a:rPr lang="es-AR" sz="2600" b="1" dirty="0"/>
              <a:t>Base de datos “Tesina”.</a:t>
            </a:r>
          </a:p>
          <a:p>
            <a:pPr lvl="1"/>
            <a:r>
              <a:rPr lang="es-AR" sz="2400" dirty="0" smtClean="0"/>
              <a:t>Modelo lógico de datos.</a:t>
            </a:r>
            <a:endParaRPr lang="es-AR" sz="2400" dirty="0"/>
          </a:p>
          <a:p>
            <a:r>
              <a:rPr lang="es-AR" sz="2600" dirty="0"/>
              <a:t>Casos de estudio aplicados a los distintos Sistemas de Gestión de Bases de </a:t>
            </a:r>
            <a:r>
              <a:rPr lang="es-AR" sz="2600" dirty="0" smtClean="0"/>
              <a:t>Datos.</a:t>
            </a:r>
            <a:endParaRPr lang="es-AR" sz="2600" dirty="0"/>
          </a:p>
          <a:p>
            <a:r>
              <a:rPr lang="es-AR" sz="2600" dirty="0"/>
              <a:t>Conclusiones.</a:t>
            </a:r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4966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768824"/>
          </a:xfrm>
        </p:spPr>
        <p:txBody>
          <a:bodyPr>
            <a:normAutofit/>
          </a:bodyPr>
          <a:lstStyle/>
          <a:p>
            <a:r>
              <a:rPr lang="es-AR" sz="3200" dirty="0" smtClean="0">
                <a:solidFill>
                  <a:schemeClr val="tx1"/>
                </a:solidFill>
              </a:rPr>
              <a:t>Base de datos “Tesina”</a:t>
            </a:r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77335" y="1555844"/>
            <a:ext cx="8596668" cy="4749421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sz="2400" dirty="0" smtClean="0"/>
              <a:t>Representa un sistema que administra la planificación laboral de empleados de una empresa.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sz="2400" dirty="0" smtClean="0"/>
              <a:t>La empresa posee una alta cantidad de empleados.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sz="2400" dirty="0" smtClean="0"/>
              <a:t>Grandes cantidades de </a:t>
            </a:r>
            <a:r>
              <a:rPr lang="es-AR" sz="2400" dirty="0" err="1" smtClean="0"/>
              <a:t>tuplas</a:t>
            </a:r>
            <a:r>
              <a:rPr lang="es-AR" sz="2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A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AR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AR" sz="2400" dirty="0"/>
          </a:p>
          <a:p>
            <a:endParaRPr lang="es-AR" sz="2400" dirty="0" smtClean="0"/>
          </a:p>
          <a:p>
            <a:endParaRPr lang="es-E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182" y="3814550"/>
            <a:ext cx="2283725" cy="17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5051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tx1"/>
                </a:solidFill>
              </a:rPr>
              <a:t>Resumen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705970"/>
            <a:ext cx="8596668" cy="4335392"/>
          </a:xfrm>
        </p:spPr>
        <p:txBody>
          <a:bodyPr>
            <a:normAutofit fontScale="85000" lnSpcReduction="20000"/>
          </a:bodyPr>
          <a:lstStyle/>
          <a:p>
            <a:r>
              <a:rPr lang="es-AR" sz="2600" dirty="0"/>
              <a:t>Motivación</a:t>
            </a:r>
          </a:p>
          <a:p>
            <a:pPr>
              <a:spcAft>
                <a:spcPts val="1000"/>
              </a:spcAft>
            </a:pPr>
            <a:r>
              <a:rPr lang="es-ES" sz="2600" dirty="0"/>
              <a:t>Sistemas de Gestión de Bases de Datos usados.</a:t>
            </a:r>
          </a:p>
          <a:p>
            <a:pPr lvl="1">
              <a:spcAft>
                <a:spcPts val="1000"/>
              </a:spcAft>
            </a:pPr>
            <a:r>
              <a:rPr lang="es-AR" sz="2400" dirty="0"/>
              <a:t>Índices.</a:t>
            </a:r>
          </a:p>
          <a:p>
            <a:pPr lvl="1">
              <a:spcAft>
                <a:spcPts val="1000"/>
              </a:spcAft>
            </a:pPr>
            <a:r>
              <a:rPr lang="es-AR" sz="2400" dirty="0"/>
              <a:t>Plan de ejecución.</a:t>
            </a:r>
            <a:r>
              <a:rPr lang="es-AR" sz="2400" b="1" dirty="0"/>
              <a:t> </a:t>
            </a:r>
          </a:p>
          <a:p>
            <a:pPr>
              <a:spcAft>
                <a:spcPts val="1000"/>
              </a:spcAft>
            </a:pPr>
            <a:r>
              <a:rPr lang="es-AR" sz="2600" dirty="0"/>
              <a:t>Arquitectura del </a:t>
            </a:r>
            <a:r>
              <a:rPr lang="es-AR" sz="2600" dirty="0" smtClean="0"/>
              <a:t>hardware.</a:t>
            </a:r>
            <a:r>
              <a:rPr lang="es-AR" sz="2600" dirty="0"/>
              <a:t>		</a:t>
            </a:r>
          </a:p>
          <a:p>
            <a:r>
              <a:rPr lang="es-AR" sz="2600" dirty="0"/>
              <a:t>Base de datos “Tesina”.</a:t>
            </a:r>
          </a:p>
          <a:p>
            <a:pPr lvl="1"/>
            <a:r>
              <a:rPr lang="es-AR" sz="2400" b="1" dirty="0" smtClean="0"/>
              <a:t>Modelo lógico de datos.</a:t>
            </a:r>
            <a:endParaRPr lang="es-AR" sz="2400" b="1" dirty="0"/>
          </a:p>
          <a:p>
            <a:r>
              <a:rPr lang="es-AR" sz="2600" dirty="0"/>
              <a:t>Casos de </a:t>
            </a:r>
            <a:r>
              <a:rPr lang="es-AR" sz="2600" dirty="0" smtClean="0"/>
              <a:t>estudio aplicados a los distintos Sistemas de </a:t>
            </a:r>
            <a:r>
              <a:rPr lang="es-AR" sz="2600" dirty="0"/>
              <a:t>G</a:t>
            </a:r>
            <a:r>
              <a:rPr lang="es-AR" sz="2600" dirty="0" smtClean="0"/>
              <a:t>estión de Bases de Datos.</a:t>
            </a:r>
            <a:endParaRPr lang="es-AR" sz="2600" dirty="0"/>
          </a:p>
          <a:p>
            <a:r>
              <a:rPr lang="es-AR" sz="2600" dirty="0"/>
              <a:t>Conclusiones.</a:t>
            </a:r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0844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659642"/>
          </a:xfrm>
        </p:spPr>
        <p:txBody>
          <a:bodyPr>
            <a:normAutofit/>
          </a:bodyPr>
          <a:lstStyle/>
          <a:p>
            <a:r>
              <a:rPr lang="es-AR" sz="3200" dirty="0" smtClean="0">
                <a:solidFill>
                  <a:schemeClr val="tx1"/>
                </a:solidFill>
              </a:rPr>
              <a:t>Modelo lógico de datos</a:t>
            </a:r>
            <a:endParaRPr lang="es-ES" sz="3200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5" y="1392072"/>
            <a:ext cx="8596668" cy="326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91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599"/>
            <a:ext cx="8596668" cy="727881"/>
          </a:xfrm>
        </p:spPr>
        <p:txBody>
          <a:bodyPr>
            <a:normAutofit fontScale="90000"/>
          </a:bodyPr>
          <a:lstStyle/>
          <a:p>
            <a:r>
              <a:rPr lang="es-AR" sz="3200" dirty="0" smtClean="0">
                <a:solidFill>
                  <a:schemeClr val="tx1"/>
                </a:solidFill>
              </a:rPr>
              <a:t>Casos de estudio aplicados a los distintos sistemas de gestión de bases de </a:t>
            </a:r>
            <a:r>
              <a:rPr lang="es-AR" sz="3200" dirty="0" smtClean="0">
                <a:solidFill>
                  <a:schemeClr val="tx1"/>
                </a:solidFill>
              </a:rPr>
              <a:t>datos</a:t>
            </a:r>
            <a:br>
              <a:rPr lang="es-AR" sz="3200" dirty="0" smtClean="0">
                <a:solidFill>
                  <a:schemeClr val="tx1"/>
                </a:solidFill>
              </a:rPr>
            </a:br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77335" y="1501254"/>
            <a:ext cx="8596668" cy="4540108"/>
          </a:xfrm>
        </p:spPr>
        <p:txBody>
          <a:bodyPr>
            <a:normAutofit fontScale="92500" lnSpcReduction="10000"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AR" sz="2400" dirty="0" smtClean="0"/>
              <a:t>Obtener todos </a:t>
            </a:r>
            <a:r>
              <a:rPr lang="es-AR" sz="2400" dirty="0"/>
              <a:t>los empleados (</a:t>
            </a:r>
            <a:r>
              <a:rPr lang="es-AR" sz="2400" dirty="0" err="1"/>
              <a:t>nro_legajo</a:t>
            </a:r>
            <a:r>
              <a:rPr lang="es-AR" sz="2400" dirty="0"/>
              <a:t>) que no hayan tenido planificación </a:t>
            </a:r>
            <a:r>
              <a:rPr lang="es-AR" sz="2400" dirty="0" smtClean="0"/>
              <a:t>laboral (IN, </a:t>
            </a:r>
            <a:r>
              <a:rPr lang="es-AR" sz="2400" dirty="0" err="1" smtClean="0"/>
              <a:t>Exists</a:t>
            </a:r>
            <a:r>
              <a:rPr lang="es-AR" sz="2400" dirty="0" smtClean="0"/>
              <a:t>, </a:t>
            </a:r>
            <a:r>
              <a:rPr lang="es-AR" sz="2400" dirty="0" err="1" smtClean="0"/>
              <a:t>Except</a:t>
            </a:r>
            <a:r>
              <a:rPr lang="es-AR" sz="2400" dirty="0" smtClean="0"/>
              <a:t> y </a:t>
            </a:r>
            <a:r>
              <a:rPr lang="es-AR" sz="2400" dirty="0" err="1" smtClean="0"/>
              <a:t>Left</a:t>
            </a:r>
            <a:r>
              <a:rPr lang="es-AR" sz="2400" dirty="0" smtClean="0"/>
              <a:t>). </a:t>
            </a:r>
            <a:endParaRPr lang="es-AR" sz="24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AR" sz="2400" dirty="0" smtClean="0"/>
              <a:t>Obtener </a:t>
            </a:r>
            <a:r>
              <a:rPr lang="es-AR" sz="2400" dirty="0"/>
              <a:t>la cantidad distinta de empleados que trabajaron en una </a:t>
            </a:r>
            <a:r>
              <a:rPr lang="es-AR" sz="2400" dirty="0" smtClean="0"/>
              <a:t>fecha </a:t>
            </a:r>
            <a:r>
              <a:rPr lang="es-AR" sz="2400" dirty="0" smtClean="0"/>
              <a:t>determinada(Producto Cartesiano e </a:t>
            </a:r>
            <a:r>
              <a:rPr lang="es-AR" sz="2400" dirty="0" err="1" smtClean="0"/>
              <a:t>Inner</a:t>
            </a:r>
            <a:r>
              <a:rPr lang="es-AR" sz="2400" dirty="0" smtClean="0"/>
              <a:t> </a:t>
            </a:r>
            <a:r>
              <a:rPr lang="es-AR" sz="2400" dirty="0" err="1" smtClean="0"/>
              <a:t>Join</a:t>
            </a:r>
            <a:r>
              <a:rPr lang="es-AR" sz="2400" dirty="0" smtClean="0"/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AR" sz="2400" dirty="0"/>
              <a:t>Para resolver </a:t>
            </a:r>
            <a:r>
              <a:rPr lang="es-AR" sz="2400" dirty="0" smtClean="0"/>
              <a:t>ambos requerimientos </a:t>
            </a:r>
            <a:r>
              <a:rPr lang="es-AR" sz="2400" dirty="0"/>
              <a:t>existen diferentes alternativas, las que se definen como casos de estudio, y serán analizados a continuación.</a:t>
            </a:r>
            <a:endParaRPr lang="es-AR" sz="24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AR" sz="2400" dirty="0" smtClean="0"/>
              <a:t>Las tablas </a:t>
            </a:r>
            <a:r>
              <a:rPr lang="es-AR" sz="2400" dirty="0"/>
              <a:t>involucradas en la resolución de </a:t>
            </a:r>
            <a:r>
              <a:rPr lang="es-AR" sz="2400" dirty="0" smtClean="0"/>
              <a:t>estos casos son </a:t>
            </a:r>
            <a:r>
              <a:rPr lang="es-AR" sz="2400" dirty="0"/>
              <a:t>las de mayor tamaño </a:t>
            </a:r>
            <a:r>
              <a:rPr lang="es-AR" sz="2400" dirty="0" smtClean="0"/>
              <a:t>que existen en la base de datos.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AR" sz="2400" dirty="0" smtClean="0"/>
              <a:t>10 Ejecuciones -&gt; Analizar el tiempo de respuesta 10 veces.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AR" sz="2400" dirty="0" smtClean="0"/>
              <a:t>Limpieza de cache/buffer de los Sistema de gestión de bases de datos.</a:t>
            </a:r>
            <a:endParaRPr lang="es-AR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754319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741528"/>
          </a:xfrm>
        </p:spPr>
        <p:txBody>
          <a:bodyPr>
            <a:normAutofit/>
          </a:bodyPr>
          <a:lstStyle/>
          <a:p>
            <a:r>
              <a:rPr lang="es-AR" sz="3200" dirty="0" smtClean="0">
                <a:solidFill>
                  <a:schemeClr val="tx1"/>
                </a:solidFill>
              </a:rPr>
              <a:t>Análisis de los </a:t>
            </a:r>
            <a:r>
              <a:rPr lang="es-AR" sz="3200" dirty="0" smtClean="0">
                <a:solidFill>
                  <a:schemeClr val="tx1"/>
                </a:solidFill>
              </a:rPr>
              <a:t>casos </a:t>
            </a:r>
            <a:r>
              <a:rPr lang="es-AR" sz="3200" dirty="0" smtClean="0">
                <a:solidFill>
                  <a:schemeClr val="tx1"/>
                </a:solidFill>
              </a:rPr>
              <a:t>de estudio</a:t>
            </a:r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77335" y="1487606"/>
            <a:ext cx="8596668" cy="3643952"/>
          </a:xfrm>
        </p:spPr>
        <p:txBody>
          <a:bodyPr>
            <a:normAutofit fontScale="92500" lnSpcReduction="20000"/>
          </a:bodyPr>
          <a:lstStyle/>
          <a:p>
            <a:r>
              <a:rPr lang="es-AR" sz="2400" dirty="0" smtClean="0"/>
              <a:t>Un problema, varias soluciones….</a:t>
            </a:r>
          </a:p>
          <a:p>
            <a:endParaRPr lang="es-AR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AR" sz="2400" dirty="0" smtClean="0"/>
              <a:t>Cláusula </a:t>
            </a:r>
            <a:r>
              <a:rPr lang="es-AR" sz="2400" dirty="0" smtClean="0"/>
              <a:t>In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AR" sz="2400" dirty="0" smtClean="0"/>
              <a:t>Cláusula </a:t>
            </a:r>
            <a:r>
              <a:rPr lang="es-AR" sz="2400" dirty="0" smtClean="0"/>
              <a:t>In con una variante (</a:t>
            </a:r>
            <a:r>
              <a:rPr lang="es-AR" sz="2400" dirty="0" err="1" smtClean="0"/>
              <a:t>Distinct</a:t>
            </a:r>
            <a:r>
              <a:rPr lang="es-AR" sz="24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AR" sz="2400" dirty="0" smtClean="0"/>
              <a:t>Cláusula </a:t>
            </a:r>
            <a:r>
              <a:rPr lang="es-AR" sz="2400" dirty="0" err="1" smtClean="0"/>
              <a:t>Exists</a:t>
            </a:r>
            <a:endParaRPr lang="es-AR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AR" sz="2400" dirty="0" smtClean="0"/>
              <a:t>Cláusula </a:t>
            </a:r>
            <a:r>
              <a:rPr lang="es-AR" sz="2400" dirty="0" err="1" smtClean="0"/>
              <a:t>Except</a:t>
            </a:r>
            <a:endParaRPr lang="es-AR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AR" sz="2400" dirty="0" smtClean="0"/>
              <a:t>Cláusula </a:t>
            </a:r>
            <a:r>
              <a:rPr lang="es-AR" sz="2400" dirty="0" err="1" smtClean="0"/>
              <a:t>Left</a:t>
            </a:r>
            <a:r>
              <a:rPr lang="es-AR" sz="2400" dirty="0" smtClean="0"/>
              <a:t> </a:t>
            </a:r>
            <a:r>
              <a:rPr lang="es-AR" sz="2400" dirty="0" err="1" smtClean="0"/>
              <a:t>Join</a:t>
            </a:r>
            <a:endParaRPr lang="es-AR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AR" sz="2400" dirty="0" smtClean="0"/>
              <a:t>Producto Cartesiano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AR" sz="2400" dirty="0" err="1" smtClean="0"/>
              <a:t>Inner</a:t>
            </a:r>
            <a:r>
              <a:rPr lang="es-AR" sz="2400" dirty="0" smtClean="0"/>
              <a:t> </a:t>
            </a:r>
            <a:r>
              <a:rPr lang="es-AR" sz="2400" dirty="0" err="1" smtClean="0"/>
              <a:t>Join</a:t>
            </a:r>
            <a:endParaRPr lang="es-AR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39" y="4414482"/>
            <a:ext cx="2443518" cy="244351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816" y="2684668"/>
            <a:ext cx="1409273" cy="172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397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727881"/>
          </a:xfrm>
        </p:spPr>
        <p:txBody>
          <a:bodyPr>
            <a:normAutofit/>
          </a:bodyPr>
          <a:lstStyle/>
          <a:p>
            <a:r>
              <a:rPr lang="es-AR" sz="3200" dirty="0" smtClean="0">
                <a:solidFill>
                  <a:schemeClr val="tx1"/>
                </a:solidFill>
              </a:rPr>
              <a:t>Cláusula </a:t>
            </a:r>
            <a:r>
              <a:rPr lang="es-AR" sz="3200" dirty="0" smtClean="0">
                <a:solidFill>
                  <a:schemeClr val="tx1"/>
                </a:solidFill>
              </a:rPr>
              <a:t>In en Microsoft SQL Server</a:t>
            </a:r>
            <a:endParaRPr lang="es-ES" sz="3200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871" y="1552006"/>
            <a:ext cx="8689858" cy="18535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871" y="3405543"/>
            <a:ext cx="8143947" cy="236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9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782472"/>
          </a:xfrm>
        </p:spPr>
        <p:txBody>
          <a:bodyPr>
            <a:normAutofit/>
          </a:bodyPr>
          <a:lstStyle/>
          <a:p>
            <a:r>
              <a:rPr lang="es-AR" sz="3200" dirty="0" smtClean="0">
                <a:solidFill>
                  <a:schemeClr val="tx1"/>
                </a:solidFill>
              </a:rPr>
              <a:t>Cláusula </a:t>
            </a:r>
            <a:r>
              <a:rPr lang="es-AR" sz="3200" dirty="0" smtClean="0">
                <a:solidFill>
                  <a:schemeClr val="tx1"/>
                </a:solidFill>
              </a:rPr>
              <a:t>In en </a:t>
            </a:r>
            <a:r>
              <a:rPr lang="es-AR" sz="3200" dirty="0" smtClean="0">
                <a:solidFill>
                  <a:schemeClr val="tx1"/>
                </a:solidFill>
              </a:rPr>
              <a:t>Microsoft SQL Server</a:t>
            </a:r>
            <a:endParaRPr lang="es-ES" sz="3200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5" y="1585911"/>
            <a:ext cx="8684449" cy="40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135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796119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tx1"/>
                </a:solidFill>
              </a:rPr>
              <a:t>Cláusula In con una variante </a:t>
            </a:r>
            <a:r>
              <a:rPr lang="es-AR" dirty="0">
                <a:solidFill>
                  <a:schemeClr val="tx1"/>
                </a:solidFill>
              </a:rPr>
              <a:t>en Microsoft SQL Server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478" y="3419477"/>
            <a:ext cx="19043" cy="1904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5" y="2064223"/>
            <a:ext cx="8957984" cy="1636026"/>
          </a:xfrm>
          <a:prstGeom prst="rect">
            <a:avLst/>
          </a:prstGeom>
        </p:spPr>
      </p:pic>
      <p:sp>
        <p:nvSpPr>
          <p:cNvPr id="5" name="Flecha abajo 4"/>
          <p:cNvSpPr/>
          <p:nvPr/>
        </p:nvSpPr>
        <p:spPr>
          <a:xfrm>
            <a:off x="6086478" y="1719617"/>
            <a:ext cx="818866" cy="9826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407" y="3700249"/>
            <a:ext cx="8046990" cy="210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66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096370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tx1"/>
                </a:solidFill>
              </a:rPr>
              <a:t>Cláusula </a:t>
            </a:r>
            <a:r>
              <a:rPr lang="es-AR" dirty="0">
                <a:solidFill>
                  <a:schemeClr val="tx1"/>
                </a:solidFill>
              </a:rPr>
              <a:t>In con una variante en Microsoft SQL Server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5" y="2135757"/>
            <a:ext cx="8085130" cy="388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tx1"/>
                </a:solidFill>
              </a:rPr>
              <a:t>Motivación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583141"/>
            <a:ext cx="8596668" cy="11600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AR" dirty="0" smtClean="0"/>
          </a:p>
          <a:p>
            <a:pPr marL="0" indent="0" algn="ctr">
              <a:buNone/>
            </a:pPr>
            <a:r>
              <a:rPr lang="es-AR" dirty="0" smtClean="0"/>
              <a:t>            ¿Clausulas SQL distintas pueden resolver un mismo problema?</a:t>
            </a:r>
          </a:p>
          <a:p>
            <a:pPr marL="0" indent="0" algn="ctr">
              <a:buNone/>
            </a:pPr>
            <a:r>
              <a:rPr lang="es-AR" dirty="0" smtClean="0"/>
              <a:t> ¿Cual es mejor?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5" y="2743200"/>
            <a:ext cx="8157122" cy="290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3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014484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tx1"/>
                </a:solidFill>
              </a:rPr>
              <a:t>Cláusula </a:t>
            </a:r>
            <a:r>
              <a:rPr lang="es-AR" dirty="0" err="1" smtClean="0">
                <a:solidFill>
                  <a:schemeClr val="tx1"/>
                </a:solidFill>
              </a:rPr>
              <a:t>Exists</a:t>
            </a:r>
            <a:r>
              <a:rPr lang="es-AR" dirty="0" smtClean="0">
                <a:solidFill>
                  <a:schemeClr val="tx1"/>
                </a:solidFill>
              </a:rPr>
              <a:t> en </a:t>
            </a:r>
            <a:r>
              <a:rPr lang="es-AR" dirty="0">
                <a:solidFill>
                  <a:schemeClr val="tx1"/>
                </a:solidFill>
              </a:rPr>
              <a:t>Microsoft SQL Server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355" y="1923956"/>
            <a:ext cx="7533564" cy="182917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994" y="3753133"/>
            <a:ext cx="8043584" cy="201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2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905301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tx1"/>
                </a:solidFill>
              </a:rPr>
              <a:t>Cláusula </a:t>
            </a:r>
            <a:r>
              <a:rPr lang="es-AR" dirty="0" err="1">
                <a:solidFill>
                  <a:schemeClr val="tx1"/>
                </a:solidFill>
              </a:rPr>
              <a:t>Exists</a:t>
            </a:r>
            <a:r>
              <a:rPr lang="es-AR" dirty="0">
                <a:solidFill>
                  <a:schemeClr val="tx1"/>
                </a:solidFill>
              </a:rPr>
              <a:t> en Microsoft SQL Server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5" y="1833633"/>
            <a:ext cx="8187550" cy="392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429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110018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tx1"/>
                </a:solidFill>
              </a:rPr>
              <a:t>Cláusula </a:t>
            </a:r>
            <a:r>
              <a:rPr lang="es-AR" dirty="0" err="1" smtClean="0">
                <a:solidFill>
                  <a:schemeClr val="tx1"/>
                </a:solidFill>
              </a:rPr>
              <a:t>Except</a:t>
            </a:r>
            <a:r>
              <a:rPr lang="es-AR" dirty="0" smtClean="0">
                <a:solidFill>
                  <a:schemeClr val="tx1"/>
                </a:solidFill>
              </a:rPr>
              <a:t> </a:t>
            </a:r>
            <a:r>
              <a:rPr lang="es-AR" dirty="0">
                <a:solidFill>
                  <a:schemeClr val="tx1"/>
                </a:solidFill>
              </a:rPr>
              <a:t>en Microsoft SQL Server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024" y="1554590"/>
            <a:ext cx="4665685" cy="210878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39" y="4053386"/>
            <a:ext cx="7977757" cy="184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545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110018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tx1"/>
                </a:solidFill>
              </a:rPr>
              <a:t>Cláusula </a:t>
            </a:r>
            <a:r>
              <a:rPr lang="es-AR" dirty="0" err="1">
                <a:solidFill>
                  <a:schemeClr val="tx1"/>
                </a:solidFill>
              </a:rPr>
              <a:t>Except</a:t>
            </a:r>
            <a:r>
              <a:rPr lang="es-AR" dirty="0">
                <a:solidFill>
                  <a:schemeClr val="tx1"/>
                </a:solidFill>
              </a:rPr>
              <a:t> en Microsoft SQL Server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5" y="1916112"/>
            <a:ext cx="8159719" cy="403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273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069075"/>
          </a:xfrm>
        </p:spPr>
        <p:txBody>
          <a:bodyPr>
            <a:normAutofit fontScale="90000"/>
          </a:bodyPr>
          <a:lstStyle/>
          <a:p>
            <a:r>
              <a:rPr lang="es-AR" dirty="0">
                <a:solidFill>
                  <a:schemeClr val="tx1"/>
                </a:solidFill>
              </a:rPr>
              <a:t>Cláusula </a:t>
            </a:r>
            <a:r>
              <a:rPr lang="es-AR" dirty="0" err="1" smtClean="0">
                <a:solidFill>
                  <a:schemeClr val="tx1"/>
                </a:solidFill>
              </a:rPr>
              <a:t>Left</a:t>
            </a:r>
            <a:r>
              <a:rPr lang="es-AR" dirty="0" smtClean="0">
                <a:solidFill>
                  <a:schemeClr val="tx1"/>
                </a:solidFill>
              </a:rPr>
              <a:t> </a:t>
            </a:r>
            <a:r>
              <a:rPr lang="es-AR" dirty="0" err="1" smtClean="0">
                <a:solidFill>
                  <a:schemeClr val="tx1"/>
                </a:solidFill>
              </a:rPr>
              <a:t>Join</a:t>
            </a:r>
            <a:r>
              <a:rPr lang="es-AR" dirty="0" smtClean="0">
                <a:solidFill>
                  <a:schemeClr val="tx1"/>
                </a:solidFill>
              </a:rPr>
              <a:t> </a:t>
            </a:r>
            <a:r>
              <a:rPr lang="es-AR" dirty="0">
                <a:solidFill>
                  <a:schemeClr val="tx1"/>
                </a:solidFill>
              </a:rPr>
              <a:t>en Microsoft SQL Server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573" y="2002453"/>
            <a:ext cx="6941841" cy="168244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252" y="4008673"/>
            <a:ext cx="7975161" cy="187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4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219200"/>
          </a:xfrm>
        </p:spPr>
        <p:txBody>
          <a:bodyPr>
            <a:normAutofit fontScale="90000"/>
          </a:bodyPr>
          <a:lstStyle/>
          <a:p>
            <a:r>
              <a:rPr lang="es-AR" dirty="0">
                <a:solidFill>
                  <a:schemeClr val="tx1"/>
                </a:solidFill>
              </a:rPr>
              <a:t>Cláusula </a:t>
            </a:r>
            <a:r>
              <a:rPr lang="es-AR" dirty="0" err="1">
                <a:solidFill>
                  <a:schemeClr val="tx1"/>
                </a:solidFill>
              </a:rPr>
              <a:t>Left</a:t>
            </a:r>
            <a:r>
              <a:rPr lang="es-AR" dirty="0">
                <a:solidFill>
                  <a:schemeClr val="tx1"/>
                </a:solidFill>
              </a:rPr>
              <a:t> </a:t>
            </a:r>
            <a:r>
              <a:rPr lang="es-AR" dirty="0" err="1">
                <a:solidFill>
                  <a:schemeClr val="tx1"/>
                </a:solidFill>
              </a:rPr>
              <a:t>Join</a:t>
            </a:r>
            <a:r>
              <a:rPr lang="es-AR" dirty="0">
                <a:solidFill>
                  <a:schemeClr val="tx1"/>
                </a:solidFill>
              </a:rPr>
              <a:t> en Microsoft SQL Server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20" y="2074460"/>
            <a:ext cx="7470378" cy="367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243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755176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tx1"/>
                </a:solidFill>
              </a:rPr>
              <a:t>Resultados promedios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77335" y="1487606"/>
            <a:ext cx="8596668" cy="455375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 smtClean="0"/>
              <a:t>Cláusula IN (Q1): 247.03 segundos.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 smtClean="0"/>
              <a:t>Cláusula IN con una variante (</a:t>
            </a:r>
            <a:r>
              <a:rPr lang="es-AR" dirty="0" err="1" smtClean="0"/>
              <a:t>Distinct</a:t>
            </a:r>
            <a:r>
              <a:rPr lang="es-AR" dirty="0" smtClean="0"/>
              <a:t>) (Q2) :241.26 segundos.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 smtClean="0"/>
              <a:t>Cláusula </a:t>
            </a:r>
            <a:r>
              <a:rPr lang="es-AR" dirty="0" err="1" smtClean="0"/>
              <a:t>Exists</a:t>
            </a:r>
            <a:r>
              <a:rPr lang="es-AR" dirty="0" smtClean="0"/>
              <a:t>  (Q3): 235.99  segundos.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 smtClean="0"/>
              <a:t>Cláusula </a:t>
            </a:r>
            <a:r>
              <a:rPr lang="es-AR" dirty="0" err="1" smtClean="0"/>
              <a:t>Except</a:t>
            </a:r>
            <a:r>
              <a:rPr lang="es-AR" dirty="0" smtClean="0"/>
              <a:t> (Q4): 247.77 segundos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 smtClean="0"/>
              <a:t>Cláusula </a:t>
            </a:r>
            <a:r>
              <a:rPr lang="es-AR" dirty="0" err="1" smtClean="0"/>
              <a:t>Left</a:t>
            </a:r>
            <a:r>
              <a:rPr lang="es-AR" dirty="0" smtClean="0"/>
              <a:t> </a:t>
            </a:r>
            <a:r>
              <a:rPr lang="es-AR" dirty="0" err="1" smtClean="0"/>
              <a:t>Join</a:t>
            </a:r>
            <a:r>
              <a:rPr lang="es-AR" dirty="0" smtClean="0"/>
              <a:t> (Q5): 75.20 segundos</a:t>
            </a:r>
          </a:p>
          <a:p>
            <a:pPr lvl="1"/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174" y="4083453"/>
            <a:ext cx="24574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931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1"/>
            <a:ext cx="8596668" cy="1000836"/>
          </a:xfrm>
        </p:spPr>
        <p:txBody>
          <a:bodyPr/>
          <a:lstStyle/>
          <a:p>
            <a:r>
              <a:rPr lang="es-AR" dirty="0" smtClean="0">
                <a:solidFill>
                  <a:schemeClr val="tx1"/>
                </a:solidFill>
              </a:rPr>
              <a:t>Comparación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88" y="1709868"/>
            <a:ext cx="7620711" cy="336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808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987188"/>
          </a:xfrm>
        </p:spPr>
        <p:txBody>
          <a:bodyPr/>
          <a:lstStyle/>
          <a:p>
            <a:r>
              <a:rPr lang="es-AR" dirty="0">
                <a:solidFill>
                  <a:schemeClr val="tx1"/>
                </a:solidFill>
              </a:rPr>
              <a:t>¿</a:t>
            </a:r>
            <a:r>
              <a:rPr lang="es-AR" dirty="0" smtClean="0">
                <a:solidFill>
                  <a:schemeClr val="tx1"/>
                </a:solidFill>
              </a:rPr>
              <a:t>Cuál es mejor? ¿Por qué?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77335" y="1596789"/>
            <a:ext cx="8596668" cy="444457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 smtClean="0">
                <a:solidFill>
                  <a:schemeClr val="tx1"/>
                </a:solidFill>
              </a:rPr>
              <a:t>Cláusula IN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 smtClean="0">
                <a:solidFill>
                  <a:schemeClr val="tx1"/>
                </a:solidFill>
              </a:rPr>
              <a:t>Cláusula IN con variante (</a:t>
            </a:r>
            <a:r>
              <a:rPr lang="es-AR" dirty="0" err="1" smtClean="0">
                <a:solidFill>
                  <a:schemeClr val="tx1"/>
                </a:solidFill>
              </a:rPr>
              <a:t>Distinct</a:t>
            </a:r>
            <a:r>
              <a:rPr lang="es-AR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 smtClean="0">
                <a:solidFill>
                  <a:schemeClr val="tx1"/>
                </a:solidFill>
              </a:rPr>
              <a:t>Cláusula </a:t>
            </a:r>
            <a:r>
              <a:rPr lang="es-AR" dirty="0" err="1" smtClean="0">
                <a:solidFill>
                  <a:schemeClr val="tx1"/>
                </a:solidFill>
              </a:rPr>
              <a:t>Exists</a:t>
            </a:r>
            <a:endParaRPr lang="es-A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 smtClean="0">
                <a:solidFill>
                  <a:schemeClr val="tx1"/>
                </a:solidFill>
              </a:rPr>
              <a:t>Cláusula </a:t>
            </a:r>
            <a:r>
              <a:rPr lang="es-AR" dirty="0" err="1" smtClean="0">
                <a:solidFill>
                  <a:schemeClr val="tx1"/>
                </a:solidFill>
              </a:rPr>
              <a:t>Except</a:t>
            </a:r>
            <a:endParaRPr lang="es-AR" dirty="0" smtClean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AR" dirty="0" smtClean="0">
                <a:solidFill>
                  <a:schemeClr val="tx1"/>
                </a:solidFill>
              </a:rPr>
              <a:t>Resolución secuencial de las búsquedas en las tablas más grandes.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A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 smtClean="0">
                <a:solidFill>
                  <a:schemeClr val="tx1"/>
                </a:solidFill>
              </a:rPr>
              <a:t>Clausula </a:t>
            </a:r>
            <a:r>
              <a:rPr lang="es-AR" dirty="0" err="1" smtClean="0">
                <a:solidFill>
                  <a:schemeClr val="tx1"/>
                </a:solidFill>
              </a:rPr>
              <a:t>Left</a:t>
            </a:r>
            <a:r>
              <a:rPr lang="es-AR" dirty="0" smtClean="0">
                <a:solidFill>
                  <a:schemeClr val="tx1"/>
                </a:solidFill>
              </a:rPr>
              <a:t> </a:t>
            </a:r>
            <a:r>
              <a:rPr lang="es-AR" dirty="0" err="1" smtClean="0">
                <a:solidFill>
                  <a:schemeClr val="tx1"/>
                </a:solidFill>
              </a:rPr>
              <a:t>Joint</a:t>
            </a:r>
            <a:r>
              <a:rPr lang="es-AR" dirty="0" smtClean="0">
                <a:solidFill>
                  <a:schemeClr val="tx1"/>
                </a:solidFill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AR" dirty="0" smtClean="0">
                <a:solidFill>
                  <a:schemeClr val="tx1"/>
                </a:solidFill>
              </a:rPr>
              <a:t>Resolución en paralelo de las búsquedas en las tablas más grandes.</a:t>
            </a:r>
            <a:endParaRPr lang="es-A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1654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973540"/>
          </a:xfrm>
        </p:spPr>
        <p:txBody>
          <a:bodyPr/>
          <a:lstStyle/>
          <a:p>
            <a:r>
              <a:rPr lang="es-AR" dirty="0">
                <a:solidFill>
                  <a:schemeClr val="tx1"/>
                </a:solidFill>
              </a:rPr>
              <a:t>Cuál es mejor? ¿Por qué?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5" y="4227038"/>
            <a:ext cx="7975161" cy="187351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57" y="1682086"/>
            <a:ext cx="7977757" cy="1842448"/>
          </a:xfrm>
          <a:prstGeom prst="rect">
            <a:avLst/>
          </a:prstGeom>
        </p:spPr>
      </p:pic>
      <p:sp>
        <p:nvSpPr>
          <p:cNvPr id="6" name="Llamada ovalada 5"/>
          <p:cNvSpPr/>
          <p:nvPr/>
        </p:nvSpPr>
        <p:spPr>
          <a:xfrm>
            <a:off x="7806519" y="1351128"/>
            <a:ext cx="1897039" cy="1252182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IN, </a:t>
            </a:r>
            <a:r>
              <a:rPr lang="es-AR" dirty="0" err="1" smtClean="0"/>
              <a:t>Exists</a:t>
            </a:r>
            <a:r>
              <a:rPr lang="es-AR" dirty="0" smtClean="0"/>
              <a:t>, </a:t>
            </a:r>
          </a:p>
          <a:p>
            <a:pPr algn="ctr"/>
            <a:r>
              <a:rPr lang="es-AR" dirty="0" err="1" smtClean="0"/>
              <a:t>Except</a:t>
            </a:r>
            <a:endParaRPr lang="es-AR" dirty="0" smtClean="0"/>
          </a:p>
          <a:p>
            <a:pPr algn="ctr"/>
            <a:endParaRPr lang="es-ES" dirty="0"/>
          </a:p>
        </p:txBody>
      </p:sp>
      <p:sp>
        <p:nvSpPr>
          <p:cNvPr id="7" name="Llamada ovalada 6"/>
          <p:cNvSpPr/>
          <p:nvPr/>
        </p:nvSpPr>
        <p:spPr>
          <a:xfrm>
            <a:off x="8072258" y="3524534"/>
            <a:ext cx="1631300" cy="992875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 err="1" smtClean="0"/>
              <a:t>Left</a:t>
            </a:r>
            <a:r>
              <a:rPr lang="es-AR" dirty="0" smtClean="0"/>
              <a:t> </a:t>
            </a:r>
            <a:r>
              <a:rPr lang="es-AR" dirty="0" err="1" smtClean="0"/>
              <a:t>Join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6054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5051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tx1"/>
                </a:solidFill>
              </a:rPr>
              <a:t>Resumen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705970"/>
            <a:ext cx="8596668" cy="4335392"/>
          </a:xfrm>
        </p:spPr>
        <p:txBody>
          <a:bodyPr>
            <a:normAutofit fontScale="85000" lnSpcReduction="20000"/>
          </a:bodyPr>
          <a:lstStyle/>
          <a:p>
            <a:r>
              <a:rPr lang="es-AR" sz="2600" dirty="0"/>
              <a:t>Motivación</a:t>
            </a:r>
          </a:p>
          <a:p>
            <a:pPr>
              <a:spcAft>
                <a:spcPts val="1000"/>
              </a:spcAft>
            </a:pPr>
            <a:r>
              <a:rPr lang="es-ES" sz="2600" b="1" dirty="0"/>
              <a:t>Sistemas de Gestión de Bases de Datos usados</a:t>
            </a:r>
            <a:r>
              <a:rPr lang="es-ES" sz="2600" dirty="0"/>
              <a:t>.</a:t>
            </a:r>
          </a:p>
          <a:p>
            <a:pPr lvl="1">
              <a:spcAft>
                <a:spcPts val="1000"/>
              </a:spcAft>
            </a:pPr>
            <a:r>
              <a:rPr lang="es-AR" sz="2400" dirty="0"/>
              <a:t>Índices.</a:t>
            </a:r>
          </a:p>
          <a:p>
            <a:pPr lvl="1">
              <a:spcAft>
                <a:spcPts val="1000"/>
              </a:spcAft>
            </a:pPr>
            <a:r>
              <a:rPr lang="es-AR" sz="2400" dirty="0"/>
              <a:t>Plan de ejecución. </a:t>
            </a:r>
          </a:p>
          <a:p>
            <a:pPr>
              <a:spcAft>
                <a:spcPts val="1000"/>
              </a:spcAft>
            </a:pPr>
            <a:r>
              <a:rPr lang="es-AR" sz="2600" dirty="0"/>
              <a:t>Arquitectura del hardware		</a:t>
            </a:r>
          </a:p>
          <a:p>
            <a:r>
              <a:rPr lang="es-AR" sz="2600" dirty="0"/>
              <a:t>Base de datos “Tesina”.</a:t>
            </a:r>
          </a:p>
          <a:p>
            <a:pPr lvl="1"/>
            <a:r>
              <a:rPr lang="es-AR" sz="2400" dirty="0"/>
              <a:t>Modelo lógico de datos.</a:t>
            </a:r>
          </a:p>
          <a:p>
            <a:r>
              <a:rPr lang="es-AR" sz="2600" dirty="0"/>
              <a:t>Casos de estudio aplicados a los distintos Sistemas de Gestión de Bases de Datos. </a:t>
            </a:r>
            <a:endParaRPr lang="es-AR" sz="2600" dirty="0" smtClean="0"/>
          </a:p>
          <a:p>
            <a:r>
              <a:rPr lang="es-AR" sz="2600" dirty="0" smtClean="0"/>
              <a:t>Conclusiones</a:t>
            </a:r>
            <a:r>
              <a:rPr lang="es-AR" sz="2600" dirty="0"/>
              <a:t>.</a:t>
            </a:r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16934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246496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tx1"/>
                </a:solidFill>
              </a:rPr>
              <a:t>Producto cartesiano </a:t>
            </a:r>
            <a:r>
              <a:rPr lang="es-AR" dirty="0">
                <a:solidFill>
                  <a:schemeClr val="tx1"/>
                </a:solidFill>
              </a:rPr>
              <a:t>en Microsoft SQL Server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360" y="1856096"/>
            <a:ext cx="6245272" cy="15053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69" y="3708138"/>
            <a:ext cx="8158163" cy="21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742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164609"/>
          </a:xfrm>
        </p:spPr>
        <p:txBody>
          <a:bodyPr>
            <a:normAutofit fontScale="90000"/>
          </a:bodyPr>
          <a:lstStyle/>
          <a:p>
            <a:r>
              <a:rPr lang="es-AR" dirty="0">
                <a:solidFill>
                  <a:schemeClr val="tx1"/>
                </a:solidFill>
              </a:rPr>
              <a:t>Producto cartesiano en Microsoft SQL Server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09" y="1988189"/>
            <a:ext cx="8139119" cy="386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56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423916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tx1"/>
                </a:solidFill>
              </a:rPr>
              <a:t>Cláusula </a:t>
            </a:r>
            <a:r>
              <a:rPr lang="es-AR" dirty="0" err="1" smtClean="0">
                <a:solidFill>
                  <a:schemeClr val="tx1"/>
                </a:solidFill>
              </a:rPr>
              <a:t>Inner</a:t>
            </a:r>
            <a:r>
              <a:rPr lang="es-AR" dirty="0" smtClean="0">
                <a:solidFill>
                  <a:schemeClr val="tx1"/>
                </a:solidFill>
              </a:rPr>
              <a:t> </a:t>
            </a:r>
            <a:r>
              <a:rPr lang="es-AR" dirty="0" err="1" smtClean="0">
                <a:solidFill>
                  <a:schemeClr val="tx1"/>
                </a:solidFill>
              </a:rPr>
              <a:t>join</a:t>
            </a:r>
            <a:r>
              <a:rPr lang="es-AR" dirty="0" smtClean="0">
                <a:solidFill>
                  <a:schemeClr val="tx1"/>
                </a:solidFill>
              </a:rPr>
              <a:t> en </a:t>
            </a:r>
            <a:r>
              <a:rPr lang="es-AR" dirty="0">
                <a:solidFill>
                  <a:schemeClr val="tx1"/>
                </a:solidFill>
              </a:rPr>
              <a:t>Microsoft SQL </a:t>
            </a:r>
            <a:r>
              <a:rPr lang="es-AR" dirty="0" smtClean="0">
                <a:solidFill>
                  <a:schemeClr val="tx1"/>
                </a:solidFill>
              </a:rPr>
              <a:t>Server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5" y="1891233"/>
            <a:ext cx="7491330" cy="150125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56" y="3624949"/>
            <a:ext cx="8036826" cy="225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987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191904"/>
          </a:xfrm>
        </p:spPr>
        <p:txBody>
          <a:bodyPr>
            <a:normAutofit fontScale="90000"/>
          </a:bodyPr>
          <a:lstStyle/>
          <a:p>
            <a:r>
              <a:rPr lang="es-AR" dirty="0">
                <a:solidFill>
                  <a:schemeClr val="tx1"/>
                </a:solidFill>
              </a:rPr>
              <a:t>Cláusula </a:t>
            </a:r>
            <a:r>
              <a:rPr lang="es-AR" dirty="0" err="1">
                <a:solidFill>
                  <a:schemeClr val="tx1"/>
                </a:solidFill>
              </a:rPr>
              <a:t>Inner</a:t>
            </a:r>
            <a:r>
              <a:rPr lang="es-AR" dirty="0">
                <a:solidFill>
                  <a:schemeClr val="tx1"/>
                </a:solidFill>
              </a:rPr>
              <a:t> </a:t>
            </a:r>
            <a:r>
              <a:rPr lang="es-AR" dirty="0" err="1">
                <a:solidFill>
                  <a:schemeClr val="tx1"/>
                </a:solidFill>
              </a:rPr>
              <a:t>join</a:t>
            </a:r>
            <a:r>
              <a:rPr lang="es-AR" dirty="0">
                <a:solidFill>
                  <a:schemeClr val="tx1"/>
                </a:solidFill>
              </a:rPr>
              <a:t> en Microsoft SQL Server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7" y="1801504"/>
            <a:ext cx="8033456" cy="398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8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905301"/>
          </a:xfrm>
        </p:spPr>
        <p:txBody>
          <a:bodyPr>
            <a:normAutofit/>
          </a:bodyPr>
          <a:lstStyle/>
          <a:p>
            <a:r>
              <a:rPr lang="es-AR" dirty="0">
                <a:solidFill>
                  <a:schemeClr val="tx1"/>
                </a:solidFill>
              </a:rPr>
              <a:t>Cuál es mejor? ¿Por qué?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77335" y="1637732"/>
            <a:ext cx="8596668" cy="225188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 smtClean="0"/>
              <a:t>Producto Cartesiano: 111 segundos.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 smtClean="0"/>
              <a:t>Cláusula </a:t>
            </a:r>
            <a:r>
              <a:rPr lang="es-AR" dirty="0" err="1" smtClean="0"/>
              <a:t>Inner</a:t>
            </a:r>
            <a:r>
              <a:rPr lang="es-AR" dirty="0" smtClean="0"/>
              <a:t> </a:t>
            </a:r>
            <a:r>
              <a:rPr lang="es-AR" dirty="0" err="1" smtClean="0"/>
              <a:t>Join</a:t>
            </a:r>
            <a:r>
              <a:rPr lang="es-AR" dirty="0" smtClean="0"/>
              <a:t>: 109.23 segundos.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/>
              <a:t>En teoría, la clausula </a:t>
            </a:r>
            <a:r>
              <a:rPr lang="es-AR" dirty="0" err="1"/>
              <a:t>Inner</a:t>
            </a:r>
            <a:r>
              <a:rPr lang="es-AR" dirty="0"/>
              <a:t> </a:t>
            </a:r>
            <a:r>
              <a:rPr lang="es-AR" dirty="0" err="1"/>
              <a:t>join</a:t>
            </a:r>
            <a:r>
              <a:rPr lang="es-AR" dirty="0"/>
              <a:t> es más eficiente (menor tiempo de ejecución</a:t>
            </a:r>
            <a:r>
              <a:rPr lang="es-AR" dirty="0" smtClean="0"/>
              <a:t>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/>
              <a:t>Ambos poseen el mismo plan de ejecución</a:t>
            </a:r>
            <a:r>
              <a:rPr lang="es-AR" dirty="0" smtClean="0"/>
              <a:t>.</a:t>
            </a:r>
            <a:endParaRPr lang="es-A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 smtClean="0"/>
              <a:t>La practica difiere de la teoría.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14" y="3669114"/>
            <a:ext cx="7029379" cy="296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811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123666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tx1"/>
                </a:solidFill>
              </a:rPr>
              <a:t>Incorporando un índice  Non </a:t>
            </a:r>
            <a:r>
              <a:rPr lang="es-AR" dirty="0" err="1" smtClean="0">
                <a:solidFill>
                  <a:schemeClr val="tx1"/>
                </a:solidFill>
              </a:rPr>
              <a:t>Clustered</a:t>
            </a:r>
            <a:r>
              <a:rPr lang="es-AR" dirty="0" smtClean="0">
                <a:solidFill>
                  <a:schemeClr val="tx1"/>
                </a:solidFill>
              </a:rPr>
              <a:t> en Microsoft SQL Server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111" y="3392488"/>
            <a:ext cx="5691116" cy="147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589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14734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tx1"/>
                </a:solidFill>
              </a:rPr>
              <a:t>Cláusulas In, </a:t>
            </a:r>
            <a:r>
              <a:rPr lang="es-AR" dirty="0" err="1" smtClean="0">
                <a:solidFill>
                  <a:schemeClr val="tx1"/>
                </a:solidFill>
              </a:rPr>
              <a:t>Exists</a:t>
            </a:r>
            <a:r>
              <a:rPr lang="es-AR" dirty="0" smtClean="0">
                <a:solidFill>
                  <a:schemeClr val="tx1"/>
                </a:solidFill>
              </a:rPr>
              <a:t> y </a:t>
            </a:r>
            <a:r>
              <a:rPr lang="es-AR" dirty="0" err="1" smtClean="0">
                <a:solidFill>
                  <a:schemeClr val="tx1"/>
                </a:solidFill>
              </a:rPr>
              <a:t>Except</a:t>
            </a:r>
            <a:r>
              <a:rPr lang="es-AR" dirty="0" smtClean="0">
                <a:solidFill>
                  <a:schemeClr val="tx1"/>
                </a:solidFill>
              </a:rPr>
              <a:t> en </a:t>
            </a:r>
            <a:r>
              <a:rPr lang="es-AR" dirty="0" err="1" smtClean="0">
                <a:solidFill>
                  <a:schemeClr val="tx1"/>
                </a:solidFill>
              </a:rPr>
              <a:t>Micrsoft</a:t>
            </a:r>
            <a:r>
              <a:rPr lang="es-AR" dirty="0" smtClean="0">
                <a:solidFill>
                  <a:schemeClr val="tx1"/>
                </a:solidFill>
              </a:rPr>
              <a:t> SQL Server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77335" y="1924334"/>
            <a:ext cx="8596668" cy="173326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 smtClean="0"/>
              <a:t>Plan de ejecución idénticos.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 smtClean="0"/>
              <a:t>Utilización del índice Tesina001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736" y="3839143"/>
            <a:ext cx="7796014" cy="1906563"/>
          </a:xfrm>
          <a:prstGeom prst="rect">
            <a:avLst/>
          </a:prstGeom>
        </p:spPr>
      </p:pic>
      <p:sp>
        <p:nvSpPr>
          <p:cNvPr id="5" name="Flecha abajo 4"/>
          <p:cNvSpPr/>
          <p:nvPr/>
        </p:nvSpPr>
        <p:spPr>
          <a:xfrm>
            <a:off x="8297839" y="4189863"/>
            <a:ext cx="354842" cy="782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9806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850710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tx1"/>
                </a:solidFill>
              </a:rPr>
              <a:t>Cláusula </a:t>
            </a:r>
            <a:r>
              <a:rPr lang="es-AR" dirty="0" err="1" smtClean="0">
                <a:solidFill>
                  <a:schemeClr val="tx1"/>
                </a:solidFill>
              </a:rPr>
              <a:t>Left</a:t>
            </a:r>
            <a:r>
              <a:rPr lang="es-AR" dirty="0" smtClean="0">
                <a:solidFill>
                  <a:schemeClr val="tx1"/>
                </a:solidFill>
              </a:rPr>
              <a:t> </a:t>
            </a:r>
            <a:r>
              <a:rPr lang="es-AR" dirty="0" err="1" smtClean="0">
                <a:solidFill>
                  <a:schemeClr val="tx1"/>
                </a:solidFill>
              </a:rPr>
              <a:t>Join</a:t>
            </a:r>
            <a:r>
              <a:rPr lang="es-AR" dirty="0" smtClean="0">
                <a:solidFill>
                  <a:schemeClr val="tx1"/>
                </a:solidFill>
              </a:rPr>
              <a:t> </a:t>
            </a:r>
            <a:r>
              <a:rPr lang="es-AR" dirty="0">
                <a:solidFill>
                  <a:schemeClr val="tx1"/>
                </a:solidFill>
              </a:rPr>
              <a:t>en </a:t>
            </a:r>
            <a:r>
              <a:rPr lang="es-AR" dirty="0" err="1">
                <a:solidFill>
                  <a:schemeClr val="tx1"/>
                </a:solidFill>
              </a:rPr>
              <a:t>Micrsoft</a:t>
            </a:r>
            <a:r>
              <a:rPr lang="es-AR" dirty="0">
                <a:solidFill>
                  <a:schemeClr val="tx1"/>
                </a:solidFill>
              </a:rPr>
              <a:t> SQL Server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77335" y="1746913"/>
            <a:ext cx="8596668" cy="148760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 smtClean="0"/>
              <a:t>Plan de ejecución distinto a las otras clausulas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 smtClean="0"/>
              <a:t>Utiliza también el índice Tesina00.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 smtClean="0"/>
              <a:t>Resolución de las  búsquedas en paralelo.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400" y="3179928"/>
            <a:ext cx="7683027" cy="2361063"/>
          </a:xfrm>
          <a:prstGeom prst="rect">
            <a:avLst/>
          </a:prstGeom>
        </p:spPr>
      </p:pic>
      <p:sp>
        <p:nvSpPr>
          <p:cNvPr id="5" name="Flecha izquierda 4"/>
          <p:cNvSpPr/>
          <p:nvPr/>
        </p:nvSpPr>
        <p:spPr>
          <a:xfrm>
            <a:off x="8578100" y="4681180"/>
            <a:ext cx="1037230" cy="2729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79992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404883"/>
            <a:ext cx="8596668" cy="987189"/>
          </a:xfrm>
        </p:spPr>
        <p:txBody>
          <a:bodyPr/>
          <a:lstStyle/>
          <a:p>
            <a:r>
              <a:rPr lang="es-AR" dirty="0">
                <a:solidFill>
                  <a:schemeClr val="tx1"/>
                </a:solidFill>
              </a:rPr>
              <a:t>Resultados promedios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77335" y="1692322"/>
            <a:ext cx="8596668" cy="434904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/>
              <a:t>Cláusula IN (</a:t>
            </a:r>
            <a:r>
              <a:rPr lang="es-AR" dirty="0" smtClean="0"/>
              <a:t>QI1</a:t>
            </a:r>
            <a:r>
              <a:rPr lang="es-AR" dirty="0"/>
              <a:t>): </a:t>
            </a:r>
            <a:r>
              <a:rPr lang="es-AR" dirty="0" smtClean="0"/>
              <a:t>18.41 </a:t>
            </a:r>
            <a:r>
              <a:rPr lang="es-AR" dirty="0"/>
              <a:t>segundos.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/>
              <a:t>Cláusula IN con una variante (</a:t>
            </a:r>
            <a:r>
              <a:rPr lang="es-AR" dirty="0" err="1"/>
              <a:t>Distinct</a:t>
            </a:r>
            <a:r>
              <a:rPr lang="es-AR" dirty="0"/>
              <a:t>) (</a:t>
            </a:r>
            <a:r>
              <a:rPr lang="es-AR" dirty="0" smtClean="0"/>
              <a:t>QI2</a:t>
            </a:r>
            <a:r>
              <a:rPr lang="es-AR" dirty="0"/>
              <a:t>) </a:t>
            </a:r>
            <a:r>
              <a:rPr lang="es-AR" dirty="0" smtClean="0"/>
              <a:t>:18.40 </a:t>
            </a:r>
            <a:r>
              <a:rPr lang="es-AR" dirty="0"/>
              <a:t>segundos.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/>
              <a:t>Cláusula </a:t>
            </a:r>
            <a:r>
              <a:rPr lang="es-AR" dirty="0" err="1"/>
              <a:t>Exists</a:t>
            </a:r>
            <a:r>
              <a:rPr lang="es-AR" dirty="0"/>
              <a:t>  (</a:t>
            </a:r>
            <a:r>
              <a:rPr lang="es-AR" dirty="0" smtClean="0"/>
              <a:t>QI3</a:t>
            </a:r>
            <a:r>
              <a:rPr lang="es-AR" dirty="0"/>
              <a:t>): </a:t>
            </a:r>
            <a:r>
              <a:rPr lang="es-AR" dirty="0" smtClean="0"/>
              <a:t>18.37  </a:t>
            </a:r>
            <a:r>
              <a:rPr lang="es-AR" dirty="0"/>
              <a:t>segundos.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/>
              <a:t>Cláusula </a:t>
            </a:r>
            <a:r>
              <a:rPr lang="es-AR" dirty="0" err="1"/>
              <a:t>Except</a:t>
            </a:r>
            <a:r>
              <a:rPr lang="es-AR" dirty="0"/>
              <a:t> (</a:t>
            </a:r>
            <a:r>
              <a:rPr lang="es-AR" dirty="0" smtClean="0"/>
              <a:t>QI4</a:t>
            </a:r>
            <a:r>
              <a:rPr lang="es-AR" dirty="0"/>
              <a:t>): </a:t>
            </a:r>
            <a:r>
              <a:rPr lang="es-AR" dirty="0" smtClean="0"/>
              <a:t>15.95 </a:t>
            </a:r>
            <a:r>
              <a:rPr lang="es-AR" dirty="0"/>
              <a:t>segundos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/>
              <a:t>Cláusula </a:t>
            </a:r>
            <a:r>
              <a:rPr lang="es-AR" dirty="0" err="1"/>
              <a:t>Left</a:t>
            </a:r>
            <a:r>
              <a:rPr lang="es-AR" dirty="0"/>
              <a:t> </a:t>
            </a:r>
            <a:r>
              <a:rPr lang="es-AR" dirty="0" err="1"/>
              <a:t>Join</a:t>
            </a:r>
            <a:r>
              <a:rPr lang="es-AR" dirty="0"/>
              <a:t> (</a:t>
            </a:r>
            <a:r>
              <a:rPr lang="es-AR" dirty="0" smtClean="0"/>
              <a:t>QI5</a:t>
            </a:r>
            <a:r>
              <a:rPr lang="es-AR" dirty="0"/>
              <a:t>): </a:t>
            </a:r>
            <a:r>
              <a:rPr lang="es-AR" dirty="0" smtClean="0"/>
              <a:t>16.5 segundos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AR" dirty="0"/>
          </a:p>
          <a:p>
            <a:r>
              <a:rPr lang="es-AR" dirty="0" smtClean="0"/>
              <a:t>Los resultados obtenidos fueron , en promedio, 16 veces mas rápidos  que los resultados sin índices, no obstante a eso al incorporar el índice no se observan grandes diferencias en los tiempo de ejecución entre las distintas  clausulas.</a:t>
            </a:r>
            <a:endParaRPr lang="es-AR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96084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232848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tx1"/>
                </a:solidFill>
              </a:rPr>
              <a:t>Producto Cartesiano y cláusula </a:t>
            </a:r>
            <a:r>
              <a:rPr lang="es-AR" dirty="0" err="1" smtClean="0">
                <a:solidFill>
                  <a:schemeClr val="tx1"/>
                </a:solidFill>
              </a:rPr>
              <a:t>Inner</a:t>
            </a:r>
            <a:r>
              <a:rPr lang="es-AR" dirty="0" smtClean="0">
                <a:solidFill>
                  <a:schemeClr val="tx1"/>
                </a:solidFill>
              </a:rPr>
              <a:t> </a:t>
            </a:r>
            <a:r>
              <a:rPr lang="es-AR" dirty="0" err="1" smtClean="0">
                <a:solidFill>
                  <a:schemeClr val="tx1"/>
                </a:solidFill>
              </a:rPr>
              <a:t>Join</a:t>
            </a:r>
            <a:r>
              <a:rPr lang="es-AR" dirty="0" smtClean="0">
                <a:solidFill>
                  <a:schemeClr val="tx1"/>
                </a:solidFill>
              </a:rPr>
              <a:t> </a:t>
            </a:r>
            <a:r>
              <a:rPr lang="es-AR" dirty="0">
                <a:solidFill>
                  <a:schemeClr val="tx1"/>
                </a:solidFill>
              </a:rPr>
              <a:t>en </a:t>
            </a:r>
            <a:r>
              <a:rPr lang="es-AR" dirty="0" err="1">
                <a:solidFill>
                  <a:schemeClr val="tx1"/>
                </a:solidFill>
              </a:rPr>
              <a:t>Micrsoft</a:t>
            </a:r>
            <a:r>
              <a:rPr lang="es-AR" dirty="0">
                <a:solidFill>
                  <a:schemeClr val="tx1"/>
                </a:solidFill>
              </a:rPr>
              <a:t> SQL Server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77335" y="2292824"/>
            <a:ext cx="8596668" cy="147395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/>
              <a:t>Plan de ejecución idénticos.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/>
              <a:t>Utilización del índice Tesina001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99" y="3607060"/>
            <a:ext cx="8315853" cy="1947579"/>
          </a:xfrm>
          <a:prstGeom prst="rect">
            <a:avLst/>
          </a:prstGeom>
        </p:spPr>
      </p:pic>
      <p:sp>
        <p:nvSpPr>
          <p:cNvPr id="8" name="Flecha abajo 7"/>
          <p:cNvSpPr/>
          <p:nvPr/>
        </p:nvSpPr>
        <p:spPr>
          <a:xfrm>
            <a:off x="8270543" y="3766782"/>
            <a:ext cx="382138" cy="10372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7627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3206" y="609600"/>
            <a:ext cx="8898339" cy="1082722"/>
          </a:xfrm>
        </p:spPr>
        <p:txBody>
          <a:bodyPr>
            <a:normAutofit/>
          </a:bodyPr>
          <a:lstStyle/>
          <a:p>
            <a:r>
              <a:rPr lang="es-AR" sz="3200" dirty="0" smtClean="0">
                <a:solidFill>
                  <a:schemeClr val="tx1"/>
                </a:solidFill>
              </a:rPr>
              <a:t>Sistema de gestión de base de datos utilizados</a:t>
            </a:r>
            <a:endParaRPr lang="es-ES" sz="32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0" y="1513764"/>
            <a:ext cx="11041039" cy="459929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 smtClean="0"/>
              <a:t>Microsoft SQL Server (MSSQL Server)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AR" dirty="0" smtClean="0"/>
              <a:t>SGDB privado 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AR" dirty="0" smtClean="0"/>
              <a:t>Desarrollado por la empresa Microsoft.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AR" dirty="0" smtClean="0"/>
              <a:t>Posee una versión gratuita (MSSQL  Server Express)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 err="1" smtClean="0"/>
              <a:t>MySQL</a:t>
            </a:r>
            <a:endParaRPr lang="es-AR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AR" dirty="0" smtClean="0"/>
              <a:t>SGBD Open </a:t>
            </a:r>
            <a:r>
              <a:rPr lang="es-AR" dirty="0" err="1" smtClean="0"/>
              <a:t>Source</a:t>
            </a:r>
            <a:endParaRPr lang="es-AR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AR" dirty="0" smtClean="0"/>
              <a:t>Patrocinado por la empresa Oracle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AR" dirty="0" smtClean="0"/>
              <a:t>Posee una versión privada (Enterprise)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44" y="2098486"/>
            <a:ext cx="1856096" cy="133051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842" y="4590198"/>
            <a:ext cx="1914098" cy="85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8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768824"/>
          </a:xfrm>
        </p:spPr>
        <p:txBody>
          <a:bodyPr/>
          <a:lstStyle/>
          <a:p>
            <a:r>
              <a:rPr lang="es-AR" dirty="0">
                <a:solidFill>
                  <a:schemeClr val="tx1"/>
                </a:solidFill>
              </a:rPr>
              <a:t>Resultados promedios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77335" y="1801504"/>
            <a:ext cx="8596668" cy="393055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/>
              <a:t>Producto Cartesiano: </a:t>
            </a:r>
            <a:r>
              <a:rPr lang="es-AR" dirty="0" smtClean="0"/>
              <a:t>15.96 </a:t>
            </a:r>
            <a:r>
              <a:rPr lang="es-AR" dirty="0"/>
              <a:t>segundos.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/>
              <a:t>Cláusula </a:t>
            </a:r>
            <a:r>
              <a:rPr lang="es-AR" dirty="0" err="1"/>
              <a:t>Inner</a:t>
            </a:r>
            <a:r>
              <a:rPr lang="es-AR" dirty="0"/>
              <a:t> </a:t>
            </a:r>
            <a:r>
              <a:rPr lang="es-AR" dirty="0" err="1"/>
              <a:t>Join</a:t>
            </a:r>
            <a:r>
              <a:rPr lang="es-AR" dirty="0"/>
              <a:t>: </a:t>
            </a:r>
            <a:r>
              <a:rPr lang="es-AR" dirty="0" smtClean="0"/>
              <a:t>14.51 segundos.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 smtClean="0"/>
              <a:t>La diferencia de tiempos en mínima, entre usar producto cartesiano y la cláusula </a:t>
            </a:r>
            <a:r>
              <a:rPr lang="es-AR" dirty="0" err="1" smtClean="0"/>
              <a:t>Inner</a:t>
            </a:r>
            <a:r>
              <a:rPr lang="es-AR" dirty="0" smtClean="0"/>
              <a:t> </a:t>
            </a:r>
            <a:r>
              <a:rPr lang="es-AR" dirty="0" err="1" smtClean="0"/>
              <a:t>Join</a:t>
            </a:r>
            <a:r>
              <a:rPr lang="es-AR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 smtClean="0"/>
              <a:t>El tiempo de ejecución promedio es 7 veces menor al aplicar el índice.</a:t>
            </a:r>
            <a:endParaRPr lang="es-AR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68553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727881"/>
          </a:xfrm>
        </p:spPr>
        <p:txBody>
          <a:bodyPr>
            <a:normAutofit/>
          </a:bodyPr>
          <a:lstStyle/>
          <a:p>
            <a:r>
              <a:rPr lang="es-AR" sz="3200" dirty="0" smtClean="0">
                <a:solidFill>
                  <a:schemeClr val="tx1"/>
                </a:solidFill>
              </a:rPr>
              <a:t>Cláusula </a:t>
            </a:r>
            <a:r>
              <a:rPr lang="es-AR" sz="3200" dirty="0" smtClean="0">
                <a:solidFill>
                  <a:schemeClr val="tx1"/>
                </a:solidFill>
              </a:rPr>
              <a:t>In en </a:t>
            </a:r>
            <a:r>
              <a:rPr lang="es-AR" sz="3200" dirty="0" err="1" smtClean="0">
                <a:solidFill>
                  <a:schemeClr val="tx1"/>
                </a:solidFill>
              </a:rPr>
              <a:t>MySQL</a:t>
            </a:r>
            <a:r>
              <a:rPr lang="es-AR" sz="3200" dirty="0" smtClean="0">
                <a:solidFill>
                  <a:schemeClr val="tx1"/>
                </a:solidFill>
              </a:rPr>
              <a:t> Server</a:t>
            </a:r>
            <a:endParaRPr lang="es-ES" sz="3200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871" y="1552006"/>
            <a:ext cx="8689858" cy="1853537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71" y="3868500"/>
            <a:ext cx="8580675" cy="1017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9800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727881"/>
          </a:xfrm>
        </p:spPr>
        <p:txBody>
          <a:bodyPr>
            <a:normAutofit fontScale="90000"/>
          </a:bodyPr>
          <a:lstStyle/>
          <a:p>
            <a:r>
              <a:rPr lang="es-AR" dirty="0">
                <a:solidFill>
                  <a:schemeClr val="tx1"/>
                </a:solidFill>
              </a:rPr>
              <a:t>Cláusula In en </a:t>
            </a:r>
            <a:r>
              <a:rPr lang="es-AR" dirty="0" err="1">
                <a:solidFill>
                  <a:schemeClr val="tx1"/>
                </a:solidFill>
              </a:rPr>
              <a:t>MySQL</a:t>
            </a:r>
            <a:r>
              <a:rPr lang="es-AR" dirty="0">
                <a:solidFill>
                  <a:schemeClr val="tx1"/>
                </a:solidFill>
              </a:rPr>
              <a:t> Server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348" y="1474597"/>
            <a:ext cx="7840923" cy="444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958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796119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tx1"/>
                </a:solidFill>
              </a:rPr>
              <a:t>Cláusula In con una variante </a:t>
            </a:r>
            <a:r>
              <a:rPr lang="es-AR" dirty="0">
                <a:solidFill>
                  <a:schemeClr val="tx1"/>
                </a:solidFill>
              </a:rPr>
              <a:t>en </a:t>
            </a:r>
            <a:r>
              <a:rPr lang="es-AR" dirty="0" err="1" smtClean="0">
                <a:solidFill>
                  <a:schemeClr val="tx1"/>
                </a:solidFill>
              </a:rPr>
              <a:t>MySQL</a:t>
            </a:r>
            <a:r>
              <a:rPr lang="es-AR" dirty="0" smtClean="0">
                <a:solidFill>
                  <a:schemeClr val="tx1"/>
                </a:solidFill>
              </a:rPr>
              <a:t> Server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478" y="3419477"/>
            <a:ext cx="19043" cy="1904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5" y="2064223"/>
            <a:ext cx="8957984" cy="1636026"/>
          </a:xfrm>
          <a:prstGeom prst="rect">
            <a:avLst/>
          </a:prstGeom>
        </p:spPr>
      </p:pic>
      <p:sp>
        <p:nvSpPr>
          <p:cNvPr id="5" name="Flecha abajo 4"/>
          <p:cNvSpPr/>
          <p:nvPr/>
        </p:nvSpPr>
        <p:spPr>
          <a:xfrm>
            <a:off x="6086478" y="1719617"/>
            <a:ext cx="818866" cy="9826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67" y="3807725"/>
            <a:ext cx="8711559" cy="119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457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42030"/>
          </a:xfrm>
        </p:spPr>
        <p:txBody>
          <a:bodyPr>
            <a:normAutofit fontScale="90000"/>
          </a:bodyPr>
          <a:lstStyle/>
          <a:p>
            <a:r>
              <a:rPr lang="es-AR" dirty="0">
                <a:solidFill>
                  <a:schemeClr val="tx1"/>
                </a:solidFill>
              </a:rPr>
              <a:t>Cláusula In con una variante en </a:t>
            </a:r>
            <a:r>
              <a:rPr lang="es-AR" dirty="0" err="1">
                <a:solidFill>
                  <a:schemeClr val="tx1"/>
                </a:solidFill>
              </a:rPr>
              <a:t>MySQL</a:t>
            </a:r>
            <a:r>
              <a:rPr lang="es-AR" dirty="0">
                <a:solidFill>
                  <a:schemeClr val="tx1"/>
                </a:solidFill>
              </a:rPr>
              <a:t> Server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50" y="2132888"/>
            <a:ext cx="7647801" cy="396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417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014484"/>
          </a:xfrm>
        </p:spPr>
        <p:txBody>
          <a:bodyPr>
            <a:normAutofit/>
          </a:bodyPr>
          <a:lstStyle/>
          <a:p>
            <a:r>
              <a:rPr lang="es-AR" dirty="0" smtClean="0">
                <a:solidFill>
                  <a:schemeClr val="tx1"/>
                </a:solidFill>
              </a:rPr>
              <a:t>Cláusula </a:t>
            </a:r>
            <a:r>
              <a:rPr lang="es-AR" dirty="0" err="1" smtClean="0">
                <a:solidFill>
                  <a:schemeClr val="tx1"/>
                </a:solidFill>
              </a:rPr>
              <a:t>Exists</a:t>
            </a:r>
            <a:r>
              <a:rPr lang="es-AR" dirty="0" smtClean="0">
                <a:solidFill>
                  <a:schemeClr val="tx1"/>
                </a:solidFill>
              </a:rPr>
              <a:t> en </a:t>
            </a:r>
            <a:r>
              <a:rPr lang="es-AR" dirty="0" err="1" smtClean="0">
                <a:solidFill>
                  <a:schemeClr val="tx1"/>
                </a:solidFill>
              </a:rPr>
              <a:t>MySQL</a:t>
            </a:r>
            <a:r>
              <a:rPr lang="es-AR" dirty="0" smtClean="0">
                <a:solidFill>
                  <a:schemeClr val="tx1"/>
                </a:solidFill>
              </a:rPr>
              <a:t> </a:t>
            </a:r>
            <a:r>
              <a:rPr lang="es-AR" dirty="0">
                <a:solidFill>
                  <a:schemeClr val="tx1"/>
                </a:solidFill>
              </a:rPr>
              <a:t>Server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355" y="1923956"/>
            <a:ext cx="7533564" cy="182917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647" y="4053005"/>
            <a:ext cx="8380365" cy="98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637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891654"/>
          </a:xfrm>
        </p:spPr>
        <p:txBody>
          <a:bodyPr/>
          <a:lstStyle/>
          <a:p>
            <a:r>
              <a:rPr lang="es-AR" dirty="0">
                <a:solidFill>
                  <a:schemeClr val="tx1"/>
                </a:solidFill>
              </a:rPr>
              <a:t>Cláusula </a:t>
            </a:r>
            <a:r>
              <a:rPr lang="es-AR" dirty="0" err="1">
                <a:solidFill>
                  <a:schemeClr val="tx1"/>
                </a:solidFill>
              </a:rPr>
              <a:t>Exists</a:t>
            </a:r>
            <a:r>
              <a:rPr lang="es-AR" dirty="0">
                <a:solidFill>
                  <a:schemeClr val="tx1"/>
                </a:solidFill>
              </a:rPr>
              <a:t> en </a:t>
            </a:r>
            <a:r>
              <a:rPr lang="es-AR" dirty="0" err="1">
                <a:solidFill>
                  <a:schemeClr val="tx1"/>
                </a:solidFill>
              </a:rPr>
              <a:t>MySQL</a:t>
            </a:r>
            <a:r>
              <a:rPr lang="es-AR" dirty="0">
                <a:solidFill>
                  <a:schemeClr val="tx1"/>
                </a:solidFill>
              </a:rPr>
              <a:t> Server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5" y="1577336"/>
            <a:ext cx="8320924" cy="423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892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069075"/>
          </a:xfrm>
        </p:spPr>
        <p:txBody>
          <a:bodyPr>
            <a:normAutofit fontScale="90000"/>
          </a:bodyPr>
          <a:lstStyle/>
          <a:p>
            <a:r>
              <a:rPr lang="es-AR" dirty="0">
                <a:solidFill>
                  <a:schemeClr val="tx1"/>
                </a:solidFill>
              </a:rPr>
              <a:t>Cláusula </a:t>
            </a:r>
            <a:r>
              <a:rPr lang="es-AR" dirty="0" err="1" smtClean="0">
                <a:solidFill>
                  <a:schemeClr val="tx1"/>
                </a:solidFill>
              </a:rPr>
              <a:t>Left</a:t>
            </a:r>
            <a:r>
              <a:rPr lang="es-AR" dirty="0" smtClean="0">
                <a:solidFill>
                  <a:schemeClr val="tx1"/>
                </a:solidFill>
              </a:rPr>
              <a:t> </a:t>
            </a:r>
            <a:r>
              <a:rPr lang="es-AR" dirty="0" err="1" smtClean="0">
                <a:solidFill>
                  <a:schemeClr val="tx1"/>
                </a:solidFill>
              </a:rPr>
              <a:t>Join</a:t>
            </a:r>
            <a:r>
              <a:rPr lang="es-AR" dirty="0" smtClean="0">
                <a:solidFill>
                  <a:schemeClr val="tx1"/>
                </a:solidFill>
              </a:rPr>
              <a:t> </a:t>
            </a:r>
            <a:r>
              <a:rPr lang="es-AR" dirty="0">
                <a:solidFill>
                  <a:schemeClr val="tx1"/>
                </a:solidFill>
              </a:rPr>
              <a:t>en </a:t>
            </a:r>
            <a:r>
              <a:rPr lang="es-AR" dirty="0" err="1" smtClean="0">
                <a:solidFill>
                  <a:schemeClr val="tx1"/>
                </a:solidFill>
              </a:rPr>
              <a:t>MySQL</a:t>
            </a:r>
            <a:r>
              <a:rPr lang="es-AR" dirty="0" smtClean="0">
                <a:solidFill>
                  <a:schemeClr val="tx1"/>
                </a:solidFill>
              </a:rPr>
              <a:t> </a:t>
            </a:r>
            <a:r>
              <a:rPr lang="es-AR" dirty="0">
                <a:solidFill>
                  <a:schemeClr val="tx1"/>
                </a:solidFill>
              </a:rPr>
              <a:t>Server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573" y="2002453"/>
            <a:ext cx="6941841" cy="1682442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127" y="4261726"/>
            <a:ext cx="7568287" cy="801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60502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01087"/>
          </a:xfrm>
        </p:spPr>
        <p:txBody>
          <a:bodyPr>
            <a:normAutofit fontScale="90000"/>
          </a:bodyPr>
          <a:lstStyle/>
          <a:p>
            <a:r>
              <a:rPr lang="es-AR" dirty="0">
                <a:solidFill>
                  <a:schemeClr val="tx1"/>
                </a:solidFill>
              </a:rPr>
              <a:t>Cláusula </a:t>
            </a:r>
            <a:r>
              <a:rPr lang="es-AR" dirty="0" err="1">
                <a:solidFill>
                  <a:schemeClr val="tx1"/>
                </a:solidFill>
              </a:rPr>
              <a:t>Left</a:t>
            </a:r>
            <a:r>
              <a:rPr lang="es-AR" dirty="0">
                <a:solidFill>
                  <a:schemeClr val="tx1"/>
                </a:solidFill>
              </a:rPr>
              <a:t> </a:t>
            </a:r>
            <a:r>
              <a:rPr lang="es-AR" dirty="0" err="1">
                <a:solidFill>
                  <a:schemeClr val="tx1"/>
                </a:solidFill>
              </a:rPr>
              <a:t>Join</a:t>
            </a:r>
            <a:r>
              <a:rPr lang="es-AR" dirty="0">
                <a:solidFill>
                  <a:schemeClr val="tx1"/>
                </a:solidFill>
              </a:rPr>
              <a:t> en </a:t>
            </a:r>
            <a:r>
              <a:rPr lang="es-AR" dirty="0" err="1">
                <a:solidFill>
                  <a:schemeClr val="tx1"/>
                </a:solidFill>
              </a:rPr>
              <a:t>MySQL</a:t>
            </a:r>
            <a:r>
              <a:rPr lang="es-AR" dirty="0">
                <a:solidFill>
                  <a:schemeClr val="tx1"/>
                </a:solidFill>
              </a:rPr>
              <a:t> Server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58" y="1780606"/>
            <a:ext cx="8190363" cy="406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475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404883"/>
            <a:ext cx="8596668" cy="987189"/>
          </a:xfrm>
        </p:spPr>
        <p:txBody>
          <a:bodyPr/>
          <a:lstStyle/>
          <a:p>
            <a:r>
              <a:rPr lang="es-AR" dirty="0">
                <a:solidFill>
                  <a:schemeClr val="tx1"/>
                </a:solidFill>
              </a:rPr>
              <a:t>Resultados promedios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77335" y="1692322"/>
            <a:ext cx="8596668" cy="434904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/>
              <a:t>Cláusula IN </a:t>
            </a:r>
            <a:r>
              <a:rPr lang="es-AR" dirty="0" smtClean="0"/>
              <a:t>(</a:t>
            </a:r>
            <a:r>
              <a:rPr lang="es-AR" dirty="0"/>
              <a:t>C</a:t>
            </a:r>
            <a:r>
              <a:rPr lang="es-AR" dirty="0" smtClean="0"/>
              <a:t>1</a:t>
            </a:r>
            <a:r>
              <a:rPr lang="es-AR" dirty="0"/>
              <a:t>): </a:t>
            </a:r>
            <a:r>
              <a:rPr lang="es-AR" dirty="0" smtClean="0"/>
              <a:t>66.48 </a:t>
            </a:r>
            <a:r>
              <a:rPr lang="es-AR" dirty="0"/>
              <a:t>segundos.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/>
              <a:t>Cláusula IN con una variante (</a:t>
            </a:r>
            <a:r>
              <a:rPr lang="es-AR" dirty="0" err="1"/>
              <a:t>Distinct</a:t>
            </a:r>
            <a:r>
              <a:rPr lang="es-AR" dirty="0"/>
              <a:t>) </a:t>
            </a:r>
            <a:r>
              <a:rPr lang="es-AR" dirty="0" smtClean="0"/>
              <a:t>(</a:t>
            </a:r>
            <a:r>
              <a:rPr lang="es-AR" dirty="0"/>
              <a:t>C</a:t>
            </a:r>
            <a:r>
              <a:rPr lang="es-AR" dirty="0" smtClean="0"/>
              <a:t>2</a:t>
            </a:r>
            <a:r>
              <a:rPr lang="es-AR" dirty="0"/>
              <a:t>) </a:t>
            </a:r>
            <a:r>
              <a:rPr lang="es-AR" dirty="0" smtClean="0"/>
              <a:t>:66.81 </a:t>
            </a:r>
            <a:r>
              <a:rPr lang="es-AR" dirty="0"/>
              <a:t>segundos.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/>
              <a:t>Cláusula </a:t>
            </a:r>
            <a:r>
              <a:rPr lang="es-AR" dirty="0" err="1"/>
              <a:t>Exists</a:t>
            </a:r>
            <a:r>
              <a:rPr lang="es-AR" dirty="0"/>
              <a:t>  </a:t>
            </a:r>
            <a:r>
              <a:rPr lang="es-AR" dirty="0" smtClean="0"/>
              <a:t>(</a:t>
            </a:r>
            <a:r>
              <a:rPr lang="es-AR" dirty="0"/>
              <a:t>C</a:t>
            </a:r>
            <a:r>
              <a:rPr lang="es-AR" dirty="0" smtClean="0"/>
              <a:t>3</a:t>
            </a:r>
            <a:r>
              <a:rPr lang="es-AR" dirty="0"/>
              <a:t>): </a:t>
            </a:r>
            <a:r>
              <a:rPr lang="es-AR" dirty="0" smtClean="0"/>
              <a:t>70.90  </a:t>
            </a:r>
            <a:r>
              <a:rPr lang="es-AR" dirty="0"/>
              <a:t>segundos.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 smtClean="0"/>
              <a:t>Cláusula </a:t>
            </a:r>
            <a:r>
              <a:rPr lang="es-AR" dirty="0" err="1"/>
              <a:t>Left</a:t>
            </a:r>
            <a:r>
              <a:rPr lang="es-AR" dirty="0"/>
              <a:t> </a:t>
            </a:r>
            <a:r>
              <a:rPr lang="es-AR" dirty="0" err="1"/>
              <a:t>Join</a:t>
            </a:r>
            <a:r>
              <a:rPr lang="es-AR" dirty="0"/>
              <a:t> </a:t>
            </a:r>
            <a:r>
              <a:rPr lang="es-AR" dirty="0" smtClean="0"/>
              <a:t>(</a:t>
            </a:r>
            <a:r>
              <a:rPr lang="es-AR" dirty="0"/>
              <a:t>C</a:t>
            </a:r>
            <a:r>
              <a:rPr lang="es-AR" dirty="0" smtClean="0"/>
              <a:t>5</a:t>
            </a:r>
            <a:r>
              <a:rPr lang="es-AR" dirty="0"/>
              <a:t>): </a:t>
            </a:r>
            <a:r>
              <a:rPr lang="es-AR" dirty="0" smtClean="0"/>
              <a:t>3873.97 segundos (65 minutos aprox.)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AR" dirty="0"/>
          </a:p>
          <a:p>
            <a:r>
              <a:rPr lang="es-AR" dirty="0" smtClean="0"/>
              <a:t>Es importante destacar que </a:t>
            </a:r>
            <a:r>
              <a:rPr lang="es-AR" dirty="0" err="1" smtClean="0"/>
              <a:t>MySQL</a:t>
            </a:r>
            <a:r>
              <a:rPr lang="es-AR" dirty="0" smtClean="0"/>
              <a:t> Server no implementa la clausula </a:t>
            </a:r>
            <a:r>
              <a:rPr lang="es-AR" dirty="0" err="1" smtClean="0"/>
              <a:t>Except</a:t>
            </a:r>
            <a:r>
              <a:rPr lang="es-AR" dirty="0" smtClean="0"/>
              <a:t>.</a:t>
            </a:r>
          </a:p>
          <a:p>
            <a:r>
              <a:rPr lang="es-AR" dirty="0" smtClean="0"/>
              <a:t>Como se observo , los resultados entre las </a:t>
            </a:r>
            <a:r>
              <a:rPr lang="es-AR" dirty="0" err="1" smtClean="0"/>
              <a:t>clasulas</a:t>
            </a:r>
            <a:r>
              <a:rPr lang="es-AR" dirty="0" smtClean="0"/>
              <a:t> IN y </a:t>
            </a:r>
            <a:r>
              <a:rPr lang="es-AR" dirty="0" err="1" smtClean="0"/>
              <a:t>Exists</a:t>
            </a:r>
            <a:r>
              <a:rPr lang="es-AR" dirty="0" smtClean="0"/>
              <a:t>  son similares, pero el </a:t>
            </a:r>
            <a:r>
              <a:rPr lang="es-AR" dirty="0" err="1" smtClean="0"/>
              <a:t>Left</a:t>
            </a:r>
            <a:r>
              <a:rPr lang="es-AR" dirty="0" smtClean="0"/>
              <a:t> </a:t>
            </a:r>
            <a:r>
              <a:rPr lang="es-AR" dirty="0" err="1" smtClean="0"/>
              <a:t>Join</a:t>
            </a:r>
            <a:r>
              <a:rPr lang="es-AR" dirty="0" smtClean="0"/>
              <a:t> termino siendo la menos eficiente de todas.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0296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741528"/>
          </a:xfrm>
        </p:spPr>
        <p:txBody>
          <a:bodyPr>
            <a:normAutofit fontScale="90000"/>
          </a:bodyPr>
          <a:lstStyle/>
          <a:p>
            <a:r>
              <a:rPr lang="es-AR" sz="3200" dirty="0" smtClean="0">
                <a:solidFill>
                  <a:schemeClr val="tx1"/>
                </a:solidFill>
              </a:rPr>
              <a:t>Sistemas de gestión de base de datos utilizados</a:t>
            </a:r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77335" y="1705970"/>
            <a:ext cx="8596668" cy="444733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 smtClean="0"/>
              <a:t>Microsoft SQL Server 2008 R2 – Express </a:t>
            </a:r>
            <a:r>
              <a:rPr lang="es-AR" dirty="0" err="1" smtClean="0"/>
              <a:t>Edition</a:t>
            </a:r>
            <a:r>
              <a:rPr lang="es-AR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 err="1" smtClean="0"/>
              <a:t>MySQL</a:t>
            </a:r>
            <a:r>
              <a:rPr lang="es-AR" dirty="0" smtClean="0"/>
              <a:t> Server </a:t>
            </a:r>
            <a:r>
              <a:rPr lang="es-AR" dirty="0" err="1" smtClean="0"/>
              <a:t>Version</a:t>
            </a:r>
            <a:r>
              <a:rPr lang="es-AR" dirty="0" smtClean="0"/>
              <a:t> 5.5.53</a:t>
            </a:r>
          </a:p>
          <a:p>
            <a:endParaRPr lang="es-AR" dirty="0"/>
          </a:p>
          <a:p>
            <a:r>
              <a:rPr lang="es-AR" dirty="0" smtClean="0"/>
              <a:t>También </a:t>
            </a:r>
            <a:r>
              <a:rPr lang="es-AR" dirty="0"/>
              <a:t>se utilizó la herramienta </a:t>
            </a:r>
            <a:r>
              <a:rPr lang="es-AR" dirty="0" err="1"/>
              <a:t>MySQL</a:t>
            </a:r>
            <a:r>
              <a:rPr lang="es-AR" dirty="0"/>
              <a:t> </a:t>
            </a:r>
            <a:r>
              <a:rPr lang="es-AR" dirty="0" err="1"/>
              <a:t>Worbench</a:t>
            </a:r>
            <a:r>
              <a:rPr lang="es-AR" dirty="0"/>
              <a:t> en su versión 6.3 , la cual es una herramienta visual de diseño de bases de datos que integra desarrollo de software, administración de bases de datos, diseño de bases de datos, creación y mantenimiento para el sistema de base de datos </a:t>
            </a:r>
            <a:r>
              <a:rPr lang="es-AR" dirty="0" err="1"/>
              <a:t>MySQL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501" y="5343611"/>
            <a:ext cx="1121392" cy="12405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249" y="1705970"/>
            <a:ext cx="2299754" cy="12965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288" y="5343611"/>
            <a:ext cx="1919921" cy="116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716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246496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tx1"/>
                </a:solidFill>
              </a:rPr>
              <a:t>Producto cartesiano </a:t>
            </a:r>
            <a:r>
              <a:rPr lang="es-AR" dirty="0">
                <a:solidFill>
                  <a:schemeClr val="tx1"/>
                </a:solidFill>
              </a:rPr>
              <a:t>en </a:t>
            </a:r>
            <a:r>
              <a:rPr lang="es-AR" dirty="0" err="1" smtClean="0">
                <a:solidFill>
                  <a:schemeClr val="tx1"/>
                </a:solidFill>
              </a:rPr>
              <a:t>MySQL</a:t>
            </a:r>
            <a:r>
              <a:rPr lang="es-AR" dirty="0" smtClean="0">
                <a:solidFill>
                  <a:schemeClr val="tx1"/>
                </a:solidFill>
              </a:rPr>
              <a:t> </a:t>
            </a:r>
            <a:r>
              <a:rPr lang="es-AR" dirty="0">
                <a:solidFill>
                  <a:schemeClr val="tx1"/>
                </a:solidFill>
              </a:rPr>
              <a:t>Server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360" y="1856096"/>
            <a:ext cx="6245272" cy="1572904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5" y="4164346"/>
            <a:ext cx="8343835" cy="887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40503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96621"/>
          </a:xfrm>
        </p:spPr>
        <p:txBody>
          <a:bodyPr>
            <a:normAutofit fontScale="90000"/>
          </a:bodyPr>
          <a:lstStyle/>
          <a:p>
            <a:r>
              <a:rPr lang="es-AR" dirty="0">
                <a:solidFill>
                  <a:schemeClr val="tx1"/>
                </a:solidFill>
              </a:rPr>
              <a:t>Producto cartesiano en </a:t>
            </a:r>
            <a:r>
              <a:rPr lang="es-AR" dirty="0" err="1">
                <a:solidFill>
                  <a:schemeClr val="tx1"/>
                </a:solidFill>
              </a:rPr>
              <a:t>MySQL</a:t>
            </a:r>
            <a:r>
              <a:rPr lang="es-AR" dirty="0">
                <a:solidFill>
                  <a:schemeClr val="tx1"/>
                </a:solidFill>
              </a:rPr>
              <a:t> Server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39" y="2126563"/>
            <a:ext cx="7620504" cy="392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423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423916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tx1"/>
                </a:solidFill>
              </a:rPr>
              <a:t>Cláusula </a:t>
            </a:r>
            <a:r>
              <a:rPr lang="es-AR" dirty="0" err="1" smtClean="0">
                <a:solidFill>
                  <a:schemeClr val="tx1"/>
                </a:solidFill>
              </a:rPr>
              <a:t>Inner</a:t>
            </a:r>
            <a:r>
              <a:rPr lang="es-AR" dirty="0" smtClean="0">
                <a:solidFill>
                  <a:schemeClr val="tx1"/>
                </a:solidFill>
              </a:rPr>
              <a:t> </a:t>
            </a:r>
            <a:r>
              <a:rPr lang="es-AR" dirty="0" err="1" smtClean="0">
                <a:solidFill>
                  <a:schemeClr val="tx1"/>
                </a:solidFill>
              </a:rPr>
              <a:t>join</a:t>
            </a:r>
            <a:r>
              <a:rPr lang="es-AR" dirty="0" smtClean="0">
                <a:solidFill>
                  <a:schemeClr val="tx1"/>
                </a:solidFill>
              </a:rPr>
              <a:t> en </a:t>
            </a:r>
            <a:r>
              <a:rPr lang="es-AR" dirty="0" err="1" smtClean="0">
                <a:solidFill>
                  <a:schemeClr val="tx1"/>
                </a:solidFill>
              </a:rPr>
              <a:t>MySQL</a:t>
            </a:r>
            <a:r>
              <a:rPr lang="es-AR" dirty="0" smtClean="0">
                <a:solidFill>
                  <a:schemeClr val="tx1"/>
                </a:solidFill>
              </a:rPr>
              <a:t> Server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5" y="1891233"/>
            <a:ext cx="7491330" cy="1501255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63" y="4508666"/>
            <a:ext cx="8078650" cy="827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6447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01087"/>
          </a:xfrm>
        </p:spPr>
        <p:txBody>
          <a:bodyPr>
            <a:normAutofit fontScale="90000"/>
          </a:bodyPr>
          <a:lstStyle/>
          <a:p>
            <a:r>
              <a:rPr lang="es-AR" dirty="0">
                <a:solidFill>
                  <a:schemeClr val="tx1"/>
                </a:solidFill>
              </a:rPr>
              <a:t>Cláusula </a:t>
            </a:r>
            <a:r>
              <a:rPr lang="es-AR" dirty="0" err="1">
                <a:solidFill>
                  <a:schemeClr val="tx1"/>
                </a:solidFill>
              </a:rPr>
              <a:t>Inner</a:t>
            </a:r>
            <a:r>
              <a:rPr lang="es-AR" dirty="0">
                <a:solidFill>
                  <a:schemeClr val="tx1"/>
                </a:solidFill>
              </a:rPr>
              <a:t> </a:t>
            </a:r>
            <a:r>
              <a:rPr lang="es-AR" dirty="0" err="1">
                <a:solidFill>
                  <a:schemeClr val="tx1"/>
                </a:solidFill>
              </a:rPr>
              <a:t>join</a:t>
            </a:r>
            <a:r>
              <a:rPr lang="es-AR" dirty="0">
                <a:solidFill>
                  <a:schemeClr val="tx1"/>
                </a:solidFill>
              </a:rPr>
              <a:t> en </a:t>
            </a:r>
            <a:r>
              <a:rPr lang="es-AR" dirty="0" err="1">
                <a:solidFill>
                  <a:schemeClr val="tx1"/>
                </a:solidFill>
              </a:rPr>
              <a:t>MySQL</a:t>
            </a:r>
            <a:r>
              <a:rPr lang="es-AR" dirty="0">
                <a:solidFill>
                  <a:schemeClr val="tx1"/>
                </a:solidFill>
              </a:rPr>
              <a:t> Server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513" y="1772360"/>
            <a:ext cx="7881174" cy="408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4846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768824"/>
          </a:xfrm>
        </p:spPr>
        <p:txBody>
          <a:bodyPr/>
          <a:lstStyle/>
          <a:p>
            <a:r>
              <a:rPr lang="es-AR" dirty="0">
                <a:solidFill>
                  <a:schemeClr val="tx1"/>
                </a:solidFill>
              </a:rPr>
              <a:t>Resultados promedios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77335" y="1801504"/>
            <a:ext cx="8596668" cy="393055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/>
              <a:t>Producto Cartesiano: </a:t>
            </a:r>
            <a:r>
              <a:rPr lang="es-AR" dirty="0" smtClean="0"/>
              <a:t>3939.50 segundos .</a:t>
            </a:r>
            <a:endParaRPr lang="es-A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/>
              <a:t>Cláusula </a:t>
            </a:r>
            <a:r>
              <a:rPr lang="es-AR" dirty="0" err="1"/>
              <a:t>Inner</a:t>
            </a:r>
            <a:r>
              <a:rPr lang="es-AR" dirty="0"/>
              <a:t> </a:t>
            </a:r>
            <a:r>
              <a:rPr lang="es-AR" dirty="0" err="1"/>
              <a:t>Join</a:t>
            </a:r>
            <a:r>
              <a:rPr lang="es-AR" dirty="0"/>
              <a:t>: </a:t>
            </a:r>
            <a:r>
              <a:rPr lang="es-AR" dirty="0" smtClean="0"/>
              <a:t>3901.59 segundos.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 smtClean="0"/>
              <a:t>La diferencia de tiempos en mínima, entre usar producto cartesiano y la cláusula </a:t>
            </a:r>
            <a:r>
              <a:rPr lang="es-AR" dirty="0" err="1" smtClean="0"/>
              <a:t>Inner</a:t>
            </a:r>
            <a:r>
              <a:rPr lang="es-AR" dirty="0" smtClean="0"/>
              <a:t> </a:t>
            </a:r>
            <a:r>
              <a:rPr lang="es-AR" dirty="0" err="1" smtClean="0"/>
              <a:t>Join</a:t>
            </a:r>
            <a:r>
              <a:rPr lang="es-AR" dirty="0"/>
              <a:t> </a:t>
            </a:r>
            <a:r>
              <a:rPr lang="es-AR" dirty="0" smtClean="0"/>
              <a:t>ya que en promedio tardan 65 minutos.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 smtClean="0"/>
              <a:t>Poseen el mismo plan de ejecución.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 smtClean="0"/>
              <a:t>La practica difiere de la teoría.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 smtClean="0"/>
              <a:t>Con respecto a Microsoft SQL Server estas operaciones tardan  65 veces mas.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94246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123666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tx1"/>
                </a:solidFill>
              </a:rPr>
              <a:t>Incorporando un índice Non </a:t>
            </a:r>
            <a:r>
              <a:rPr lang="es-AR" dirty="0" err="1" smtClean="0">
                <a:solidFill>
                  <a:schemeClr val="tx1"/>
                </a:solidFill>
              </a:rPr>
              <a:t>Unique</a:t>
            </a:r>
            <a:r>
              <a:rPr lang="es-AR" dirty="0" smtClean="0">
                <a:solidFill>
                  <a:schemeClr val="tx1"/>
                </a:solidFill>
              </a:rPr>
              <a:t> en </a:t>
            </a:r>
            <a:r>
              <a:rPr lang="es-AR" dirty="0" err="1" smtClean="0">
                <a:solidFill>
                  <a:schemeClr val="tx1"/>
                </a:solidFill>
              </a:rPr>
              <a:t>MySQL</a:t>
            </a:r>
            <a:r>
              <a:rPr lang="es-AR" dirty="0" smtClean="0">
                <a:solidFill>
                  <a:schemeClr val="tx1"/>
                </a:solidFill>
              </a:rPr>
              <a:t> Server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148" y="2614470"/>
            <a:ext cx="6099042" cy="162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542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14734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tx1"/>
                </a:solidFill>
              </a:rPr>
              <a:t>Cláusulas In ,</a:t>
            </a:r>
            <a:r>
              <a:rPr lang="es-AR" dirty="0" err="1" smtClean="0">
                <a:solidFill>
                  <a:schemeClr val="tx1"/>
                </a:solidFill>
              </a:rPr>
              <a:t>Exists</a:t>
            </a:r>
            <a:r>
              <a:rPr lang="es-AR" dirty="0" smtClean="0">
                <a:solidFill>
                  <a:schemeClr val="tx1"/>
                </a:solidFill>
              </a:rPr>
              <a:t> y </a:t>
            </a:r>
            <a:r>
              <a:rPr lang="es-AR" dirty="0" err="1" smtClean="0">
                <a:solidFill>
                  <a:schemeClr val="tx1"/>
                </a:solidFill>
              </a:rPr>
              <a:t>Left</a:t>
            </a:r>
            <a:r>
              <a:rPr lang="es-AR" dirty="0" smtClean="0">
                <a:solidFill>
                  <a:schemeClr val="tx1"/>
                </a:solidFill>
              </a:rPr>
              <a:t> </a:t>
            </a:r>
            <a:r>
              <a:rPr lang="es-AR" dirty="0" err="1" smtClean="0">
                <a:solidFill>
                  <a:schemeClr val="tx1"/>
                </a:solidFill>
              </a:rPr>
              <a:t>Join</a:t>
            </a:r>
            <a:r>
              <a:rPr lang="es-AR" dirty="0" smtClean="0">
                <a:solidFill>
                  <a:schemeClr val="tx1"/>
                </a:solidFill>
              </a:rPr>
              <a:t> en </a:t>
            </a:r>
            <a:r>
              <a:rPr lang="es-AR" dirty="0" err="1" smtClean="0">
                <a:solidFill>
                  <a:schemeClr val="tx1"/>
                </a:solidFill>
              </a:rPr>
              <a:t>MySQL</a:t>
            </a:r>
            <a:r>
              <a:rPr lang="es-AR" dirty="0" smtClean="0">
                <a:solidFill>
                  <a:schemeClr val="tx1"/>
                </a:solidFill>
              </a:rPr>
              <a:t> Server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77335" y="1924334"/>
            <a:ext cx="8596668" cy="173326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 smtClean="0"/>
              <a:t>Plan de ejecución idénticos.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 smtClean="0"/>
              <a:t>Utilización del índice Tesina001</a:t>
            </a:r>
            <a:endParaRPr lang="es-ES" dirty="0"/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35" y="4018412"/>
            <a:ext cx="8325768" cy="7583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lecha arriba 6"/>
          <p:cNvSpPr/>
          <p:nvPr/>
        </p:nvSpPr>
        <p:spPr>
          <a:xfrm>
            <a:off x="4367284" y="4776715"/>
            <a:ext cx="327546" cy="5459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89431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404883"/>
            <a:ext cx="8596668" cy="987189"/>
          </a:xfrm>
        </p:spPr>
        <p:txBody>
          <a:bodyPr/>
          <a:lstStyle/>
          <a:p>
            <a:r>
              <a:rPr lang="es-AR" dirty="0">
                <a:solidFill>
                  <a:schemeClr val="tx1"/>
                </a:solidFill>
              </a:rPr>
              <a:t>Resultados promedios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77335" y="1692322"/>
            <a:ext cx="8596668" cy="434904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/>
              <a:t>Cláusula IN </a:t>
            </a:r>
            <a:r>
              <a:rPr lang="es-AR" dirty="0" smtClean="0"/>
              <a:t>(</a:t>
            </a:r>
            <a:r>
              <a:rPr lang="es-AR" dirty="0"/>
              <a:t>C</a:t>
            </a:r>
            <a:r>
              <a:rPr lang="es-AR" dirty="0" smtClean="0"/>
              <a:t>I1</a:t>
            </a:r>
            <a:r>
              <a:rPr lang="es-AR" dirty="0"/>
              <a:t>): </a:t>
            </a:r>
            <a:r>
              <a:rPr lang="es-AR" dirty="0" smtClean="0"/>
              <a:t>4.74 </a:t>
            </a:r>
            <a:r>
              <a:rPr lang="es-AR" dirty="0"/>
              <a:t>segundos.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/>
              <a:t>Cláusula IN con una variante (</a:t>
            </a:r>
            <a:r>
              <a:rPr lang="es-AR" dirty="0" err="1"/>
              <a:t>Distinct</a:t>
            </a:r>
            <a:r>
              <a:rPr lang="es-AR" dirty="0"/>
              <a:t>) </a:t>
            </a:r>
            <a:r>
              <a:rPr lang="es-AR" dirty="0" smtClean="0"/>
              <a:t>(</a:t>
            </a:r>
            <a:r>
              <a:rPr lang="es-AR" dirty="0"/>
              <a:t>C</a:t>
            </a:r>
            <a:r>
              <a:rPr lang="es-AR" dirty="0" smtClean="0"/>
              <a:t>I2</a:t>
            </a:r>
            <a:r>
              <a:rPr lang="es-AR" dirty="0"/>
              <a:t>) </a:t>
            </a:r>
            <a:r>
              <a:rPr lang="es-AR" dirty="0" smtClean="0"/>
              <a:t>:4.53 </a:t>
            </a:r>
            <a:r>
              <a:rPr lang="es-AR" dirty="0"/>
              <a:t>segundos.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/>
              <a:t>Cláusula </a:t>
            </a:r>
            <a:r>
              <a:rPr lang="es-AR" dirty="0" err="1"/>
              <a:t>Exists</a:t>
            </a:r>
            <a:r>
              <a:rPr lang="es-AR" dirty="0"/>
              <a:t>  </a:t>
            </a:r>
            <a:r>
              <a:rPr lang="es-AR" dirty="0" smtClean="0"/>
              <a:t>(</a:t>
            </a:r>
            <a:r>
              <a:rPr lang="es-AR" dirty="0"/>
              <a:t>C</a:t>
            </a:r>
            <a:r>
              <a:rPr lang="es-AR" dirty="0" smtClean="0"/>
              <a:t>I3</a:t>
            </a:r>
            <a:r>
              <a:rPr lang="es-AR" dirty="0"/>
              <a:t>): </a:t>
            </a:r>
            <a:r>
              <a:rPr lang="es-AR" dirty="0" smtClean="0"/>
              <a:t>9.21  </a:t>
            </a:r>
            <a:r>
              <a:rPr lang="es-AR" dirty="0"/>
              <a:t>segundos.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 smtClean="0"/>
              <a:t>Cláusula </a:t>
            </a:r>
            <a:r>
              <a:rPr lang="es-AR" dirty="0" err="1"/>
              <a:t>Left</a:t>
            </a:r>
            <a:r>
              <a:rPr lang="es-AR" dirty="0"/>
              <a:t> </a:t>
            </a:r>
            <a:r>
              <a:rPr lang="es-AR" dirty="0" err="1"/>
              <a:t>Join</a:t>
            </a:r>
            <a:r>
              <a:rPr lang="es-AR" dirty="0"/>
              <a:t> </a:t>
            </a:r>
            <a:r>
              <a:rPr lang="es-AR" dirty="0" smtClean="0"/>
              <a:t>(CI4): 4.45 segundos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AR" dirty="0"/>
          </a:p>
          <a:p>
            <a:r>
              <a:rPr lang="es-AR" dirty="0" smtClean="0"/>
              <a:t>Todos los tiempos de ejecución se vieron reducidos, en especial el de la clausula </a:t>
            </a:r>
            <a:r>
              <a:rPr lang="es-AR" dirty="0" err="1" smtClean="0"/>
              <a:t>Left</a:t>
            </a:r>
            <a:r>
              <a:rPr lang="es-AR" dirty="0" smtClean="0"/>
              <a:t> </a:t>
            </a:r>
            <a:r>
              <a:rPr lang="es-AR" dirty="0" err="1" smtClean="0"/>
              <a:t>Join</a:t>
            </a:r>
            <a:r>
              <a:rPr lang="es-AR" dirty="0" smtClean="0"/>
              <a:t> (868 veces menor)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01037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232848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tx1"/>
                </a:solidFill>
              </a:rPr>
              <a:t>Producto Cartesiano y cláusula </a:t>
            </a:r>
            <a:r>
              <a:rPr lang="es-AR" dirty="0" err="1" smtClean="0">
                <a:solidFill>
                  <a:schemeClr val="tx1"/>
                </a:solidFill>
              </a:rPr>
              <a:t>Inner</a:t>
            </a:r>
            <a:r>
              <a:rPr lang="es-AR" dirty="0" smtClean="0">
                <a:solidFill>
                  <a:schemeClr val="tx1"/>
                </a:solidFill>
              </a:rPr>
              <a:t> </a:t>
            </a:r>
            <a:r>
              <a:rPr lang="es-AR" dirty="0" err="1" smtClean="0">
                <a:solidFill>
                  <a:schemeClr val="tx1"/>
                </a:solidFill>
              </a:rPr>
              <a:t>Join</a:t>
            </a:r>
            <a:r>
              <a:rPr lang="es-AR" dirty="0" smtClean="0">
                <a:solidFill>
                  <a:schemeClr val="tx1"/>
                </a:solidFill>
              </a:rPr>
              <a:t> </a:t>
            </a:r>
            <a:r>
              <a:rPr lang="es-AR" dirty="0">
                <a:solidFill>
                  <a:schemeClr val="tx1"/>
                </a:solidFill>
              </a:rPr>
              <a:t>en </a:t>
            </a:r>
            <a:r>
              <a:rPr lang="es-AR" dirty="0" err="1" smtClean="0">
                <a:solidFill>
                  <a:schemeClr val="tx1"/>
                </a:solidFill>
              </a:rPr>
              <a:t>MySQL</a:t>
            </a:r>
            <a:r>
              <a:rPr lang="es-AR" dirty="0" smtClean="0">
                <a:solidFill>
                  <a:schemeClr val="tx1"/>
                </a:solidFill>
              </a:rPr>
              <a:t> </a:t>
            </a:r>
            <a:r>
              <a:rPr lang="es-AR" dirty="0">
                <a:solidFill>
                  <a:schemeClr val="tx1"/>
                </a:solidFill>
              </a:rPr>
              <a:t>Server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77335" y="2292824"/>
            <a:ext cx="8596668" cy="147395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/>
              <a:t>Plan de ejecución idénticos.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/>
              <a:t>Utilización del índice Tesina001</a:t>
            </a:r>
            <a:endParaRPr lang="es-ES" dirty="0"/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45" y="4327761"/>
            <a:ext cx="8404958" cy="7492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lecha arriba 3"/>
          <p:cNvSpPr/>
          <p:nvPr/>
        </p:nvSpPr>
        <p:spPr>
          <a:xfrm>
            <a:off x="3207224" y="5076966"/>
            <a:ext cx="354842" cy="68238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78559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768824"/>
          </a:xfrm>
        </p:spPr>
        <p:txBody>
          <a:bodyPr/>
          <a:lstStyle/>
          <a:p>
            <a:r>
              <a:rPr lang="es-AR" dirty="0">
                <a:solidFill>
                  <a:schemeClr val="tx1"/>
                </a:solidFill>
              </a:rPr>
              <a:t>Resultados promedios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77335" y="1801504"/>
            <a:ext cx="8596668" cy="393055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/>
              <a:t>Producto Cartesiano: </a:t>
            </a:r>
            <a:r>
              <a:rPr lang="es-AR" dirty="0" smtClean="0"/>
              <a:t>39.85 </a:t>
            </a:r>
            <a:r>
              <a:rPr lang="es-AR" dirty="0"/>
              <a:t>segundos.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/>
              <a:t>Cláusula </a:t>
            </a:r>
            <a:r>
              <a:rPr lang="es-AR" dirty="0" err="1"/>
              <a:t>Inner</a:t>
            </a:r>
            <a:r>
              <a:rPr lang="es-AR" dirty="0"/>
              <a:t> </a:t>
            </a:r>
            <a:r>
              <a:rPr lang="es-AR" dirty="0" err="1"/>
              <a:t>Join</a:t>
            </a:r>
            <a:r>
              <a:rPr lang="es-AR" dirty="0"/>
              <a:t>: </a:t>
            </a:r>
            <a:r>
              <a:rPr lang="es-AR" dirty="0" smtClean="0"/>
              <a:t>39.85 segundos.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 smtClean="0"/>
              <a:t>Los tiempos promedios en este caso dieron iguales.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 smtClean="0"/>
              <a:t>Tardan 66 veces menos al incorporar el índice.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val="4101812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5051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tx1"/>
                </a:solidFill>
              </a:rPr>
              <a:t>Resumen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705970"/>
            <a:ext cx="8596668" cy="4335392"/>
          </a:xfrm>
        </p:spPr>
        <p:txBody>
          <a:bodyPr>
            <a:normAutofit fontScale="85000" lnSpcReduction="20000"/>
          </a:bodyPr>
          <a:lstStyle/>
          <a:p>
            <a:r>
              <a:rPr lang="es-AR" sz="2600" dirty="0"/>
              <a:t>Motivación</a:t>
            </a:r>
          </a:p>
          <a:p>
            <a:pPr>
              <a:spcAft>
                <a:spcPts val="1000"/>
              </a:spcAft>
            </a:pPr>
            <a:r>
              <a:rPr lang="es-ES" sz="2600" dirty="0"/>
              <a:t>Sistemas de Gestión de Bases de Datos usados.</a:t>
            </a:r>
          </a:p>
          <a:p>
            <a:pPr lvl="1">
              <a:spcAft>
                <a:spcPts val="1000"/>
              </a:spcAft>
            </a:pPr>
            <a:r>
              <a:rPr lang="es-AR" sz="2400" b="1" dirty="0"/>
              <a:t>Índices.</a:t>
            </a:r>
          </a:p>
          <a:p>
            <a:pPr lvl="1">
              <a:spcAft>
                <a:spcPts val="1000"/>
              </a:spcAft>
            </a:pPr>
            <a:r>
              <a:rPr lang="es-AR" sz="2400" dirty="0"/>
              <a:t>Plan de ejecución. </a:t>
            </a:r>
          </a:p>
          <a:p>
            <a:pPr>
              <a:spcAft>
                <a:spcPts val="1000"/>
              </a:spcAft>
            </a:pPr>
            <a:r>
              <a:rPr lang="es-AR" sz="2600" dirty="0"/>
              <a:t>Arquitectura del hardware		</a:t>
            </a:r>
          </a:p>
          <a:p>
            <a:r>
              <a:rPr lang="es-AR" sz="2600" dirty="0"/>
              <a:t>Base de datos “Tesina”.</a:t>
            </a:r>
          </a:p>
          <a:p>
            <a:pPr lvl="1"/>
            <a:r>
              <a:rPr lang="es-AR" sz="2400" dirty="0"/>
              <a:t>Modelo lógico de datos.</a:t>
            </a:r>
          </a:p>
          <a:p>
            <a:r>
              <a:rPr lang="es-AR" sz="2600" dirty="0"/>
              <a:t>Casos de estudio aplicados a los distintos Sistemas de Gestión de Bases de Datos. </a:t>
            </a:r>
            <a:endParaRPr lang="es-AR" sz="2600" dirty="0" smtClean="0"/>
          </a:p>
          <a:p>
            <a:r>
              <a:rPr lang="es-AR" sz="2600" dirty="0" smtClean="0"/>
              <a:t>Conclusiones</a:t>
            </a:r>
            <a:r>
              <a:rPr lang="es-AR" sz="2600" dirty="0"/>
              <a:t>.</a:t>
            </a:r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26933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5051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tx1"/>
                </a:solidFill>
              </a:rPr>
              <a:t>Resumen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705970"/>
            <a:ext cx="8596668" cy="4335392"/>
          </a:xfrm>
        </p:spPr>
        <p:txBody>
          <a:bodyPr>
            <a:normAutofit fontScale="85000" lnSpcReduction="20000"/>
          </a:bodyPr>
          <a:lstStyle/>
          <a:p>
            <a:r>
              <a:rPr lang="es-AR" sz="2600" dirty="0"/>
              <a:t>Motivación</a:t>
            </a:r>
          </a:p>
          <a:p>
            <a:pPr>
              <a:spcAft>
                <a:spcPts val="1000"/>
              </a:spcAft>
            </a:pPr>
            <a:r>
              <a:rPr lang="es-ES" sz="2600" dirty="0"/>
              <a:t>Sistemas de Gestión de Bases de Datos usados.</a:t>
            </a:r>
          </a:p>
          <a:p>
            <a:pPr lvl="1">
              <a:spcAft>
                <a:spcPts val="1000"/>
              </a:spcAft>
            </a:pPr>
            <a:r>
              <a:rPr lang="es-AR" sz="2400" dirty="0"/>
              <a:t>Índices.</a:t>
            </a:r>
          </a:p>
          <a:p>
            <a:pPr lvl="1">
              <a:spcAft>
                <a:spcPts val="1000"/>
              </a:spcAft>
            </a:pPr>
            <a:r>
              <a:rPr lang="es-AR" sz="2400" dirty="0"/>
              <a:t>Plan de ejecución.</a:t>
            </a:r>
            <a:r>
              <a:rPr lang="es-AR" sz="2400" b="1" dirty="0"/>
              <a:t> </a:t>
            </a:r>
          </a:p>
          <a:p>
            <a:pPr>
              <a:spcAft>
                <a:spcPts val="1000"/>
              </a:spcAft>
            </a:pPr>
            <a:r>
              <a:rPr lang="es-AR" sz="2600" dirty="0"/>
              <a:t>Arquitectura del </a:t>
            </a:r>
            <a:r>
              <a:rPr lang="es-AR" sz="2600" dirty="0" smtClean="0"/>
              <a:t>hardware.</a:t>
            </a:r>
            <a:r>
              <a:rPr lang="es-AR" sz="2600" dirty="0"/>
              <a:t>		</a:t>
            </a:r>
          </a:p>
          <a:p>
            <a:r>
              <a:rPr lang="es-AR" sz="2600" dirty="0"/>
              <a:t>Base de datos “Tesina”.</a:t>
            </a:r>
          </a:p>
          <a:p>
            <a:pPr lvl="1"/>
            <a:r>
              <a:rPr lang="es-AR" sz="2400" dirty="0" smtClean="0"/>
              <a:t>Modelo lógico de datos.</a:t>
            </a:r>
            <a:endParaRPr lang="es-AR" sz="2400" dirty="0"/>
          </a:p>
          <a:p>
            <a:r>
              <a:rPr lang="es-AR" sz="2600" dirty="0"/>
              <a:t>Casos de </a:t>
            </a:r>
            <a:r>
              <a:rPr lang="es-AR" sz="2600" dirty="0" smtClean="0"/>
              <a:t>estudio aplicados a los distintos sistemas de gestión de base de datos.</a:t>
            </a:r>
            <a:endParaRPr lang="es-AR" sz="2600" dirty="0"/>
          </a:p>
          <a:p>
            <a:r>
              <a:rPr lang="es-AR" sz="2600" b="1" dirty="0"/>
              <a:t>Conclusiones.</a:t>
            </a:r>
          </a:p>
          <a:p>
            <a:pPr marL="0" indent="0">
              <a:buNone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65760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878006"/>
          </a:xfrm>
        </p:spPr>
        <p:txBody>
          <a:bodyPr/>
          <a:lstStyle/>
          <a:p>
            <a:r>
              <a:rPr lang="es-AR" dirty="0" smtClean="0">
                <a:solidFill>
                  <a:schemeClr val="tx1"/>
                </a:solidFill>
              </a:rPr>
              <a:t>Conclusiones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77335" y="1787857"/>
            <a:ext cx="8596668" cy="425350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 smtClean="0"/>
              <a:t>Distintas cláusulas, mismos  planes de ejecución.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 smtClean="0"/>
              <a:t>La cláusula </a:t>
            </a:r>
            <a:r>
              <a:rPr lang="es-AR" dirty="0" err="1" smtClean="0"/>
              <a:t>Left</a:t>
            </a:r>
            <a:r>
              <a:rPr lang="es-AR" dirty="0" smtClean="0"/>
              <a:t> </a:t>
            </a:r>
            <a:r>
              <a:rPr lang="es-AR" dirty="0" err="1" smtClean="0"/>
              <a:t>Join</a:t>
            </a:r>
            <a:r>
              <a:rPr lang="es-AR" dirty="0" smtClean="0"/>
              <a:t> es mas eficiente en Microsoft SQL Server (Paralelismo).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 smtClean="0"/>
              <a:t>Las cláusulas In y </a:t>
            </a:r>
            <a:r>
              <a:rPr lang="es-AR" dirty="0" err="1" smtClean="0"/>
              <a:t>Exists</a:t>
            </a:r>
            <a:r>
              <a:rPr lang="es-AR" dirty="0" smtClean="0"/>
              <a:t>  son mas  eficientes en </a:t>
            </a:r>
            <a:r>
              <a:rPr lang="es-AR" dirty="0" err="1" smtClean="0"/>
              <a:t>MySQL</a:t>
            </a:r>
            <a:r>
              <a:rPr lang="es-AR" dirty="0" smtClean="0"/>
              <a:t> ,</a:t>
            </a:r>
            <a:r>
              <a:rPr lang="es-AR" smtClean="0"/>
              <a:t>respecto al </a:t>
            </a:r>
            <a:r>
              <a:rPr lang="es-AR" dirty="0" smtClean="0"/>
              <a:t>tiempo de ejecución, que en Microsoft SQL Server.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 smtClean="0"/>
              <a:t>El producto cartesiano y la cláusula </a:t>
            </a:r>
            <a:r>
              <a:rPr lang="es-AR" dirty="0" err="1" smtClean="0"/>
              <a:t>Inner</a:t>
            </a:r>
            <a:r>
              <a:rPr lang="es-AR" dirty="0" smtClean="0"/>
              <a:t> </a:t>
            </a:r>
            <a:r>
              <a:rPr lang="es-AR" dirty="0" err="1" smtClean="0"/>
              <a:t>Join</a:t>
            </a:r>
            <a:r>
              <a:rPr lang="es-AR" dirty="0" smtClean="0"/>
              <a:t> no muestran grandes diferencias entre si respecto a su tiempo de ejecución.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/>
              <a:t>La incorporación de los índices mejoro la performance en ambos Sistemas de Gestión de Bases de Datos.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3194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659641"/>
          </a:xfrm>
        </p:spPr>
        <p:txBody>
          <a:bodyPr>
            <a:normAutofit/>
          </a:bodyPr>
          <a:lstStyle/>
          <a:p>
            <a:r>
              <a:rPr lang="es-AR" sz="3200" dirty="0" smtClean="0">
                <a:solidFill>
                  <a:schemeClr val="tx1"/>
                </a:solidFill>
              </a:rPr>
              <a:t>Índices</a:t>
            </a:r>
            <a:endParaRPr lang="es-ES" sz="32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77335" y="1269242"/>
            <a:ext cx="8596668" cy="2674961"/>
          </a:xfrm>
        </p:spPr>
        <p:txBody>
          <a:bodyPr>
            <a:normAutofit/>
          </a:bodyPr>
          <a:lstStyle/>
          <a:p>
            <a:pPr algn="just"/>
            <a:r>
              <a:rPr lang="es-AR" sz="2400" dirty="0" smtClean="0"/>
              <a:t>En términos generales un índice es, </a:t>
            </a:r>
            <a:r>
              <a:rPr lang="es-AR" sz="2400" dirty="0"/>
              <a:t>es una estructura de disco asociada con una tabla que acelera la recuperación de filas de la </a:t>
            </a:r>
            <a:r>
              <a:rPr lang="es-AR" sz="2400" dirty="0" smtClean="0"/>
              <a:t>tabla.</a:t>
            </a:r>
            <a:endParaRPr lang="es-E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43" y="4535321"/>
            <a:ext cx="7197205" cy="155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2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768824"/>
          </a:xfrm>
        </p:spPr>
        <p:txBody>
          <a:bodyPr>
            <a:normAutofit/>
          </a:bodyPr>
          <a:lstStyle/>
          <a:p>
            <a:r>
              <a:rPr lang="es-AR" sz="3200" dirty="0" smtClean="0">
                <a:solidFill>
                  <a:schemeClr val="tx1"/>
                </a:solidFill>
              </a:rPr>
              <a:t>Índices en Microsoft SQL Server</a:t>
            </a:r>
            <a:endParaRPr lang="es-ES" sz="32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77335" y="1610435"/>
            <a:ext cx="8596668" cy="489954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sz="2400" dirty="0" smtClean="0"/>
              <a:t>Posee 2 tipos de índices principales.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AR" sz="2400" dirty="0" smtClean="0">
                <a:solidFill>
                  <a:schemeClr val="tx1"/>
                </a:solidFill>
              </a:rPr>
              <a:t>Agrupado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AR" sz="2400" dirty="0" smtClean="0">
                <a:solidFill>
                  <a:schemeClr val="tx1"/>
                </a:solidFill>
              </a:rPr>
              <a:t>No agrupado</a:t>
            </a:r>
            <a:r>
              <a:rPr lang="es-ES" sz="2400" dirty="0" smtClean="0">
                <a:solidFill>
                  <a:schemeClr val="tx1"/>
                </a:solidFill>
              </a:rPr>
              <a:t>.</a:t>
            </a:r>
            <a:endParaRPr lang="es-AR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sz="2400" dirty="0" smtClean="0">
                <a:solidFill>
                  <a:schemeClr val="tx1"/>
                </a:solidFill>
              </a:rPr>
              <a:t>El optimizador de consultas </a:t>
            </a:r>
            <a:r>
              <a:rPr lang="es-AR" sz="2400" dirty="0" smtClean="0"/>
              <a:t>selecciona el índice mas eficaz cuando se ejecuta una consulta.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sz="2400" dirty="0" smtClean="0"/>
              <a:t>Si no hay índices disponibles, el optimizador de consultas debe optar por recorrer la tabla o tablas involucradas en dicha consulta.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sz="2400" dirty="0" smtClean="0"/>
              <a:t>Las tablas soportan hasta 250 índices </a:t>
            </a:r>
            <a:endParaRPr lang="es-AR" sz="2400" dirty="0"/>
          </a:p>
          <a:p>
            <a:pPr lvl="1"/>
            <a:endParaRPr lang="es-AR" dirty="0"/>
          </a:p>
          <a:p>
            <a:pPr lvl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70849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</TotalTime>
  <Words>1932</Words>
  <Application>Microsoft Office PowerPoint</Application>
  <PresentationFormat>Panorámica</PresentationFormat>
  <Paragraphs>296</Paragraphs>
  <Slides>71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71</vt:i4>
      </vt:variant>
    </vt:vector>
  </HeadingPairs>
  <TitlesOfParts>
    <vt:vector size="81" baseType="lpstr">
      <vt:lpstr>Arial</vt:lpstr>
      <vt:lpstr>Calibri</vt:lpstr>
      <vt:lpstr>Calibri Light</vt:lpstr>
      <vt:lpstr>Trebuchet MS</vt:lpstr>
      <vt:lpstr>Wingdings</vt:lpstr>
      <vt:lpstr>Wingdings 2</vt:lpstr>
      <vt:lpstr>Wingdings 3</vt:lpstr>
      <vt:lpstr>HDOfficeLightV0</vt:lpstr>
      <vt:lpstr>1_HDOfficeLightV0</vt:lpstr>
      <vt:lpstr>Faceta</vt:lpstr>
      <vt:lpstr>Evaluación de performance en bases de datos relacionales</vt:lpstr>
      <vt:lpstr>Resumen</vt:lpstr>
      <vt:lpstr>Motivación</vt:lpstr>
      <vt:lpstr>Resumen</vt:lpstr>
      <vt:lpstr>Sistema de gestión de base de datos utilizados</vt:lpstr>
      <vt:lpstr>Sistemas de gestión de base de datos utilizados</vt:lpstr>
      <vt:lpstr>Resumen</vt:lpstr>
      <vt:lpstr>Índices</vt:lpstr>
      <vt:lpstr>Índices en Microsoft SQL Server</vt:lpstr>
      <vt:lpstr>Índices agrupados en Microsoft SQL Server</vt:lpstr>
      <vt:lpstr>Índices  no agrupados en Microsoft Sql Server</vt:lpstr>
      <vt:lpstr>Índices en MySQL</vt:lpstr>
      <vt:lpstr>Índices en MySQL</vt:lpstr>
      <vt:lpstr>Resumen</vt:lpstr>
      <vt:lpstr>Plan de ejecución</vt:lpstr>
      <vt:lpstr>Operadores del plan de ejecución en Microsoft SQL Server</vt:lpstr>
      <vt:lpstr>Plan de ejecución en MySQL</vt:lpstr>
      <vt:lpstr>Resumen</vt:lpstr>
      <vt:lpstr>Arquitectura del hardware</vt:lpstr>
      <vt:lpstr>Resumen</vt:lpstr>
      <vt:lpstr>Base de datos “Tesina”</vt:lpstr>
      <vt:lpstr>Resumen</vt:lpstr>
      <vt:lpstr>Modelo lógico de datos</vt:lpstr>
      <vt:lpstr>Casos de estudio aplicados a los distintos sistemas de gestión de bases de datos </vt:lpstr>
      <vt:lpstr>Análisis de los casos de estudio</vt:lpstr>
      <vt:lpstr>Cláusula In en Microsoft SQL Server</vt:lpstr>
      <vt:lpstr>Cláusula In en Microsoft SQL Server</vt:lpstr>
      <vt:lpstr>Cláusula In con una variante en Microsoft SQL Server</vt:lpstr>
      <vt:lpstr>Cláusula In con una variante en Microsoft SQL Server</vt:lpstr>
      <vt:lpstr>Cláusula Exists en Microsoft SQL Server</vt:lpstr>
      <vt:lpstr>Cláusula Exists en Microsoft SQL Server</vt:lpstr>
      <vt:lpstr>Cláusula Except en Microsoft SQL Server</vt:lpstr>
      <vt:lpstr>Cláusula Except en Microsoft SQL Server</vt:lpstr>
      <vt:lpstr>Cláusula Left Join en Microsoft SQL Server</vt:lpstr>
      <vt:lpstr>Cláusula Left Join en Microsoft SQL Server</vt:lpstr>
      <vt:lpstr>Resultados promedios</vt:lpstr>
      <vt:lpstr>Comparación</vt:lpstr>
      <vt:lpstr>¿Cuál es mejor? ¿Por qué?</vt:lpstr>
      <vt:lpstr>Cuál es mejor? ¿Por qué?</vt:lpstr>
      <vt:lpstr>Producto cartesiano en Microsoft SQL Server</vt:lpstr>
      <vt:lpstr>Producto cartesiano en Microsoft SQL Server</vt:lpstr>
      <vt:lpstr>Cláusula Inner join en Microsoft SQL Server</vt:lpstr>
      <vt:lpstr>Cláusula Inner join en Microsoft SQL Server</vt:lpstr>
      <vt:lpstr>Cuál es mejor? ¿Por qué?</vt:lpstr>
      <vt:lpstr>Incorporando un índice  Non Clustered en Microsoft SQL Server</vt:lpstr>
      <vt:lpstr>Cláusulas In, Exists y Except en Micrsoft SQL Server</vt:lpstr>
      <vt:lpstr>Cláusula Left Join en Micrsoft SQL Server</vt:lpstr>
      <vt:lpstr>Resultados promedios</vt:lpstr>
      <vt:lpstr>Producto Cartesiano y cláusula Inner Join en Micrsoft SQL Server</vt:lpstr>
      <vt:lpstr>Resultados promedios</vt:lpstr>
      <vt:lpstr>Cláusula In en MySQL Server</vt:lpstr>
      <vt:lpstr>Cláusula In en MySQL Server</vt:lpstr>
      <vt:lpstr>Cláusula In con una variante en MySQL Server</vt:lpstr>
      <vt:lpstr>Cláusula In con una variante en MySQL Server</vt:lpstr>
      <vt:lpstr>Cláusula Exists en MySQL Server</vt:lpstr>
      <vt:lpstr>Cláusula Exists en MySQL Server</vt:lpstr>
      <vt:lpstr>Cláusula Left Join en MySQL Server</vt:lpstr>
      <vt:lpstr>Cláusula Left Join en MySQL Server</vt:lpstr>
      <vt:lpstr>Resultados promedios</vt:lpstr>
      <vt:lpstr>Producto cartesiano en MySQL Server</vt:lpstr>
      <vt:lpstr>Producto cartesiano en MySQL Server</vt:lpstr>
      <vt:lpstr>Cláusula Inner join en MySQL Server</vt:lpstr>
      <vt:lpstr>Cláusula Inner join en MySQL Server</vt:lpstr>
      <vt:lpstr>Resultados promedios</vt:lpstr>
      <vt:lpstr>Incorporando un índice Non Unique en MySQL Server</vt:lpstr>
      <vt:lpstr>Cláusulas In ,Exists y Left Join en MySQL Server</vt:lpstr>
      <vt:lpstr>Resultados promedios</vt:lpstr>
      <vt:lpstr>Producto Cartesiano y cláusula Inner Join en MySQL Server</vt:lpstr>
      <vt:lpstr>Resultados promedios</vt:lpstr>
      <vt:lpstr>Resumen</vt:lpstr>
      <vt:lpstr>Conclusiones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Nicolas</dc:creator>
  <cp:lastModifiedBy>Nicolas</cp:lastModifiedBy>
  <cp:revision>155</cp:revision>
  <dcterms:created xsi:type="dcterms:W3CDTF">2017-03-13T19:39:48Z</dcterms:created>
  <dcterms:modified xsi:type="dcterms:W3CDTF">2017-03-27T00:00:23Z</dcterms:modified>
</cp:coreProperties>
</file>