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embeddedFontLst>
    <p:embeddedFont>
      <p:font typeface="Roboto Slab"/>
      <p:regular r:id="rId36"/>
      <p:bold r:id="rId37"/>
    </p:embeddedFont>
    <p:embeddedFont>
      <p:font typeface="Robo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20" Type="http://schemas.openxmlformats.org/officeDocument/2006/relationships/slide" Target="slides/slide16.xml"/><Relationship Id="rId41" Type="http://schemas.openxmlformats.org/officeDocument/2006/relationships/font" Target="fonts/Roboto-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RobotoSlab-bold.fntdata"/><Relationship Id="rId14" Type="http://schemas.openxmlformats.org/officeDocument/2006/relationships/slide" Target="slides/slide10.xml"/><Relationship Id="rId36" Type="http://schemas.openxmlformats.org/officeDocument/2006/relationships/font" Target="fonts/RobotoSlab-regular.fntdata"/><Relationship Id="rId17" Type="http://schemas.openxmlformats.org/officeDocument/2006/relationships/slide" Target="slides/slide13.xml"/><Relationship Id="rId39" Type="http://schemas.openxmlformats.org/officeDocument/2006/relationships/font" Target="fonts/Roboto-bold.fntdata"/><Relationship Id="rId16" Type="http://schemas.openxmlformats.org/officeDocument/2006/relationships/slide" Target="slides/slide12.xml"/><Relationship Id="rId38" Type="http://schemas.openxmlformats.org/officeDocument/2006/relationships/font" Target="fonts/Roboto-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s"/>
              <a:t>Limitación cognitiva: debería tener conocimiento sobre todas las disciplinas y dedicar su vida a estudiar, aprender. De todas formas sería una carrera contra reloj</a:t>
            </a:r>
          </a:p>
          <a:p>
            <a:pPr lvl="0">
              <a:spcBef>
                <a:spcPts val="0"/>
              </a:spcBef>
              <a:buNone/>
            </a:pPr>
            <a:r>
              <a:rPr lang="es"/>
              <a:t>Impulso emocional:</a:t>
            </a:r>
          </a:p>
          <a:p>
            <a:pPr lvl="0">
              <a:spcBef>
                <a:spcPts val="0"/>
              </a:spcBef>
              <a:buNone/>
            </a:pPr>
            <a:r>
              <a:rPr lang="es"/>
              <a:t>Impulso emocional: sabemos que fumar es perjudicial pero aún así lo hacemos</a:t>
            </a:r>
          </a:p>
          <a:p>
            <a:pPr lvl="0">
              <a:spcBef>
                <a:spcPts val="0"/>
              </a:spcBef>
              <a:buNone/>
            </a:pPr>
            <a:r>
              <a:rPr lang="es"/>
              <a:t>tiempo disponible: se tiene una cota de tiempo qeu se emplea para todo el proceso de la toma de decisión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s"/>
              <a:t>mirar que tiene uno</a:t>
            </a:r>
          </a:p>
          <a:p>
            <a:pPr lvl="0">
              <a:spcBef>
                <a:spcPts val="0"/>
              </a:spcBef>
              <a:buNone/>
            </a:pPr>
            <a:r>
              <a:rPr lang="es"/>
              <a:t>que tiene el otro</a:t>
            </a:r>
          </a:p>
          <a:p>
            <a:pPr lvl="0">
              <a:spcBef>
                <a:spcPts val="0"/>
              </a:spcBef>
              <a:buNone/>
            </a:pPr>
            <a:r>
              <a:rPr lang="es"/>
              <a:t>qué es lo qeu queremos tener</a:t>
            </a:r>
          </a:p>
          <a:p>
            <a:pPr lvl="0">
              <a:spcBef>
                <a:spcPts val="0"/>
              </a:spcBef>
              <a:buNone/>
            </a:pPr>
            <a:r>
              <a:t/>
            </a:r>
            <a:endParaRPr/>
          </a:p>
          <a:p>
            <a:pPr lvl="0">
              <a:spcBef>
                <a:spcPts val="0"/>
              </a:spcBef>
              <a:buNone/>
            </a:pPr>
            <a:r>
              <a:rPr lang="es"/>
              <a:t>toma de decisiones: problema multiobjetivo, vector multivariable</a:t>
            </a:r>
          </a:p>
          <a:p>
            <a:pPr lvl="0">
              <a:spcBef>
                <a:spcPts val="0"/>
              </a:spcBef>
              <a:buNone/>
            </a:pPr>
            <a:r>
              <a:t/>
            </a:r>
            <a:endParaRPr/>
          </a:p>
          <a:p>
            <a:pPr lvl="0">
              <a:spcBef>
                <a:spcPts val="0"/>
              </a:spcBef>
              <a:buNone/>
            </a:pPr>
            <a:r>
              <a:rPr lang="es"/>
              <a:t>{Nico}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s"/>
              <a:t>{Nico}</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s"/>
              <a:t>{Sebas}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s"/>
              <a:t>{Sebas}</a:t>
            </a:r>
          </a:p>
          <a:p>
            <a:pPr lvl="0">
              <a:spcBef>
                <a:spcPts val="0"/>
              </a:spcBef>
              <a:buNone/>
            </a:pPr>
            <a:r>
              <a:t/>
            </a:r>
            <a:endParaRPr/>
          </a:p>
          <a:p>
            <a:pPr lvl="0">
              <a:spcBef>
                <a:spcPts val="0"/>
              </a:spcBef>
              <a:buNone/>
            </a:pPr>
            <a:r>
              <a:t/>
            </a:r>
            <a:endParaRPr/>
          </a:p>
          <a:p>
            <a:pPr indent="-292100" lvl="0" marL="457200" rtl="0" algn="just">
              <a:lnSpc>
                <a:spcPct val="180000"/>
              </a:lnSpc>
              <a:spcBef>
                <a:spcPts val="0"/>
              </a:spcBef>
              <a:buSzPct val="100000"/>
            </a:pPr>
            <a:r>
              <a:rPr lang="es" sz="1000"/>
              <a:t>Parsimonia: usando la menor cantidad de atributos y remarcando solo aquellos que son más importantes.</a:t>
            </a:r>
          </a:p>
          <a:p>
            <a:pPr indent="-292100" lvl="0" marL="457200" rtl="0" algn="just">
              <a:lnSpc>
                <a:spcPct val="180000"/>
              </a:lnSpc>
              <a:spcBef>
                <a:spcPts val="0"/>
              </a:spcBef>
              <a:buSzPct val="100000"/>
            </a:pPr>
            <a:r>
              <a:rPr lang="es" sz="1000"/>
              <a:t>Linearidad: a veces para el decisor es más fácil evaluar una característica dependiente. Por ejemplo, para la batería de una notebook sería más fácil determinar cuál tiene mejor rendimiento según su duración antes que la cantidad de celdas o el material del cual están fabricadas.</a:t>
            </a:r>
          </a:p>
          <a:p>
            <a:pPr indent="-292100" lvl="0" marL="457200" rtl="0" algn="just">
              <a:lnSpc>
                <a:spcPct val="180000"/>
              </a:lnSpc>
              <a:spcBef>
                <a:spcPts val="0"/>
              </a:spcBef>
              <a:buSzPct val="100000"/>
            </a:pPr>
            <a:r>
              <a:rPr lang="es" sz="1000"/>
              <a:t>Comparabilidad y evaluabilidad: presentando los valores de los atributos en la misma escala permite al decisor hacer una comparación más eficaz. Para el caso de números es deseable usar aquellos con menor cantidad de dígitos y usar unidades acordes a su representación.</a:t>
            </a:r>
          </a:p>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s"/>
              <a:t>Identificar el problema:</a:t>
            </a:r>
          </a:p>
          <a:p>
            <a:pPr lvl="0">
              <a:spcBef>
                <a:spcPts val="0"/>
              </a:spcBef>
              <a:buNone/>
            </a:pPr>
            <a:r>
              <a:rPr lang="es"/>
              <a:t>Se parte de un problema o una necesidad, de cambiar la situación actual a otra. Por ejemplo una persona se debe mudar a otra ciudad por un cambio de trabajo y debe decidir dónde vivir: </a:t>
            </a:r>
          </a:p>
          <a:p>
            <a:pPr lvl="0">
              <a:spcBef>
                <a:spcPts val="0"/>
              </a:spcBef>
              <a:buNone/>
            </a:pPr>
            <a:r>
              <a:t/>
            </a:r>
            <a:endParaRPr/>
          </a:p>
          <a:p>
            <a:pPr lvl="0">
              <a:spcBef>
                <a:spcPts val="0"/>
              </a:spcBef>
              <a:buNone/>
            </a:pPr>
            <a:r>
              <a:t/>
            </a:r>
            <a:endParaRPr/>
          </a:p>
          <a:p>
            <a:pPr lvl="0">
              <a:spcBef>
                <a:spcPts val="0"/>
              </a:spcBef>
              <a:buNone/>
            </a:pPr>
            <a:r>
              <a:rPr lang="es"/>
              <a:t>ALTERNATIVAS</a:t>
            </a:r>
          </a:p>
          <a:p>
            <a:pPr lvl="0">
              <a:spcBef>
                <a:spcPts val="0"/>
              </a:spcBef>
              <a:buNone/>
            </a:pPr>
            <a:r>
              <a:rPr lang="es"/>
              <a:t>variables a tener en cuenta: se deben enumerar los criterios a tener en cuenta para evaluar y las características de cada uno.en la zona centrica cerca del trabajo que las propiedades son mas caras, o en la periferia que sería un poco más lejos y debería viajar. Valores de los alquileres en las diferentes zonas, distancia a la oficina, cómo llegar hasta alli, valor del transporte, tiempos</a:t>
            </a:r>
          </a:p>
          <a:p>
            <a:pPr lvl="0">
              <a:spcBef>
                <a:spcPts val="0"/>
              </a:spcBef>
              <a:buNone/>
            </a:pPr>
            <a:r>
              <a:t/>
            </a:r>
            <a:endParaRPr/>
          </a:p>
          <a:p>
            <a:pPr lvl="0">
              <a:spcBef>
                <a:spcPts val="0"/>
              </a:spcBef>
              <a:buNone/>
            </a:pPr>
            <a:r>
              <a:rPr lang="es"/>
              <a:t>análisis de las variables: cual tiene más peso o prioridad que otra</a:t>
            </a:r>
          </a:p>
          <a:p>
            <a:pPr lvl="0">
              <a:spcBef>
                <a:spcPts val="0"/>
              </a:spcBef>
              <a:buNone/>
            </a:pPr>
            <a:r>
              <a:t/>
            </a:r>
            <a:endParaRPr/>
          </a:p>
          <a:p>
            <a:pPr lvl="0">
              <a:spcBef>
                <a:spcPts val="0"/>
              </a:spcBef>
              <a:buNone/>
            </a:pPr>
            <a:r>
              <a:rPr lang="es"/>
              <a:t>SELECCIÓN</a:t>
            </a:r>
          </a:p>
          <a:p>
            <a:pPr lvl="0">
              <a:spcBef>
                <a:spcPts val="0"/>
              </a:spcBef>
              <a:buNone/>
            </a:pPr>
            <a:r>
              <a:rPr lang="es"/>
              <a:t>generar la alternativa que mejor valoracion tiene</a:t>
            </a:r>
          </a:p>
          <a:p>
            <a:pPr lvl="0">
              <a:spcBef>
                <a:spcPts val="0"/>
              </a:spcBef>
              <a:buNone/>
            </a:pPr>
            <a:r>
              <a:rPr lang="es"/>
              <a:t>implementar la alternativa: alquilar un departamento que esté en una zona determinada</a:t>
            </a:r>
          </a:p>
          <a:p>
            <a:pPr lvl="0">
              <a:spcBef>
                <a:spcPts val="0"/>
              </a:spcBef>
              <a:buNone/>
            </a:pPr>
            <a:r>
              <a:rPr lang="es"/>
              <a:t>evaluar la conformidad de la decision: determinar si realmente se satisface el problema original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s"/>
              <a:t>Acá hacemos el enlace para unir la parte téorica con lo que fuimos implementando</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4" name="Shape 2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s"/>
              <a:t>Problemas frecuentes → decisiones programadas</a:t>
            </a:r>
          </a:p>
          <a:p>
            <a:pPr lvl="0">
              <a:spcBef>
                <a:spcPts val="0"/>
              </a:spcBef>
              <a:buNone/>
            </a:pPr>
            <a:r>
              <a:rPr lang="es"/>
              <a:t>Repetitivos/rutinarios</a:t>
            </a:r>
          </a:p>
          <a:p>
            <a:pPr lvl="0">
              <a:spcBef>
                <a:spcPts val="0"/>
              </a:spcBef>
              <a:buNone/>
            </a:pPr>
            <a:r>
              <a:rPr lang="es"/>
              <a:t>Son tareas que realizamos frecuentemente y que llevamos a cabo día a día. Por ejemplo cómo llegar hasta el trabajo</a:t>
            </a:r>
          </a:p>
          <a:p>
            <a:pPr lvl="0">
              <a:spcBef>
                <a:spcPts val="0"/>
              </a:spcBef>
              <a:buNone/>
            </a:pPr>
            <a:r>
              <a:t/>
            </a:r>
            <a:endParaRPr/>
          </a:p>
          <a:p>
            <a:pPr lvl="0">
              <a:spcBef>
                <a:spcPts val="0"/>
              </a:spcBef>
              <a:buNone/>
            </a:pPr>
            <a:r>
              <a:rPr lang="es"/>
              <a:t>Conocimiento de las alternativas</a:t>
            </a:r>
          </a:p>
          <a:p>
            <a:pPr lvl="0">
              <a:spcBef>
                <a:spcPts val="0"/>
              </a:spcBef>
              <a:buNone/>
            </a:pPr>
            <a:r>
              <a:rPr lang="es"/>
              <a:t>Al ser problemas cotidianos las opciones suelen ser siempre las mismas: colectivo, a pie, bicicleta, etc</a:t>
            </a:r>
          </a:p>
          <a:p>
            <a:pPr lvl="0">
              <a:spcBef>
                <a:spcPts val="0"/>
              </a:spcBef>
              <a:buNone/>
            </a:pPr>
            <a:r>
              <a:rPr lang="es"/>
              <a:t>Si el día está lindo y tengo tiempo voy a pie, si hay poco tiempo en bici. Si el dia esta feo en colectivo, si tengo poco tiempo en taxi o remisse</a:t>
            </a:r>
          </a:p>
          <a:p>
            <a:pPr lvl="0">
              <a:spcBef>
                <a:spcPts val="0"/>
              </a:spcBef>
              <a:buNone/>
            </a:pPr>
            <a:r>
              <a:t/>
            </a:r>
            <a:endParaRPr/>
          </a:p>
          <a:p>
            <a:pPr lvl="0">
              <a:spcBef>
                <a:spcPts val="0"/>
              </a:spcBef>
              <a:buNone/>
            </a:pPr>
            <a:r>
              <a:rPr lang="es"/>
              <a:t>Experiencia en el problema/ reglas tácitas</a:t>
            </a:r>
          </a:p>
          <a:p>
            <a:pPr lvl="0">
              <a:spcBef>
                <a:spcPts val="0"/>
              </a:spcBef>
              <a:buNone/>
            </a:pPr>
            <a:r>
              <a:rPr lang="es"/>
              <a:t>Al ser problemas ocurrentes ya se conoce cual es el proceso de toma de decisiones en concreto: se conocen las variables con las prioridades de cada una, y la alternativa escogida es prácticamente instantanea.</a:t>
            </a:r>
          </a:p>
          <a:p>
            <a:pPr lvl="0">
              <a:spcBef>
                <a:spcPts val="0"/>
              </a:spcBef>
              <a:buNone/>
            </a:pPr>
            <a:r>
              <a:rPr lang="es"/>
              <a:t>Existe una estructura implicita para tomar la decisión</a:t>
            </a:r>
          </a:p>
          <a:p>
            <a:pPr lvl="0">
              <a:spcBef>
                <a:spcPts val="0"/>
              </a:spcBef>
              <a:buNone/>
            </a:pPr>
            <a:r>
              <a:t/>
            </a:r>
            <a:endParaRPr/>
          </a:p>
          <a:p>
            <a:pPr lvl="0">
              <a:spcBef>
                <a:spcPts val="0"/>
              </a:spcBef>
              <a:buNone/>
            </a:pPr>
            <a:r>
              <a:rPr lang="es"/>
              <a:t>Satisfacción</a:t>
            </a:r>
          </a:p>
          <a:p>
            <a:pPr lvl="0">
              <a:spcBef>
                <a:spcPts val="0"/>
              </a:spcBef>
              <a:buNone/>
            </a:pPr>
            <a:r>
              <a:rPr lang="es"/>
              <a:t>al ser algo habitual la alternativa puede ir siendo modificada al principio hasta que la que es escogida siempre suele ser la más conveniente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s"/>
              <a:t>Problemas no freuentes → decisiones no programadas</a:t>
            </a:r>
          </a:p>
          <a:p>
            <a:pPr lvl="0">
              <a:spcBef>
                <a:spcPts val="0"/>
              </a:spcBef>
              <a:buNone/>
            </a:pPr>
            <a:r>
              <a:t/>
            </a:r>
            <a:endParaRPr/>
          </a:p>
          <a:p>
            <a:pPr lvl="0">
              <a:spcBef>
                <a:spcPts val="0"/>
              </a:spcBef>
              <a:buNone/>
            </a:pPr>
            <a:r>
              <a:rPr lang="es"/>
              <a:t>SITUACIONES EXCEPCIONALES</a:t>
            </a:r>
          </a:p>
          <a:p>
            <a:pPr lvl="0">
              <a:spcBef>
                <a:spcPts val="0"/>
              </a:spcBef>
              <a:buNone/>
            </a:pPr>
            <a:r>
              <a:rPr lang="es"/>
              <a:t>Son problemas que se presentan con poca frecuencia, o se presentan de manera particular. Por ejemplo comprar un automóvil</a:t>
            </a:r>
          </a:p>
          <a:p>
            <a:pPr lvl="0">
              <a:spcBef>
                <a:spcPts val="0"/>
              </a:spcBef>
              <a:buNone/>
            </a:pPr>
            <a:r>
              <a:t/>
            </a:r>
            <a:endParaRPr/>
          </a:p>
          <a:p>
            <a:pPr lvl="0">
              <a:spcBef>
                <a:spcPts val="0"/>
              </a:spcBef>
              <a:buNone/>
            </a:pPr>
            <a:r>
              <a:rPr lang="es"/>
              <a:t>DESCONOCIMIENTO DE LAS ALTERNATIVAS</a:t>
            </a:r>
          </a:p>
          <a:p>
            <a:pPr lvl="0">
              <a:spcBef>
                <a:spcPts val="0"/>
              </a:spcBef>
              <a:buNone/>
            </a:pPr>
            <a:r>
              <a:rPr lang="es"/>
              <a:t>se desconoce el dominio de alternativas, ya que nunca fueron consideradas sino hasta que se presentó el problema. Tampoco se conocen las características particulares de cada una</a:t>
            </a:r>
          </a:p>
          <a:p>
            <a:pPr lvl="0">
              <a:spcBef>
                <a:spcPts val="0"/>
              </a:spcBef>
              <a:buNone/>
            </a:pPr>
            <a:r>
              <a:t/>
            </a:r>
            <a:endParaRPr/>
          </a:p>
          <a:p>
            <a:pPr lvl="0">
              <a:spcBef>
                <a:spcPts val="0"/>
              </a:spcBef>
              <a:buNone/>
            </a:pPr>
            <a:r>
              <a:rPr lang="es"/>
              <a:t>ESCASO O NULO CONOCIMIENTO</a:t>
            </a:r>
          </a:p>
          <a:p>
            <a:pPr lvl="0">
              <a:spcBef>
                <a:spcPts val="0"/>
              </a:spcBef>
              <a:buNone/>
            </a:pPr>
            <a:r>
              <a:rPr lang="es"/>
              <a:t>una persona que recién aprende a manejar no conoce cual sería la mejor opción cuales marcas son más convenientes, precios del mercado modelos, etc</a:t>
            </a:r>
          </a:p>
          <a:p>
            <a:pPr lvl="0">
              <a:spcBef>
                <a:spcPts val="0"/>
              </a:spcBef>
              <a:buNone/>
            </a:pPr>
            <a:r>
              <a:t/>
            </a:r>
            <a:endParaRPr/>
          </a:p>
          <a:p>
            <a:pPr lvl="0">
              <a:spcBef>
                <a:spcPts val="0"/>
              </a:spcBef>
              <a:buNone/>
            </a:pPr>
            <a:r>
              <a:rPr lang="es"/>
              <a:t>GENERACIÓN DE UNA REGLA</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lang="es"/>
              <a:t>No existe una estructura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a:p>
          <a:p>
            <a:pPr lvl="0">
              <a:spcBef>
                <a:spcPts val="0"/>
              </a:spcBef>
              <a:buNone/>
            </a:pPr>
            <a:r>
              <a:rPr lang="es"/>
              <a:t>Los e-commerce implementan un tipo de sistemas de toma de decisión, ofrecen varias alternativas para un mismo tipo de producto.</a:t>
            </a:r>
          </a:p>
          <a:p>
            <a:pPr lvl="0">
              <a:spcBef>
                <a:spcPts val="0"/>
              </a:spcBef>
              <a:buNone/>
            </a:pPr>
            <a:r>
              <a:rPr lang="es"/>
              <a:t>Los usuarios del sitio necesitan de un producto o servicio, visitan el catálogo de productos, evalúan las características de los mismo y eventualmente escogen uno para comprar.</a:t>
            </a:r>
          </a:p>
          <a:p>
            <a:pPr lvl="0">
              <a:spcBef>
                <a:spcPts val="0"/>
              </a:spcBef>
              <a:buNone/>
            </a:pPr>
            <a:r>
              <a:t/>
            </a:r>
            <a:endParaRPr/>
          </a:p>
          <a:p>
            <a:pPr lvl="0">
              <a:spcBef>
                <a:spcPts val="0"/>
              </a:spcBef>
              <a:buNone/>
            </a:pPr>
            <a:r>
              <a:rPr lang="es"/>
              <a:t>En muchos casos se ofrece un catálogo muy extenso y la descripción de las opciones es muy básica. Requiere demasiado tiempo encontrar la más conveniente, se debe inspeccionar cada una para ver ls características principales que cumplen con el criterio deseado. Por ejemplo una notebook que tengo 8Gb o más.</a:t>
            </a:r>
          </a:p>
          <a:p>
            <a:pPr lvl="0">
              <a:spcBef>
                <a:spcPts val="0"/>
              </a:spcBef>
              <a:buNone/>
            </a:pPr>
            <a:r>
              <a:rPr lang="es"/>
              <a:t>La información a veces no está accesible facilmente.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s"/>
              <a:t>Acá comentamos el análisis de todos los sitios que hicimos para ambos tipos de sitios -&gt; compra de hoteles y de notebooks.</a:t>
            </a:r>
          </a:p>
          <a:p>
            <a:pPr lvl="0">
              <a:spcBef>
                <a:spcPts val="0"/>
              </a:spcBef>
              <a:buNone/>
            </a:pPr>
            <a:r>
              <a:t/>
            </a:r>
            <a:endParaRPr/>
          </a:p>
          <a:p>
            <a:pPr lvl="0">
              <a:spcBef>
                <a:spcPts val="0"/>
              </a:spcBef>
              <a:buNone/>
            </a:pPr>
            <a:r>
              <a:rPr lang="es"/>
              <a:t>De todos los que estuvimos mirando seleccionamos los más completos, que estaban enriquecidos con opciones que nos </a:t>
            </a:r>
            <a:r>
              <a:rPr lang="es"/>
              <a:t>permiten</a:t>
            </a:r>
            <a:r>
              <a:rPr lang="es"/>
              <a:t> hacer búsquedas más </a:t>
            </a:r>
            <a:r>
              <a:rPr lang="es"/>
              <a:t>específicas</a:t>
            </a:r>
            <a:r>
              <a:rPr lang="es"/>
              <a:t>.</a:t>
            </a:r>
          </a:p>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s"/>
              <a:t>porque 5 usuarios son suficientes</a:t>
            </a:r>
          </a:p>
          <a:p>
            <a:pPr lvl="0">
              <a:spcBef>
                <a:spcPts val="0"/>
              </a:spcBef>
              <a:buNone/>
            </a:pPr>
            <a:r>
              <a:rPr lang="es"/>
              <a:t>identificar el contexto, como es el proceso para la compra de hoteles</a:t>
            </a:r>
          </a:p>
          <a:p>
            <a:pPr lvl="0">
              <a:spcBef>
                <a:spcPts val="0"/>
              </a:spcBef>
              <a:buNone/>
            </a:pPr>
            <a:r>
              <a:rPr lang="es"/>
              <a:t>identificar el grupo de usuarios</a:t>
            </a:r>
          </a:p>
          <a:p>
            <a:pPr lvl="0">
              <a:spcBef>
                <a:spcPts val="0"/>
              </a:spcBef>
              <a:buNone/>
            </a:pPr>
            <a:r>
              <a:t/>
            </a:r>
            <a:endParaRPr/>
          </a:p>
          <a:p>
            <a:pPr lvl="0">
              <a:spcBef>
                <a:spcPts val="0"/>
              </a:spcBef>
              <a:buNone/>
            </a:pPr>
            <a:r>
              <a:t/>
            </a:r>
            <a:endParaRPr/>
          </a:p>
          <a:p>
            <a:pPr indent="457200" lvl="0" rtl="0" algn="just">
              <a:lnSpc>
                <a:spcPct val="180000"/>
              </a:lnSpc>
              <a:spcBef>
                <a:spcPts val="0"/>
              </a:spcBef>
              <a:buNone/>
            </a:pPr>
            <a:r>
              <a:rPr lang="es" sz="1000"/>
              <a:t>Contexto de uso: Identificación de las personas que usarán el producto, para qué lo usarán y en bajo qué condiciones lo usarán.</a:t>
            </a:r>
          </a:p>
          <a:p>
            <a:pPr indent="457200" lvl="0" rtl="0" algn="just">
              <a:lnSpc>
                <a:spcPct val="180000"/>
              </a:lnSpc>
              <a:spcBef>
                <a:spcPts val="0"/>
              </a:spcBef>
              <a:buNone/>
            </a:pPr>
            <a:r>
              <a:rPr lang="es" sz="1000"/>
              <a:t>Requisitos: Identificación de los requisitos de negocio o las metas del usuario que deben cumplirse para que el producto tenga éxito.</a:t>
            </a:r>
          </a:p>
          <a:p>
            <a:pPr indent="457200" lvl="0" rtl="0" algn="just">
              <a:lnSpc>
                <a:spcPct val="180000"/>
              </a:lnSpc>
              <a:spcBef>
                <a:spcPts val="0"/>
              </a:spcBef>
              <a:buNone/>
            </a:pPr>
            <a:r>
              <a:rPr lang="es" sz="1000"/>
              <a:t>Generación de soluciones de diseño: Esta parte del proceso se puede realizar en etapas, construyendo desde un concepto aproximado hasta un diseño completo.</a:t>
            </a:r>
          </a:p>
          <a:p>
            <a:pPr indent="457200" lvl="0" rtl="0" algn="just">
              <a:lnSpc>
                <a:spcPct val="180000"/>
              </a:lnSpc>
              <a:spcBef>
                <a:spcPts val="0"/>
              </a:spcBef>
              <a:buNone/>
            </a:pPr>
            <a:r>
              <a:rPr lang="es" sz="1000"/>
              <a:t>Evaluación de los diseños: La evaluación, idealmente a través de pruebas de usabilidad con usuarios reales, es tan integral como la prueba de calidad en un buen desarrollo de software.</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lang="es"/>
              <a:t>Explicar el DCU, que el usuario acompaña en todas las etapas del desarrollo</a:t>
            </a:r>
          </a:p>
          <a:p>
            <a:pPr lvl="0">
              <a:spcBef>
                <a:spcPts val="0"/>
              </a:spcBef>
              <a:buNone/>
            </a:pPr>
            <a:r>
              <a:t/>
            </a:r>
            <a:endParaRPr/>
          </a:p>
          <a:p>
            <a:pPr lvl="0">
              <a:spcBef>
                <a:spcPts val="0"/>
              </a:spcBef>
              <a:buNone/>
            </a:pPr>
            <a:r>
              <a:rPr lang="es"/>
              <a:t>Se deben conocer a los usuarios del sistema o determinar el grupo que sea el más representativo</a:t>
            </a:r>
          </a:p>
          <a:p>
            <a:pPr lvl="0">
              <a:spcBef>
                <a:spcPts val="0"/>
              </a:spcBef>
              <a:buNone/>
            </a:pPr>
            <a:r>
              <a:rPr lang="es"/>
              <a:t>Desarrollar maquetas, prototipos, etc que permitan desarrollar gradualmente las soluciones más convenientes. Los usuarios estan presentes en todo el proceso ya que dan feedback de cada versión.</a:t>
            </a:r>
          </a:p>
          <a:p>
            <a:pPr lvl="0">
              <a:spcBef>
                <a:spcPts val="0"/>
              </a:spcBef>
              <a:buNone/>
            </a:pPr>
            <a:r>
              <a:rPr lang="es"/>
              <a:t>Así, finalmente se consigue un producto que ha sido elaborado a medida para el usuario real.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s"/>
              <a:t>{</a:t>
            </a:r>
          </a:p>
          <a:p>
            <a:pPr lvl="0">
              <a:spcBef>
                <a:spcPts val="0"/>
              </a:spcBef>
              <a:buNone/>
            </a:pPr>
            <a:r>
              <a:rPr lang="es"/>
              <a:t>analizando el sitio detectamos problemas, hipotesis </a:t>
            </a:r>
          </a:p>
          <a:p>
            <a:pPr lvl="0">
              <a:spcBef>
                <a:spcPts val="0"/>
              </a:spcBef>
              <a:buNone/>
            </a:pPr>
            <a:r>
              <a:rPr lang="es"/>
              <a:t>las afirmamos o rechazamos mediante las pruebas</a:t>
            </a:r>
          </a:p>
          <a:p>
            <a:pPr lvl="0">
              <a:spcBef>
                <a:spcPts val="0"/>
              </a:spcBef>
              <a:buNone/>
            </a:pPr>
            <a:r>
              <a:t/>
            </a:r>
            <a:endParaRPr/>
          </a:p>
          <a:p>
            <a:pPr lvl="0">
              <a:spcBef>
                <a:spcPts val="0"/>
              </a:spcBef>
              <a:buNone/>
            </a:pPr>
            <a:r>
              <a:rPr lang="es"/>
              <a:t>}</a:t>
            </a:r>
          </a:p>
          <a:p>
            <a:pPr lvl="0">
              <a:spcBef>
                <a:spcPts val="0"/>
              </a:spcBef>
              <a:buNone/>
            </a:pPr>
            <a:r>
              <a:t/>
            </a:r>
            <a:endParaRPr/>
          </a:p>
          <a:p>
            <a:pPr lvl="0">
              <a:spcBef>
                <a:spcPts val="0"/>
              </a:spcBef>
              <a:buNone/>
            </a:pPr>
            <a:r>
              <a:rPr lang="es"/>
              <a:t>Explicar lo que conlleva todo esto:</a:t>
            </a:r>
          </a:p>
          <a:p>
            <a:pPr lvl="0">
              <a:spcBef>
                <a:spcPts val="0"/>
              </a:spcBef>
              <a:buNone/>
            </a:pPr>
            <a:r>
              <a:rPr lang="es"/>
              <a:t>pocas opciones para filtrar → el usuario no puede especificar las características más generales que desea para la notebook</a:t>
            </a:r>
          </a:p>
          <a:p>
            <a:pPr lvl="0">
              <a:spcBef>
                <a:spcPts val="0"/>
              </a:spcBef>
              <a:buNone/>
            </a:pPr>
            <a:r>
              <a:rPr lang="es"/>
              <a:t>filtros especificos → se deben realizar varias búsquedas si se desea una característica más general, varias versiones de micro</a:t>
            </a:r>
          </a:p>
          <a:p>
            <a:pPr lvl="0">
              <a:spcBef>
                <a:spcPts val="0"/>
              </a:spcBef>
              <a:buNone/>
            </a:pPr>
            <a:r>
              <a:rPr lang="es"/>
              <a:t>filtro por precios restringidos → rangos muy amplios que no suelen coincidir con el presupuesto del usuario, se debe partir la búsqueda, o restringir ordenando por precio y marcando visualmente el rango</a:t>
            </a:r>
          </a:p>
          <a:p>
            <a:pPr lvl="0">
              <a:spcBef>
                <a:spcPts val="0"/>
              </a:spcBef>
              <a:buNone/>
            </a:pPr>
            <a:r>
              <a:rPr lang="es"/>
              <a:t>botón comparar oculto → </a:t>
            </a:r>
          </a:p>
          <a:p>
            <a:pPr lvl="0">
              <a:spcBef>
                <a:spcPts val="0"/>
              </a:spcBef>
              <a:buNone/>
            </a:pPr>
            <a:r>
              <a:rPr lang="es"/>
              <a:t>filtros ocultos, al estar más abajo el usuario no sabe que tiene esas opciones para filtros, no se aplican</a:t>
            </a:r>
          </a:p>
          <a:p>
            <a:pPr lvl="0">
              <a:spcBef>
                <a:spcPts val="0"/>
              </a:spcBef>
              <a:buNone/>
            </a:pPr>
            <a:r>
              <a:rPr lang="es"/>
              <a:t>busquedas partidas → no se permite especificar más d eun valor para un mismo filtro</a:t>
            </a:r>
          </a:p>
          <a:p>
            <a:pPr lvl="0">
              <a:spcBef>
                <a:spcPts val="0"/>
              </a:spcBef>
              <a:buNone/>
            </a:pPr>
            <a:r>
              <a:t/>
            </a:r>
            <a:endParaRPr/>
          </a:p>
          <a:p>
            <a:pPr lvl="0">
              <a:spcBef>
                <a:spcPts val="0"/>
              </a:spcBef>
              <a:buNone/>
            </a:pPr>
            <a:r>
              <a:t/>
            </a:r>
            <a:endParaRPr/>
          </a:p>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5"/>
            <a:ext cx="1081625" cy="1124949"/>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sp>
        <p:nvSpPr>
          <p:cNvPr id="11" name="Shape 11"/>
          <p:cNvSpPr/>
          <p:nvPr/>
        </p:nvSpPr>
        <p:spPr>
          <a:xfrm rot="10800000">
            <a:off x="6537562"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cxnSp>
        <p:nvCxnSpPr>
          <p:cNvPr id="12" name="Shape 12"/>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1" y="1188925"/>
            <a:ext cx="5783400" cy="1457399"/>
          </a:xfrm>
          <a:prstGeom prst="rect">
            <a:avLst/>
          </a:prstGeom>
        </p:spPr>
        <p:txBody>
          <a:bodyPr anchorCtr="0" anchor="b" bIns="91425" lIns="91425" rIns="91425" tIns="91425"/>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p:txBody>
      </p:sp>
      <p:sp>
        <p:nvSpPr>
          <p:cNvPr id="14" name="Shape 14"/>
          <p:cNvSpPr txBox="1"/>
          <p:nvPr>
            <p:ph idx="1" type="subTitle"/>
          </p:nvPr>
        </p:nvSpPr>
        <p:spPr>
          <a:xfrm>
            <a:off x="1680301" y="3049450"/>
            <a:ext cx="5783400" cy="9090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387900" y="1152450"/>
            <a:ext cx="8368200" cy="1538400"/>
          </a:xfrm>
          <a:prstGeom prst="rect">
            <a:avLst/>
          </a:prstGeom>
        </p:spPr>
        <p:txBody>
          <a:bodyPr anchorCtr="0" anchor="ctr" bIns="91425" lIns="91425" rIns="91425" tIns="91425"/>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p:txBody>
      </p:sp>
      <p:sp>
        <p:nvSpPr>
          <p:cNvPr id="55" name="Shape 55"/>
          <p:cNvSpPr txBox="1"/>
          <p:nvPr>
            <p:ph idx="1" type="body"/>
          </p:nvPr>
        </p:nvSpPr>
        <p:spPr>
          <a:xfrm>
            <a:off x="387900" y="2919450"/>
            <a:ext cx="83682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6" name="Shape 5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87900" y="1489824"/>
            <a:ext cx="8368200" cy="3078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87900" y="1489825"/>
            <a:ext cx="3999900" cy="3078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756200" y="1489825"/>
            <a:ext cx="3999900" cy="3078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87900" y="1594025"/>
            <a:ext cx="2808000" cy="26811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cxnSp>
        <p:nvCxnSpPr>
          <p:cNvPr id="44" name="Shape 44"/>
          <p:cNvCxnSpPr/>
          <p:nvPr/>
        </p:nvCxnSpPr>
        <p:spPr>
          <a:xfrm>
            <a:off x="5029675" y="4495503"/>
            <a:ext cx="540900"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200" cy="15063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6" name="Shape 46"/>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7" name="Shape 47"/>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800"/>
          </a:xfrm>
          <a:prstGeom prst="rect">
            <a:avLst/>
          </a:prstGeom>
        </p:spPr>
        <p:txBody>
          <a:bodyPr anchorCtr="0" anchor="ctr" bIns="91425" lIns="91425" rIns="91425" tIns="91425"/>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100"/>
          </a:xfrm>
          <a:prstGeom prst="rect">
            <a:avLst/>
          </a:prstGeom>
          <a:noFill/>
          <a:ln>
            <a:noFill/>
          </a:ln>
        </p:spPr>
        <p:txBody>
          <a:bodyPr anchorCtr="0" anchor="b" bIns="91425" lIns="91425" rIns="91425" tIns="91425"/>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s"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8ZuvM0o1AFE" TargetMode="External"/><Relationship Id="rId4" Type="http://schemas.openxmlformats.org/officeDocument/2006/relationships/image" Target="../media/image5.jpg"/><Relationship Id="rId5" Type="http://schemas.openxmlformats.org/officeDocument/2006/relationships/hyperlink" Target="http://www.youtube.com/watch?v=d-aMo7Rd1sc" TargetMode="External"/><Relationship Id="rId6" Type="http://schemas.openxmlformats.org/officeDocument/2006/relationships/image" Target="../media/image6.jpg"/><Relationship Id="rId7" Type="http://schemas.openxmlformats.org/officeDocument/2006/relationships/hyperlink" Target="http://www.youtube.com/watch?v=HToZ2YLGLGo" TargetMode="External"/><Relationship Id="rId8"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YDPpxAnqRE0" TargetMode="External"/><Relationship Id="rId4" Type="http://schemas.openxmlformats.org/officeDocument/2006/relationships/image" Target="../media/image9.jpg"/><Relationship Id="rId5" Type="http://schemas.openxmlformats.org/officeDocument/2006/relationships/hyperlink" Target="http://www.youtube.com/watch?v=8ZuvM0o1AFE" TargetMode="External"/><Relationship Id="rId6" Type="http://schemas.openxmlformats.org/officeDocument/2006/relationships/image" Target="../media/image4.jpg"/><Relationship Id="rId7" Type="http://schemas.openxmlformats.org/officeDocument/2006/relationships/hyperlink" Target="http://www.youtube.com/watch?v=wk4uXje-_j8" TargetMode="External"/><Relationship Id="rId8"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8.png"/><Relationship Id="rId4" Type="http://schemas.openxmlformats.org/officeDocument/2006/relationships/image" Target="../media/image16.png"/><Relationship Id="rId5"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7.jpg"/><Relationship Id="rId4" Type="http://schemas.openxmlformats.org/officeDocument/2006/relationships/image" Target="../media/image14.jpg"/><Relationship Id="rId5"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9.jpg"/><Relationship Id="rId4" Type="http://schemas.openxmlformats.org/officeDocument/2006/relationships/image" Target="../media/image18.jpg"/><Relationship Id="rId5"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youtube.com/watch?v=_Mt05jzSjH0" TargetMode="External"/><Relationship Id="rId4" Type="http://schemas.openxmlformats.org/officeDocument/2006/relationships/image" Target="../media/image21.jpg"/><Relationship Id="rId5" Type="http://schemas.openxmlformats.org/officeDocument/2006/relationships/hyperlink" Target="http://www.youtube.com/watch?v=9YaAJLufDH8" TargetMode="External"/><Relationship Id="rId6" Type="http://schemas.openxmlformats.org/officeDocument/2006/relationships/image" Target="../media/image20.jpg"/><Relationship Id="rId7" Type="http://schemas.openxmlformats.org/officeDocument/2006/relationships/hyperlink" Target="http://www.youtube.com/watch?v=BSSmtRZj-6o" TargetMode="External"/><Relationship Id="rId8"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www.youtube.com/watch?v=7ZIbZCFf9Sk" TargetMode="External"/><Relationship Id="rId4" Type="http://schemas.openxmlformats.org/officeDocument/2006/relationships/image" Target="../media/image24.jpg"/><Relationship Id="rId5" Type="http://schemas.openxmlformats.org/officeDocument/2006/relationships/hyperlink" Target="http://www.youtube.com/watch?v=Fi4nJMl3cV4" TargetMode="External"/><Relationship Id="rId6" Type="http://schemas.openxmlformats.org/officeDocument/2006/relationships/image" Target="../media/image26.jpg"/><Relationship Id="rId7" Type="http://schemas.openxmlformats.org/officeDocument/2006/relationships/hyperlink" Target="http://www.youtube.com/watch?v=JVbg0B8XbHI" TargetMode="External"/><Relationship Id="rId8"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ctrTitle"/>
          </p:nvPr>
        </p:nvSpPr>
        <p:spPr>
          <a:xfrm>
            <a:off x="1680301" y="1188925"/>
            <a:ext cx="5783400" cy="1457399"/>
          </a:xfrm>
          <a:prstGeom prst="rect">
            <a:avLst/>
          </a:prstGeom>
        </p:spPr>
        <p:txBody>
          <a:bodyPr anchorCtr="0" anchor="b" bIns="91425" lIns="91425" rIns="91425" tIns="91425">
            <a:noAutofit/>
          </a:bodyPr>
          <a:lstStyle/>
          <a:p>
            <a:pPr lvl="0">
              <a:spcBef>
                <a:spcPts val="0"/>
              </a:spcBef>
              <a:buNone/>
            </a:pPr>
            <a:r>
              <a:rPr lang="es" sz="3000"/>
              <a:t>Estrategia de interacción para soporte a la toma de decisión en situaciones cotidianas</a:t>
            </a:r>
          </a:p>
        </p:txBody>
      </p:sp>
      <p:sp>
        <p:nvSpPr>
          <p:cNvPr id="64" name="Shape 64"/>
          <p:cNvSpPr txBox="1"/>
          <p:nvPr>
            <p:ph idx="1" type="subTitle"/>
          </p:nvPr>
        </p:nvSpPr>
        <p:spPr>
          <a:xfrm>
            <a:off x="1680301" y="3049450"/>
            <a:ext cx="5783400" cy="909000"/>
          </a:xfrm>
          <a:prstGeom prst="rect">
            <a:avLst/>
          </a:prstGeom>
        </p:spPr>
        <p:txBody>
          <a:bodyPr anchorCtr="0" anchor="t" bIns="91425" lIns="91425" rIns="91425" tIns="91425">
            <a:noAutofit/>
          </a:bodyPr>
          <a:lstStyle/>
          <a:p>
            <a:pPr lvl="0" algn="l">
              <a:spcBef>
                <a:spcPts val="0"/>
              </a:spcBef>
              <a:buNone/>
            </a:pPr>
            <a:r>
              <a:rPr lang="es" sz="1800"/>
              <a:t>Tesistas: Di Santi Nicolás, Goñi Sebastián</a:t>
            </a:r>
          </a:p>
          <a:p>
            <a:pPr lvl="0" algn="l">
              <a:spcBef>
                <a:spcPts val="0"/>
              </a:spcBef>
              <a:buNone/>
            </a:pPr>
            <a:r>
              <a:rPr lang="es" sz="1800"/>
              <a:t>Director: </a:t>
            </a:r>
            <a:r>
              <a:rPr lang="es" sz="1800"/>
              <a:t>Fernández, </a:t>
            </a:r>
            <a:r>
              <a:rPr lang="es" sz="1800"/>
              <a:t>Alejandro</a:t>
            </a:r>
          </a:p>
          <a:p>
            <a:pPr lvl="0" algn="l">
              <a:spcBef>
                <a:spcPts val="0"/>
              </a:spcBef>
              <a:buNone/>
            </a:pPr>
            <a:r>
              <a:rPr lang="es" sz="1800"/>
              <a:t>Codirector: Rodríguez Andrés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Compra de notebooks - Pruebas</a:t>
            </a:r>
          </a:p>
        </p:txBody>
      </p:sp>
      <p:sp>
        <p:nvSpPr>
          <p:cNvPr id="118" name="Shape 118"/>
          <p:cNvSpPr txBox="1"/>
          <p:nvPr/>
        </p:nvSpPr>
        <p:spPr>
          <a:xfrm>
            <a:off x="442737" y="1329375"/>
            <a:ext cx="2488800" cy="518400"/>
          </a:xfrm>
          <a:prstGeom prst="rect">
            <a:avLst/>
          </a:prstGeom>
          <a:noFill/>
          <a:ln>
            <a:noFill/>
          </a:ln>
        </p:spPr>
        <p:txBody>
          <a:bodyPr anchorCtr="0" anchor="t" bIns="91425" lIns="91425" rIns="91425" tIns="91425">
            <a:noAutofit/>
          </a:bodyPr>
          <a:lstStyle/>
          <a:p>
            <a:pPr lvl="0" rtl="0">
              <a:spcBef>
                <a:spcPts val="0"/>
              </a:spcBef>
              <a:buNone/>
            </a:pPr>
            <a:r>
              <a:rPr lang="es">
                <a:solidFill>
                  <a:srgbClr val="FFFFFF"/>
                </a:solidFill>
              </a:rPr>
              <a:t>Pocas opciones para filtrar</a:t>
            </a:r>
          </a:p>
        </p:txBody>
      </p:sp>
      <p:sp>
        <p:nvSpPr>
          <p:cNvPr id="119" name="Shape 119"/>
          <p:cNvSpPr txBox="1"/>
          <p:nvPr/>
        </p:nvSpPr>
        <p:spPr>
          <a:xfrm>
            <a:off x="551925" y="4087900"/>
            <a:ext cx="2638200" cy="428700"/>
          </a:xfrm>
          <a:prstGeom prst="rect">
            <a:avLst/>
          </a:prstGeom>
          <a:noFill/>
          <a:ln>
            <a:noFill/>
          </a:ln>
        </p:spPr>
        <p:txBody>
          <a:bodyPr anchorCtr="0" anchor="t" bIns="91425" lIns="91425" rIns="91425" tIns="91425">
            <a:noAutofit/>
          </a:bodyPr>
          <a:lstStyle/>
          <a:p>
            <a:pPr lvl="0">
              <a:spcBef>
                <a:spcPts val="0"/>
              </a:spcBef>
              <a:buNone/>
            </a:pPr>
            <a:r>
              <a:rPr i="1" lang="es" sz="1100">
                <a:solidFill>
                  <a:srgbClr val="FFFFFF"/>
                </a:solidFill>
              </a:rPr>
              <a:t>“El sitio para ser más rápido tendría que tener más criterios de búsqueda.”</a:t>
            </a:r>
          </a:p>
        </p:txBody>
      </p:sp>
      <p:sp>
        <p:nvSpPr>
          <p:cNvPr id="120" name="Shape 120"/>
          <p:cNvSpPr txBox="1"/>
          <p:nvPr/>
        </p:nvSpPr>
        <p:spPr>
          <a:xfrm>
            <a:off x="3433412" y="1362225"/>
            <a:ext cx="2488800" cy="518400"/>
          </a:xfrm>
          <a:prstGeom prst="rect">
            <a:avLst/>
          </a:prstGeom>
          <a:noFill/>
          <a:ln>
            <a:noFill/>
          </a:ln>
        </p:spPr>
        <p:txBody>
          <a:bodyPr anchorCtr="0" anchor="t" bIns="91425" lIns="91425" rIns="91425" tIns="91425">
            <a:noAutofit/>
          </a:bodyPr>
          <a:lstStyle/>
          <a:p>
            <a:pPr lvl="0" rtl="0">
              <a:spcBef>
                <a:spcPts val="0"/>
              </a:spcBef>
              <a:buNone/>
            </a:pPr>
            <a:r>
              <a:rPr lang="es">
                <a:solidFill>
                  <a:srgbClr val="FFFFFF"/>
                </a:solidFill>
              </a:rPr>
              <a:t>Filtros con valores muy específicos</a:t>
            </a:r>
          </a:p>
        </p:txBody>
      </p:sp>
      <p:sp>
        <p:nvSpPr>
          <p:cNvPr id="121" name="Shape 121"/>
          <p:cNvSpPr txBox="1"/>
          <p:nvPr/>
        </p:nvSpPr>
        <p:spPr>
          <a:xfrm>
            <a:off x="3394425" y="4087900"/>
            <a:ext cx="2527800" cy="1055700"/>
          </a:xfrm>
          <a:prstGeom prst="rect">
            <a:avLst/>
          </a:prstGeom>
          <a:noFill/>
          <a:ln>
            <a:noFill/>
          </a:ln>
        </p:spPr>
        <p:txBody>
          <a:bodyPr anchorCtr="0" anchor="t" bIns="91425" lIns="91425" rIns="91425" tIns="91425">
            <a:noAutofit/>
          </a:bodyPr>
          <a:lstStyle/>
          <a:p>
            <a:pPr lvl="0" algn="ctr">
              <a:spcBef>
                <a:spcPts val="0"/>
              </a:spcBef>
              <a:buNone/>
            </a:pPr>
            <a:r>
              <a:rPr lang="es" sz="1100">
                <a:solidFill>
                  <a:srgbClr val="FFFFFF"/>
                </a:solidFill>
              </a:rPr>
              <a:t>“... los filtros de búsqueda me ofrecen de cada procesador cada versión, con lo cual podrían estar un poco agrupados y buscar de una.”</a:t>
            </a:r>
          </a:p>
        </p:txBody>
      </p:sp>
      <p:sp>
        <p:nvSpPr>
          <p:cNvPr id="122" name="Shape 122"/>
          <p:cNvSpPr txBox="1"/>
          <p:nvPr/>
        </p:nvSpPr>
        <p:spPr>
          <a:xfrm>
            <a:off x="6172325" y="1362225"/>
            <a:ext cx="2527800" cy="544500"/>
          </a:xfrm>
          <a:prstGeom prst="rect">
            <a:avLst/>
          </a:prstGeom>
          <a:noFill/>
          <a:ln>
            <a:noFill/>
          </a:ln>
        </p:spPr>
        <p:txBody>
          <a:bodyPr anchorCtr="0" anchor="t" bIns="91425" lIns="91425" rIns="91425" tIns="91425">
            <a:noAutofit/>
          </a:bodyPr>
          <a:lstStyle/>
          <a:p>
            <a:pPr lvl="0">
              <a:spcBef>
                <a:spcPts val="0"/>
              </a:spcBef>
              <a:buNone/>
            </a:pPr>
            <a:r>
              <a:rPr lang="es">
                <a:solidFill>
                  <a:srgbClr val="FFFFFF"/>
                </a:solidFill>
              </a:rPr>
              <a:t>Filtro por precios restringido</a:t>
            </a:r>
          </a:p>
        </p:txBody>
      </p:sp>
      <p:sp>
        <p:nvSpPr>
          <p:cNvPr id="123" name="Shape 123"/>
          <p:cNvSpPr txBox="1"/>
          <p:nvPr/>
        </p:nvSpPr>
        <p:spPr>
          <a:xfrm>
            <a:off x="6280675" y="4027025"/>
            <a:ext cx="2638200" cy="1055700"/>
          </a:xfrm>
          <a:prstGeom prst="rect">
            <a:avLst/>
          </a:prstGeom>
          <a:noFill/>
          <a:ln>
            <a:noFill/>
          </a:ln>
        </p:spPr>
        <p:txBody>
          <a:bodyPr anchorCtr="0" anchor="t" bIns="91425" lIns="91425" rIns="91425" tIns="91425">
            <a:noAutofit/>
          </a:bodyPr>
          <a:lstStyle/>
          <a:p>
            <a:pPr lvl="0" rtl="0" algn="ctr">
              <a:spcBef>
                <a:spcPts val="0"/>
              </a:spcBef>
              <a:buNone/>
            </a:pPr>
            <a:r>
              <a:rPr lang="es" sz="1100">
                <a:solidFill>
                  <a:srgbClr val="FFFFFF"/>
                </a:solidFill>
              </a:rPr>
              <a:t>“Estaría bueno que esta página tenga... que vos puedas ponerle el rango que vos quieras; sino tengo que hacer dos búsquedas para lo mismo.”</a:t>
            </a:r>
          </a:p>
        </p:txBody>
      </p:sp>
      <p:sp>
        <p:nvSpPr>
          <p:cNvPr id="124" name="Shape 124" title="gus 1 2">
            <a:hlinkClick r:id="rId3"/>
          </p:cNvPr>
          <p:cNvSpPr/>
          <p:nvPr/>
        </p:nvSpPr>
        <p:spPr>
          <a:xfrm>
            <a:off x="556175" y="2033025"/>
            <a:ext cx="2638200" cy="1978623"/>
          </a:xfrm>
          <a:prstGeom prst="rect">
            <a:avLst/>
          </a:prstGeom>
          <a:blipFill>
            <a:blip r:embed="rId4">
              <a:alphaModFix/>
            </a:blip>
            <a:stretch>
              <a:fillRect/>
            </a:stretch>
          </a:blipFill>
          <a:ln>
            <a:noFill/>
          </a:ln>
        </p:spPr>
      </p:sp>
      <p:sp>
        <p:nvSpPr>
          <p:cNvPr id="125" name="Shape 125" title="chris 1 1">
            <a:hlinkClick r:id="rId5"/>
          </p:cNvPr>
          <p:cNvSpPr/>
          <p:nvPr/>
        </p:nvSpPr>
        <p:spPr>
          <a:xfrm>
            <a:off x="3428683" y="2098725"/>
            <a:ext cx="2617693" cy="1963275"/>
          </a:xfrm>
          <a:prstGeom prst="rect">
            <a:avLst/>
          </a:prstGeom>
          <a:blipFill>
            <a:blip r:embed="rId6">
              <a:alphaModFix/>
            </a:blip>
            <a:stretch>
              <a:fillRect/>
            </a:stretch>
          </a:blipFill>
          <a:ln>
            <a:noFill/>
          </a:ln>
        </p:spPr>
      </p:sp>
      <p:sp>
        <p:nvSpPr>
          <p:cNvPr id="126" name="Shape 126" title="facu 1 1">
            <a:hlinkClick r:id="rId7"/>
          </p:cNvPr>
          <p:cNvSpPr/>
          <p:nvPr/>
        </p:nvSpPr>
        <p:spPr>
          <a:xfrm>
            <a:off x="6280674" y="2109256"/>
            <a:ext cx="2638200" cy="1978642"/>
          </a:xfrm>
          <a:prstGeom prst="rect">
            <a:avLst/>
          </a:prstGeom>
          <a:blipFill>
            <a:blip r:embed="rId8">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idx="1" type="body"/>
          </p:nvPr>
        </p:nvSpPr>
        <p:spPr>
          <a:xfrm>
            <a:off x="3315900" y="1301425"/>
            <a:ext cx="2658300" cy="625500"/>
          </a:xfrm>
          <a:prstGeom prst="rect">
            <a:avLst/>
          </a:prstGeom>
        </p:spPr>
        <p:txBody>
          <a:bodyPr anchorCtr="0" anchor="t" bIns="91425" lIns="91425" rIns="91425" tIns="91425">
            <a:noAutofit/>
          </a:bodyPr>
          <a:lstStyle/>
          <a:p>
            <a:pPr lvl="0" rtl="0">
              <a:spcBef>
                <a:spcPts val="0"/>
              </a:spcBef>
              <a:buNone/>
            </a:pPr>
            <a:r>
              <a:rPr lang="es" sz="1400"/>
              <a:t>Filtros inferiores</a:t>
            </a:r>
            <a:r>
              <a:rPr lang="es" sz="1400"/>
              <a:t> poco visibles.</a:t>
            </a:r>
          </a:p>
        </p:txBody>
      </p:sp>
      <p:sp>
        <p:nvSpPr>
          <p:cNvPr id="132" name="Shape 132"/>
          <p:cNvSpPr txBox="1"/>
          <p:nvPr/>
        </p:nvSpPr>
        <p:spPr>
          <a:xfrm>
            <a:off x="3150000" y="3881800"/>
            <a:ext cx="2844000" cy="393900"/>
          </a:xfrm>
          <a:prstGeom prst="rect">
            <a:avLst/>
          </a:prstGeom>
          <a:noFill/>
          <a:ln>
            <a:noFill/>
          </a:ln>
        </p:spPr>
        <p:txBody>
          <a:bodyPr anchorCtr="0" anchor="t" bIns="91425" lIns="91425" rIns="91425" tIns="91425">
            <a:noAutofit/>
          </a:bodyPr>
          <a:lstStyle/>
          <a:p>
            <a:pPr lvl="0" rtl="0">
              <a:spcBef>
                <a:spcPts val="0"/>
              </a:spcBef>
              <a:buNone/>
            </a:pPr>
            <a:r>
              <a:rPr i="1" lang="es" sz="1100">
                <a:solidFill>
                  <a:srgbClr val="FFFFFF"/>
                </a:solidFill>
              </a:rPr>
              <a:t>“La única forma de ver los demás filtros fue scrolleando… y scrolleando bastante.”</a:t>
            </a:r>
          </a:p>
        </p:txBody>
      </p:sp>
      <p:sp>
        <p:nvSpPr>
          <p:cNvPr id="133" name="Shape 133"/>
          <p:cNvSpPr txBox="1"/>
          <p:nvPr/>
        </p:nvSpPr>
        <p:spPr>
          <a:xfrm>
            <a:off x="6325662" y="1362225"/>
            <a:ext cx="2488800" cy="518400"/>
          </a:xfrm>
          <a:prstGeom prst="rect">
            <a:avLst/>
          </a:prstGeom>
          <a:noFill/>
          <a:ln>
            <a:noFill/>
          </a:ln>
        </p:spPr>
        <p:txBody>
          <a:bodyPr anchorCtr="0" anchor="t" bIns="91425" lIns="91425" rIns="91425" tIns="91425">
            <a:noAutofit/>
          </a:bodyPr>
          <a:lstStyle/>
          <a:p>
            <a:pPr lvl="0" rtl="0">
              <a:spcBef>
                <a:spcPts val="0"/>
              </a:spcBef>
              <a:buNone/>
            </a:pPr>
            <a:r>
              <a:rPr lang="es">
                <a:solidFill>
                  <a:srgbClr val="FFFFFF"/>
                </a:solidFill>
              </a:rPr>
              <a:t>Búsquedas partidas</a:t>
            </a:r>
          </a:p>
        </p:txBody>
      </p:sp>
      <p:sp>
        <p:nvSpPr>
          <p:cNvPr id="134" name="Shape 134"/>
          <p:cNvSpPr txBox="1"/>
          <p:nvPr/>
        </p:nvSpPr>
        <p:spPr>
          <a:xfrm>
            <a:off x="6148075" y="3928100"/>
            <a:ext cx="2844000" cy="625500"/>
          </a:xfrm>
          <a:prstGeom prst="rect">
            <a:avLst/>
          </a:prstGeom>
          <a:noFill/>
          <a:ln>
            <a:noFill/>
          </a:ln>
        </p:spPr>
        <p:txBody>
          <a:bodyPr anchorCtr="0" anchor="t" bIns="91425" lIns="91425" rIns="91425" tIns="91425">
            <a:noAutofit/>
          </a:bodyPr>
          <a:lstStyle/>
          <a:p>
            <a:pPr lvl="0" rtl="0" algn="ctr">
              <a:spcBef>
                <a:spcPts val="0"/>
              </a:spcBef>
              <a:buNone/>
            </a:pPr>
            <a:r>
              <a:rPr i="1" lang="es" sz="1100">
                <a:solidFill>
                  <a:srgbClr val="FFFFFF"/>
                </a:solidFill>
              </a:rPr>
              <a:t>“Que no sea excluyente, poder elegir las dos ... sino tengo que deshacer la búsqueda para volver a buscar.”</a:t>
            </a:r>
          </a:p>
        </p:txBody>
      </p:sp>
      <p:sp>
        <p:nvSpPr>
          <p:cNvPr id="135" name="Shape 135"/>
          <p:cNvSpPr txBox="1"/>
          <p:nvPr>
            <p:ph type="title"/>
          </p:nvPr>
        </p:nvSpPr>
        <p:spPr>
          <a:xfrm>
            <a:off x="387900" y="458025"/>
            <a:ext cx="8368200" cy="686100"/>
          </a:xfrm>
          <a:prstGeom prst="rect">
            <a:avLst/>
          </a:prstGeom>
        </p:spPr>
        <p:txBody>
          <a:bodyPr anchorCtr="0" anchor="b" bIns="91425" lIns="91425" rIns="91425" tIns="91425">
            <a:noAutofit/>
          </a:bodyPr>
          <a:lstStyle/>
          <a:p>
            <a:pPr lvl="0" rtl="0">
              <a:spcBef>
                <a:spcPts val="0"/>
              </a:spcBef>
              <a:buNone/>
            </a:pPr>
            <a:r>
              <a:rPr lang="es"/>
              <a:t>Compra de notebooks - Pruebas</a:t>
            </a:r>
          </a:p>
        </p:txBody>
      </p:sp>
      <p:sp>
        <p:nvSpPr>
          <p:cNvPr id="136" name="Shape 136"/>
          <p:cNvSpPr txBox="1"/>
          <p:nvPr>
            <p:ph idx="1" type="body"/>
          </p:nvPr>
        </p:nvSpPr>
        <p:spPr>
          <a:xfrm>
            <a:off x="477025" y="1309875"/>
            <a:ext cx="2454000" cy="425100"/>
          </a:xfrm>
          <a:prstGeom prst="rect">
            <a:avLst/>
          </a:prstGeom>
        </p:spPr>
        <p:txBody>
          <a:bodyPr anchorCtr="0" anchor="t" bIns="91425" lIns="91425" rIns="91425" tIns="91425">
            <a:noAutofit/>
          </a:bodyPr>
          <a:lstStyle/>
          <a:p>
            <a:pPr lvl="0" rtl="0">
              <a:spcBef>
                <a:spcPts val="0"/>
              </a:spcBef>
              <a:buNone/>
            </a:pPr>
            <a:r>
              <a:rPr lang="es" sz="1400"/>
              <a:t>Botón comparar oculto</a:t>
            </a:r>
          </a:p>
        </p:txBody>
      </p:sp>
      <p:sp>
        <p:nvSpPr>
          <p:cNvPr id="137" name="Shape 137"/>
          <p:cNvSpPr txBox="1"/>
          <p:nvPr/>
        </p:nvSpPr>
        <p:spPr>
          <a:xfrm>
            <a:off x="348975" y="3919525"/>
            <a:ext cx="2564700" cy="518400"/>
          </a:xfrm>
          <a:prstGeom prst="rect">
            <a:avLst/>
          </a:prstGeom>
          <a:noFill/>
          <a:ln>
            <a:noFill/>
          </a:ln>
        </p:spPr>
        <p:txBody>
          <a:bodyPr anchorCtr="0" anchor="t" bIns="91425" lIns="91425" rIns="91425" tIns="91425">
            <a:noAutofit/>
          </a:bodyPr>
          <a:lstStyle/>
          <a:p>
            <a:pPr lvl="0">
              <a:spcBef>
                <a:spcPts val="0"/>
              </a:spcBef>
              <a:buNone/>
            </a:pPr>
            <a:r>
              <a:rPr i="1" lang="es" sz="1100">
                <a:solidFill>
                  <a:srgbClr val="FFFFFF"/>
                </a:solidFill>
              </a:rPr>
              <a:t>”Voy a abrir pestañas nuevas para poder comparar.”</a:t>
            </a:r>
          </a:p>
        </p:txBody>
      </p:sp>
      <p:sp>
        <p:nvSpPr>
          <p:cNvPr id="138" name="Shape 138" title="agus 1 1">
            <a:hlinkClick r:id="rId3"/>
          </p:cNvPr>
          <p:cNvSpPr/>
          <p:nvPr/>
        </p:nvSpPr>
        <p:spPr>
          <a:xfrm>
            <a:off x="284574" y="1843600"/>
            <a:ext cx="2658300" cy="1993724"/>
          </a:xfrm>
          <a:prstGeom prst="rect">
            <a:avLst/>
          </a:prstGeom>
          <a:blipFill>
            <a:blip r:embed="rId4">
              <a:alphaModFix/>
            </a:blip>
            <a:stretch>
              <a:fillRect/>
            </a:stretch>
          </a:blipFill>
          <a:ln>
            <a:noFill/>
          </a:ln>
        </p:spPr>
      </p:sp>
      <p:sp>
        <p:nvSpPr>
          <p:cNvPr id="139" name="Shape 139" title="gus 1 2">
            <a:hlinkClick r:id="rId5"/>
          </p:cNvPr>
          <p:cNvSpPr/>
          <p:nvPr/>
        </p:nvSpPr>
        <p:spPr>
          <a:xfrm>
            <a:off x="3098450" y="1808500"/>
            <a:ext cx="2705100" cy="2028825"/>
          </a:xfrm>
          <a:prstGeom prst="rect">
            <a:avLst/>
          </a:prstGeom>
          <a:blipFill>
            <a:blip r:embed="rId6">
              <a:alphaModFix/>
            </a:blip>
            <a:stretch>
              <a:fillRect/>
            </a:stretch>
          </a:blipFill>
          <a:ln>
            <a:noFill/>
          </a:ln>
        </p:spPr>
      </p:sp>
      <p:sp>
        <p:nvSpPr>
          <p:cNvPr id="140" name="Shape 140" title="chris 1 2">
            <a:hlinkClick r:id="rId7"/>
          </p:cNvPr>
          <p:cNvSpPr/>
          <p:nvPr/>
        </p:nvSpPr>
        <p:spPr>
          <a:xfrm>
            <a:off x="6101275" y="1808499"/>
            <a:ext cx="2705100" cy="2028825"/>
          </a:xfrm>
          <a:prstGeom prst="rect">
            <a:avLst/>
          </a:prstGeom>
          <a:blipFill>
            <a:blip r:embed="rId8">
              <a:alphaModFix/>
            </a:blip>
            <a:stretch>
              <a:fillRect/>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Compra de hoteles - Hipótesis</a:t>
            </a:r>
          </a:p>
        </p:txBody>
      </p:sp>
      <p:sp>
        <p:nvSpPr>
          <p:cNvPr id="146" name="Shape 146"/>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a:lnSpc>
                <a:spcPct val="150000"/>
              </a:lnSpc>
              <a:spcBef>
                <a:spcPts val="0"/>
              </a:spcBef>
            </a:pPr>
            <a:r>
              <a:rPr lang="es"/>
              <a:t>Filtros no visibles.</a:t>
            </a:r>
          </a:p>
          <a:p>
            <a:pPr indent="-228600" lvl="0" marL="457200">
              <a:lnSpc>
                <a:spcPct val="150000"/>
              </a:lnSpc>
              <a:spcBef>
                <a:spcPts val="0"/>
              </a:spcBef>
            </a:pPr>
            <a:r>
              <a:rPr lang="es"/>
              <a:t>Filtros mal ubicados.</a:t>
            </a:r>
          </a:p>
          <a:p>
            <a:pPr indent="-228600" lvl="0" marL="457200">
              <a:lnSpc>
                <a:spcPct val="150000"/>
              </a:lnSpc>
              <a:spcBef>
                <a:spcPts val="0"/>
              </a:spcBef>
            </a:pPr>
            <a:r>
              <a:rPr lang="es"/>
              <a:t>Filtros mal organizados.</a:t>
            </a:r>
          </a:p>
          <a:p>
            <a:pPr indent="-228600" lvl="0" marL="457200">
              <a:lnSpc>
                <a:spcPct val="150000"/>
              </a:lnSpc>
              <a:spcBef>
                <a:spcPts val="0"/>
              </a:spcBef>
            </a:pPr>
            <a:r>
              <a:rPr lang="es"/>
              <a:t>Muchos filtros juntos.</a:t>
            </a:r>
          </a:p>
          <a:p>
            <a:pPr indent="-228600" lvl="0" marL="457200">
              <a:lnSpc>
                <a:spcPct val="150000"/>
              </a:lnSpc>
              <a:spcBef>
                <a:spcPts val="0"/>
              </a:spcBef>
            </a:pPr>
            <a:r>
              <a:rPr lang="es"/>
              <a:t>Algunos filtros no se entienden.</a:t>
            </a:r>
          </a:p>
          <a:p>
            <a:pPr indent="-228600" lvl="0" marL="457200" rtl="0">
              <a:lnSpc>
                <a:spcPct val="150000"/>
              </a:lnSpc>
              <a:spcBef>
                <a:spcPts val="0"/>
              </a:spcBef>
            </a:pPr>
            <a:r>
              <a:rPr lang="es"/>
              <a:t>Ordenamiento y filtrado no </a:t>
            </a:r>
            <a:r>
              <a:rPr lang="es"/>
              <a:t>están</a:t>
            </a:r>
            <a:r>
              <a:rPr lang="es"/>
              <a:t> unificados.</a:t>
            </a:r>
          </a:p>
          <a:p>
            <a:pPr indent="-228600" lvl="0" marL="457200">
              <a:lnSpc>
                <a:spcPct val="150000"/>
              </a:lnSpc>
              <a:spcBef>
                <a:spcPts val="0"/>
              </a:spcBef>
            </a:pPr>
            <a:r>
              <a:rPr lang="es"/>
              <a:t>No se puede ordenar </a:t>
            </a:r>
            <a:r>
              <a:rPr lang="es"/>
              <a:t>según</a:t>
            </a:r>
            <a:r>
              <a:rPr lang="es"/>
              <a:t> otro criterio que no sea estrella o precio.</a:t>
            </a:r>
          </a:p>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Compra de Hoteles - Pruebas</a:t>
            </a:r>
          </a:p>
        </p:txBody>
      </p:sp>
      <p:sp>
        <p:nvSpPr>
          <p:cNvPr id="152" name="Shape 152" title="juan pagina poco intuitiva.mp4"/>
          <p:cNvSpPr/>
          <p:nvPr/>
        </p:nvSpPr>
        <p:spPr>
          <a:xfrm>
            <a:off x="257274" y="1716537"/>
            <a:ext cx="2789125" cy="2091850"/>
          </a:xfrm>
          <a:prstGeom prst="rect">
            <a:avLst/>
          </a:prstGeom>
          <a:blipFill>
            <a:blip r:embed="rId3">
              <a:alphaModFix/>
            </a:blip>
            <a:stretch>
              <a:fillRect/>
            </a:stretch>
          </a:blipFill>
          <a:ln>
            <a:noFill/>
          </a:ln>
        </p:spPr>
      </p:sp>
      <p:sp>
        <p:nvSpPr>
          <p:cNvPr id="153" name="Shape 153"/>
          <p:cNvSpPr txBox="1"/>
          <p:nvPr/>
        </p:nvSpPr>
        <p:spPr>
          <a:xfrm>
            <a:off x="221375" y="3890025"/>
            <a:ext cx="3357300" cy="482400"/>
          </a:xfrm>
          <a:prstGeom prst="rect">
            <a:avLst/>
          </a:prstGeom>
          <a:noFill/>
          <a:ln>
            <a:noFill/>
          </a:ln>
        </p:spPr>
        <p:txBody>
          <a:bodyPr anchorCtr="0" anchor="t" bIns="91425" lIns="91425" rIns="91425" tIns="91425">
            <a:noAutofit/>
          </a:bodyPr>
          <a:lstStyle/>
          <a:p>
            <a:pPr lvl="0" rtl="0">
              <a:spcBef>
                <a:spcPts val="0"/>
              </a:spcBef>
              <a:buNone/>
            </a:pPr>
            <a:r>
              <a:rPr lang="es">
                <a:solidFill>
                  <a:srgbClr val="FFFFFF"/>
                </a:solidFill>
              </a:rPr>
              <a:t>“Siento que hay que scrollear mucho, hay que ir mucho hacia abajo...”</a:t>
            </a:r>
          </a:p>
        </p:txBody>
      </p:sp>
      <p:sp>
        <p:nvSpPr>
          <p:cNvPr id="154" name="Shape 154" title="mariana muchos servicios.mp4"/>
          <p:cNvSpPr/>
          <p:nvPr/>
        </p:nvSpPr>
        <p:spPr>
          <a:xfrm>
            <a:off x="3318312" y="1716562"/>
            <a:ext cx="2789125" cy="2091831"/>
          </a:xfrm>
          <a:prstGeom prst="rect">
            <a:avLst/>
          </a:prstGeom>
          <a:blipFill>
            <a:blip r:embed="rId4">
              <a:alphaModFix/>
            </a:blip>
            <a:stretch>
              <a:fillRect/>
            </a:stretch>
          </a:blipFill>
          <a:ln>
            <a:noFill/>
          </a:ln>
        </p:spPr>
      </p:sp>
      <p:sp>
        <p:nvSpPr>
          <p:cNvPr id="155" name="Shape 155"/>
          <p:cNvSpPr txBox="1"/>
          <p:nvPr/>
        </p:nvSpPr>
        <p:spPr>
          <a:xfrm>
            <a:off x="3574575" y="3767625"/>
            <a:ext cx="2690700" cy="744300"/>
          </a:xfrm>
          <a:prstGeom prst="rect">
            <a:avLst/>
          </a:prstGeom>
          <a:noFill/>
          <a:ln>
            <a:noFill/>
          </a:ln>
        </p:spPr>
        <p:txBody>
          <a:bodyPr anchorCtr="0" anchor="t" bIns="91425" lIns="91425" rIns="91425" tIns="91425">
            <a:noAutofit/>
          </a:bodyPr>
          <a:lstStyle/>
          <a:p>
            <a:pPr lvl="0" rtl="0">
              <a:spcBef>
                <a:spcPts val="0"/>
              </a:spcBef>
              <a:buNone/>
            </a:pPr>
            <a:r>
              <a:rPr lang="es">
                <a:solidFill>
                  <a:srgbClr val="F3F3F3"/>
                </a:solidFill>
              </a:rPr>
              <a:t>“</a:t>
            </a:r>
            <a:r>
              <a:rPr lang="es">
                <a:solidFill>
                  <a:srgbClr val="F3F3F3"/>
                </a:solidFill>
              </a:rPr>
              <a:t>La cantidad de filtros son un poquito muchos...Parece una lista sábana.”</a:t>
            </a:r>
          </a:p>
        </p:txBody>
      </p:sp>
      <p:sp>
        <p:nvSpPr>
          <p:cNvPr id="156" name="Shape 156"/>
          <p:cNvSpPr txBox="1"/>
          <p:nvPr/>
        </p:nvSpPr>
        <p:spPr>
          <a:xfrm>
            <a:off x="6332600" y="3890025"/>
            <a:ext cx="2534100" cy="334800"/>
          </a:xfrm>
          <a:prstGeom prst="rect">
            <a:avLst/>
          </a:prstGeom>
          <a:noFill/>
          <a:ln>
            <a:noFill/>
          </a:ln>
        </p:spPr>
        <p:txBody>
          <a:bodyPr anchorCtr="0" anchor="t" bIns="91425" lIns="91425" rIns="91425" tIns="91425">
            <a:noAutofit/>
          </a:bodyPr>
          <a:lstStyle/>
          <a:p>
            <a:pPr lvl="0">
              <a:spcBef>
                <a:spcPts val="0"/>
              </a:spcBef>
              <a:buNone/>
            </a:pPr>
            <a:r>
              <a:rPr lang="es">
                <a:solidFill>
                  <a:srgbClr val="F3F3F3"/>
                </a:solidFill>
              </a:rPr>
              <a:t>“‘Propiedad directamente en la playa’ no lo entiendo.”</a:t>
            </a:r>
          </a:p>
        </p:txBody>
      </p:sp>
      <p:sp>
        <p:nvSpPr>
          <p:cNvPr id="157" name="Shape 157" title="mariana no entiende.mp4"/>
          <p:cNvSpPr/>
          <p:nvPr/>
        </p:nvSpPr>
        <p:spPr>
          <a:xfrm>
            <a:off x="6265275" y="1722000"/>
            <a:ext cx="2738575" cy="2053931"/>
          </a:xfrm>
          <a:prstGeom prst="rect">
            <a:avLst/>
          </a:prstGeom>
          <a:blipFill>
            <a:blip r:embed="rId5">
              <a:alphaModFix/>
            </a:blip>
            <a:stretch>
              <a:fillRect/>
            </a:stretch>
          </a:blipFill>
          <a:ln>
            <a:noFill/>
          </a:ln>
        </p:spPr>
      </p:sp>
      <p:sp>
        <p:nvSpPr>
          <p:cNvPr id="158" name="Shape 158"/>
          <p:cNvSpPr txBox="1"/>
          <p:nvPr/>
        </p:nvSpPr>
        <p:spPr>
          <a:xfrm>
            <a:off x="768900" y="1346637"/>
            <a:ext cx="2408400" cy="167400"/>
          </a:xfrm>
          <a:prstGeom prst="rect">
            <a:avLst/>
          </a:prstGeom>
          <a:noFill/>
          <a:ln>
            <a:noFill/>
          </a:ln>
        </p:spPr>
        <p:txBody>
          <a:bodyPr anchorCtr="0" anchor="t" bIns="91425" lIns="91425" rIns="91425" tIns="91425">
            <a:noAutofit/>
          </a:bodyPr>
          <a:lstStyle/>
          <a:p>
            <a:pPr lvl="0">
              <a:spcBef>
                <a:spcPts val="0"/>
              </a:spcBef>
              <a:buNone/>
            </a:pPr>
            <a:r>
              <a:rPr lang="es">
                <a:solidFill>
                  <a:srgbClr val="F3F3F3"/>
                </a:solidFill>
              </a:rPr>
              <a:t>Filtros mal ubicados</a:t>
            </a:r>
          </a:p>
        </p:txBody>
      </p:sp>
      <p:sp>
        <p:nvSpPr>
          <p:cNvPr id="159" name="Shape 159"/>
          <p:cNvSpPr txBox="1"/>
          <p:nvPr/>
        </p:nvSpPr>
        <p:spPr>
          <a:xfrm>
            <a:off x="4121700" y="1346637"/>
            <a:ext cx="2408400" cy="167400"/>
          </a:xfrm>
          <a:prstGeom prst="rect">
            <a:avLst/>
          </a:prstGeom>
          <a:noFill/>
          <a:ln>
            <a:noFill/>
          </a:ln>
        </p:spPr>
        <p:txBody>
          <a:bodyPr anchorCtr="0" anchor="t" bIns="91425" lIns="91425" rIns="91425" tIns="91425">
            <a:noAutofit/>
          </a:bodyPr>
          <a:lstStyle/>
          <a:p>
            <a:pPr lvl="0" rtl="0">
              <a:spcBef>
                <a:spcPts val="0"/>
              </a:spcBef>
              <a:buNone/>
            </a:pPr>
            <a:r>
              <a:rPr lang="es">
                <a:solidFill>
                  <a:srgbClr val="F3F3F3"/>
                </a:solidFill>
              </a:rPr>
              <a:t>Muchos filtros</a:t>
            </a:r>
          </a:p>
        </p:txBody>
      </p:sp>
      <p:sp>
        <p:nvSpPr>
          <p:cNvPr id="160" name="Shape 160"/>
          <p:cNvSpPr txBox="1"/>
          <p:nvPr/>
        </p:nvSpPr>
        <p:spPr>
          <a:xfrm>
            <a:off x="6636300" y="1346637"/>
            <a:ext cx="2408400" cy="167400"/>
          </a:xfrm>
          <a:prstGeom prst="rect">
            <a:avLst/>
          </a:prstGeom>
          <a:noFill/>
          <a:ln>
            <a:noFill/>
          </a:ln>
        </p:spPr>
        <p:txBody>
          <a:bodyPr anchorCtr="0" anchor="t" bIns="91425" lIns="91425" rIns="91425" tIns="91425">
            <a:noAutofit/>
          </a:bodyPr>
          <a:lstStyle/>
          <a:p>
            <a:pPr lvl="0" rtl="0">
              <a:spcBef>
                <a:spcPts val="0"/>
              </a:spcBef>
              <a:buNone/>
            </a:pPr>
            <a:r>
              <a:rPr lang="es">
                <a:solidFill>
                  <a:srgbClr val="F3F3F3"/>
                </a:solidFill>
              </a:rPr>
              <a:t>Filtros no se entienden</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Compra de hoteles - Pruebas</a:t>
            </a:r>
          </a:p>
        </p:txBody>
      </p:sp>
      <p:sp>
        <p:nvSpPr>
          <p:cNvPr id="166" name="Shape 166" title="camilo no organizado.mp4"/>
          <p:cNvSpPr/>
          <p:nvPr/>
        </p:nvSpPr>
        <p:spPr>
          <a:xfrm>
            <a:off x="571800" y="1777825"/>
            <a:ext cx="2546974" cy="1910224"/>
          </a:xfrm>
          <a:prstGeom prst="rect">
            <a:avLst/>
          </a:prstGeom>
          <a:blipFill>
            <a:blip r:embed="rId3">
              <a:alphaModFix/>
            </a:blip>
            <a:stretch>
              <a:fillRect/>
            </a:stretch>
          </a:blipFill>
          <a:ln>
            <a:noFill/>
          </a:ln>
        </p:spPr>
      </p:sp>
      <p:sp>
        <p:nvSpPr>
          <p:cNvPr id="167" name="Shape 167"/>
          <p:cNvSpPr txBox="1"/>
          <p:nvPr/>
        </p:nvSpPr>
        <p:spPr>
          <a:xfrm>
            <a:off x="473625" y="3810750"/>
            <a:ext cx="2645100" cy="735000"/>
          </a:xfrm>
          <a:prstGeom prst="rect">
            <a:avLst/>
          </a:prstGeom>
          <a:noFill/>
          <a:ln>
            <a:noFill/>
          </a:ln>
        </p:spPr>
        <p:txBody>
          <a:bodyPr anchorCtr="0" anchor="t" bIns="91425" lIns="91425" rIns="91425" tIns="91425">
            <a:noAutofit/>
          </a:bodyPr>
          <a:lstStyle/>
          <a:p>
            <a:pPr lvl="0" algn="just">
              <a:spcBef>
                <a:spcPts val="0"/>
              </a:spcBef>
              <a:buNone/>
            </a:pPr>
            <a:r>
              <a:rPr lang="es">
                <a:solidFill>
                  <a:srgbClr val="F3F3F3"/>
                </a:solidFill>
              </a:rPr>
              <a:t>“Me parece que hay demasiados bloques, todos distintos, todos juntos”</a:t>
            </a:r>
          </a:p>
        </p:txBody>
      </p:sp>
      <p:sp>
        <p:nvSpPr>
          <p:cNvPr id="168" name="Shape 168" title="camilo ordenar.mp4"/>
          <p:cNvSpPr/>
          <p:nvPr/>
        </p:nvSpPr>
        <p:spPr>
          <a:xfrm>
            <a:off x="3461625" y="1777825"/>
            <a:ext cx="2546974" cy="1910231"/>
          </a:xfrm>
          <a:prstGeom prst="rect">
            <a:avLst/>
          </a:prstGeom>
          <a:blipFill>
            <a:blip r:embed="rId4">
              <a:alphaModFix/>
            </a:blip>
            <a:stretch>
              <a:fillRect/>
            </a:stretch>
          </a:blipFill>
          <a:ln>
            <a:noFill/>
          </a:ln>
        </p:spPr>
      </p:sp>
      <p:sp>
        <p:nvSpPr>
          <p:cNvPr id="169" name="Shape 169"/>
          <p:cNvSpPr txBox="1"/>
          <p:nvPr/>
        </p:nvSpPr>
        <p:spPr>
          <a:xfrm>
            <a:off x="3510750" y="3778075"/>
            <a:ext cx="2988000" cy="735000"/>
          </a:xfrm>
          <a:prstGeom prst="rect">
            <a:avLst/>
          </a:prstGeom>
          <a:noFill/>
          <a:ln>
            <a:noFill/>
          </a:ln>
        </p:spPr>
        <p:txBody>
          <a:bodyPr anchorCtr="0" anchor="t" bIns="91425" lIns="91425" rIns="91425" tIns="91425">
            <a:noAutofit/>
          </a:bodyPr>
          <a:lstStyle/>
          <a:p>
            <a:pPr lvl="0" rtl="0">
              <a:spcBef>
                <a:spcPts val="0"/>
              </a:spcBef>
              <a:buNone/>
            </a:pPr>
            <a:r>
              <a:rPr lang="es">
                <a:solidFill>
                  <a:srgbClr val="F3F3F3"/>
                </a:solidFill>
              </a:rPr>
              <a:t>“Me parece incómodo que una cosa esté vertical y la otra en horizontal”</a:t>
            </a:r>
          </a:p>
        </p:txBody>
      </p:sp>
      <p:sp>
        <p:nvSpPr>
          <p:cNvPr id="170" name="Shape 170"/>
          <p:cNvSpPr txBox="1"/>
          <p:nvPr/>
        </p:nvSpPr>
        <p:spPr>
          <a:xfrm>
            <a:off x="3246750" y="1391400"/>
            <a:ext cx="3252000" cy="2040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s" sz="1200">
                <a:solidFill>
                  <a:schemeClr val="dk1"/>
                </a:solidFill>
                <a:latin typeface="Roboto"/>
                <a:ea typeface="Roboto"/>
                <a:cs typeface="Roboto"/>
                <a:sym typeface="Roboto"/>
              </a:rPr>
              <a:t>Ordenamiento y filtrado no están unificados</a:t>
            </a:r>
          </a:p>
        </p:txBody>
      </p:sp>
      <p:sp>
        <p:nvSpPr>
          <p:cNvPr id="171" name="Shape 171"/>
          <p:cNvSpPr txBox="1"/>
          <p:nvPr/>
        </p:nvSpPr>
        <p:spPr>
          <a:xfrm>
            <a:off x="933550" y="1366900"/>
            <a:ext cx="2343300" cy="2694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s" sz="1200">
                <a:solidFill>
                  <a:schemeClr val="dk1"/>
                </a:solidFill>
                <a:latin typeface="Roboto"/>
                <a:ea typeface="Roboto"/>
                <a:cs typeface="Roboto"/>
                <a:sym typeface="Roboto"/>
              </a:rPr>
              <a:t>Filtros mal organizados.</a:t>
            </a:r>
          </a:p>
        </p:txBody>
      </p:sp>
      <p:sp>
        <p:nvSpPr>
          <p:cNvPr id="172" name="Shape 172" title="Prueba de usabilidad Despegar.com Diego Soto (online-video-cutter.com).mp4"/>
          <p:cNvSpPr/>
          <p:nvPr/>
        </p:nvSpPr>
        <p:spPr>
          <a:xfrm>
            <a:off x="6313399" y="1747800"/>
            <a:ext cx="2503833" cy="1877875"/>
          </a:xfrm>
          <a:prstGeom prst="rect">
            <a:avLst/>
          </a:prstGeom>
          <a:noFill/>
          <a:ln>
            <a:noFill/>
          </a:ln>
        </p:spPr>
      </p:sp>
      <p:sp>
        <p:nvSpPr>
          <p:cNvPr id="173" name="Shape 173"/>
          <p:cNvSpPr txBox="1"/>
          <p:nvPr/>
        </p:nvSpPr>
        <p:spPr>
          <a:xfrm>
            <a:off x="6875025" y="3850875"/>
            <a:ext cx="1572000" cy="536100"/>
          </a:xfrm>
          <a:prstGeom prst="rect">
            <a:avLst/>
          </a:prstGeom>
          <a:noFill/>
          <a:ln>
            <a:noFill/>
          </a:ln>
        </p:spPr>
        <p:txBody>
          <a:bodyPr anchorCtr="0" anchor="t" bIns="91425" lIns="91425" rIns="91425" tIns="91425">
            <a:noAutofit/>
          </a:bodyPr>
          <a:lstStyle/>
          <a:p>
            <a:pPr lvl="0">
              <a:spcBef>
                <a:spcPts val="0"/>
              </a:spcBef>
              <a:buNone/>
            </a:pPr>
            <a:r>
              <a:rPr lang="es">
                <a:solidFill>
                  <a:srgbClr val="F3F3F3"/>
                </a:solidFill>
              </a:rPr>
              <a:t>“Eso no lo sabía”</a:t>
            </a:r>
          </a:p>
        </p:txBody>
      </p:sp>
      <p:sp>
        <p:nvSpPr>
          <p:cNvPr id="174" name="Shape 174"/>
          <p:cNvSpPr txBox="1"/>
          <p:nvPr/>
        </p:nvSpPr>
        <p:spPr>
          <a:xfrm>
            <a:off x="6642925" y="1366900"/>
            <a:ext cx="1917600" cy="269400"/>
          </a:xfrm>
          <a:prstGeom prst="rect">
            <a:avLst/>
          </a:prstGeom>
          <a:noFill/>
          <a:ln>
            <a:noFill/>
          </a:ln>
        </p:spPr>
        <p:txBody>
          <a:bodyPr anchorCtr="0" anchor="t" bIns="91425" lIns="91425" rIns="91425" tIns="91425">
            <a:noAutofit/>
          </a:bodyPr>
          <a:lstStyle/>
          <a:p>
            <a:pPr lvl="0">
              <a:spcBef>
                <a:spcPts val="0"/>
              </a:spcBef>
              <a:buNone/>
            </a:pPr>
            <a:r>
              <a:rPr lang="es" sz="1200">
                <a:solidFill>
                  <a:srgbClr val="FFFFFF"/>
                </a:solidFill>
              </a:rPr>
              <a:t>Los filtros no se ven</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Decisiones más pensadas</a:t>
            </a:r>
          </a:p>
        </p:txBody>
      </p:sp>
      <p:sp>
        <p:nvSpPr>
          <p:cNvPr id="180" name="Shape 180"/>
          <p:cNvSpPr txBox="1"/>
          <p:nvPr>
            <p:ph idx="1" type="body"/>
          </p:nvPr>
        </p:nvSpPr>
        <p:spPr>
          <a:xfrm>
            <a:off x="387900" y="1489824"/>
            <a:ext cx="8368200" cy="3078900"/>
          </a:xfrm>
          <a:prstGeom prst="rect">
            <a:avLst/>
          </a:prstGeom>
        </p:spPr>
        <p:txBody>
          <a:bodyPr anchorCtr="0" anchor="t" bIns="91425" lIns="91425" rIns="91425" tIns="91425">
            <a:noAutofit/>
          </a:bodyPr>
          <a:lstStyle/>
          <a:p>
            <a:pPr lvl="0" rtl="0">
              <a:spcBef>
                <a:spcPts val="0"/>
              </a:spcBef>
              <a:buNone/>
            </a:pPr>
            <a:r>
              <a:rPr lang="es"/>
              <a:t>R</a:t>
            </a:r>
            <a:r>
              <a:rPr lang="es"/>
              <a:t>acionalidad total: </a:t>
            </a:r>
          </a:p>
          <a:p>
            <a:pPr indent="-228600" lvl="0" marL="457200" rtl="0">
              <a:spcBef>
                <a:spcPts val="0"/>
              </a:spcBef>
            </a:pPr>
            <a:r>
              <a:rPr lang="es"/>
              <a:t>La racionalidad total requiere de capacidades cognitivas ilimitadas (Selten, 1999).</a:t>
            </a:r>
          </a:p>
          <a:p>
            <a:pPr indent="-228600" lvl="0" marL="457200">
              <a:spcBef>
                <a:spcPts val="0"/>
              </a:spcBef>
            </a:pPr>
            <a:r>
              <a:rPr lang="es"/>
              <a:t>Es un ideal.</a:t>
            </a:r>
          </a:p>
          <a:p>
            <a:pPr lvl="0">
              <a:spcBef>
                <a:spcPts val="0"/>
              </a:spcBef>
              <a:buNone/>
            </a:pPr>
            <a:r>
              <a:rPr lang="es"/>
              <a:t>Racionalidad limitada (Simon, 1957): </a:t>
            </a:r>
          </a:p>
          <a:p>
            <a:pPr indent="-228600" lvl="0" marL="457200" rtl="0">
              <a:spcBef>
                <a:spcPts val="0"/>
              </a:spcBef>
            </a:pPr>
            <a:r>
              <a:rPr lang="es"/>
              <a:t>Limitación cognitiva.</a:t>
            </a:r>
          </a:p>
          <a:p>
            <a:pPr indent="-228600" lvl="0" marL="457200" rtl="0">
              <a:spcBef>
                <a:spcPts val="0"/>
              </a:spcBef>
            </a:pPr>
            <a:r>
              <a:rPr lang="es"/>
              <a:t>Impulso emocional.</a:t>
            </a:r>
          </a:p>
          <a:p>
            <a:pPr indent="-228600" lvl="0" marL="457200">
              <a:spcBef>
                <a:spcPts val="0"/>
              </a:spcBef>
            </a:pPr>
            <a:r>
              <a:rPr lang="es"/>
              <a:t>Tiempo disponible.</a:t>
            </a:r>
          </a:p>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Adaptación de aspiraciones</a:t>
            </a:r>
          </a:p>
        </p:txBody>
      </p:sp>
      <p:sp>
        <p:nvSpPr>
          <p:cNvPr id="186" name="Shape 186"/>
          <p:cNvSpPr txBox="1"/>
          <p:nvPr>
            <p:ph idx="1" type="body"/>
          </p:nvPr>
        </p:nvSpPr>
        <p:spPr>
          <a:xfrm>
            <a:off x="387900" y="1326249"/>
            <a:ext cx="8368200" cy="3078900"/>
          </a:xfrm>
          <a:prstGeom prst="rect">
            <a:avLst/>
          </a:prstGeom>
        </p:spPr>
        <p:txBody>
          <a:bodyPr anchorCtr="0" anchor="t" bIns="91425" lIns="91425" rIns="91425" tIns="91425">
            <a:noAutofit/>
          </a:bodyPr>
          <a:lstStyle/>
          <a:p>
            <a:pPr lvl="0" rtl="0">
              <a:spcBef>
                <a:spcPts val="0"/>
              </a:spcBef>
              <a:buNone/>
            </a:pPr>
            <a:r>
              <a:rPr lang="es">
                <a:solidFill>
                  <a:srgbClr val="FFFFFF"/>
                </a:solidFill>
              </a:rPr>
              <a:t>Simon (1957) sugiere que los niveles de expectativas, o aspiraciones,  los formamos mirando nuestro alrededor,  viendo que tenemos, que podemos llegar a tener y también que tienen los demás. </a:t>
            </a:r>
          </a:p>
          <a:p>
            <a:pPr indent="-228600" lvl="0" marL="457200" rtl="0">
              <a:spcBef>
                <a:spcPts val="0"/>
              </a:spcBef>
            </a:pPr>
            <a:r>
              <a:rPr lang="es"/>
              <a:t>T</a:t>
            </a:r>
            <a:r>
              <a:rPr lang="es"/>
              <a:t>omamos una decisión a través de una secuencia de pasos de búsqueda de información.</a:t>
            </a:r>
          </a:p>
          <a:p>
            <a:pPr indent="-228600" lvl="0" marL="457200">
              <a:spcBef>
                <a:spcPts val="0"/>
              </a:spcBef>
            </a:pPr>
            <a:r>
              <a:rPr lang="es"/>
              <a:t>Ajustando nuestras capacidades a las características del ambiente para alcanzar un resultado satisfactorio, aunque esto no es siempre el mejor.</a:t>
            </a:r>
          </a:p>
          <a:p>
            <a:pPr indent="-228600" lvl="0" marL="457200">
              <a:spcBef>
                <a:spcPts val="0"/>
              </a:spcBef>
            </a:pPr>
            <a:r>
              <a:rPr lang="es"/>
              <a:t>Variables objetivo, ordenadas según importancia, cada una con un valor de aspiración para ese momento.</a:t>
            </a:r>
          </a:p>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Adaptación de aspiraciones</a:t>
            </a:r>
          </a:p>
        </p:txBody>
      </p:sp>
      <p:sp>
        <p:nvSpPr>
          <p:cNvPr id="192" name="Shape 192"/>
          <p:cNvSpPr txBox="1"/>
          <p:nvPr>
            <p:ph idx="1" type="body"/>
          </p:nvPr>
        </p:nvSpPr>
        <p:spPr>
          <a:xfrm>
            <a:off x="387900" y="1371674"/>
            <a:ext cx="8368200" cy="3078900"/>
          </a:xfrm>
          <a:prstGeom prst="rect">
            <a:avLst/>
          </a:prstGeom>
        </p:spPr>
        <p:txBody>
          <a:bodyPr anchorCtr="0" anchor="t" bIns="91425" lIns="91425" rIns="91425" tIns="91425">
            <a:noAutofit/>
          </a:bodyPr>
          <a:lstStyle/>
          <a:p>
            <a:pPr lvl="0">
              <a:spcBef>
                <a:spcPts val="0"/>
              </a:spcBef>
              <a:buNone/>
            </a:pPr>
            <a:r>
              <a:rPr lang="es"/>
              <a:t>S</a:t>
            </a:r>
            <a:r>
              <a:rPr lang="es"/>
              <a:t>elección de alternativa → proceso de adaptación que genera una secuencia de niveles de expectativas intermedias, con el nivel de expectativa inicial como el primero y un nuevo nivel de expectativas como el último.</a:t>
            </a:r>
          </a:p>
          <a:p>
            <a:pPr indent="-228600" lvl="0" marL="457200">
              <a:lnSpc>
                <a:spcPct val="150000"/>
              </a:lnSpc>
              <a:spcBef>
                <a:spcPts val="0"/>
              </a:spcBef>
            </a:pPr>
            <a:r>
              <a:rPr lang="es"/>
              <a:t>Regla ascendente</a:t>
            </a:r>
          </a:p>
          <a:p>
            <a:pPr indent="-228600" lvl="0" marL="457200">
              <a:lnSpc>
                <a:spcPct val="150000"/>
              </a:lnSpc>
              <a:spcBef>
                <a:spcPts val="0"/>
              </a:spcBef>
            </a:pPr>
            <a:r>
              <a:rPr lang="es"/>
              <a:t>Regla descendente</a:t>
            </a:r>
          </a:p>
          <a:p>
            <a:pPr indent="-228600" lvl="0" marL="457200">
              <a:lnSpc>
                <a:spcPct val="150000"/>
              </a:lnSpc>
              <a:spcBef>
                <a:spcPts val="0"/>
              </a:spcBef>
            </a:pPr>
            <a:r>
              <a:rPr lang="es"/>
              <a:t>Regla final</a:t>
            </a:r>
          </a:p>
          <a:p>
            <a:pPr lvl="0">
              <a:spcBef>
                <a:spcPts val="0"/>
              </a:spcBef>
              <a:buNone/>
            </a:pPr>
            <a:r>
              <a:t/>
            </a:r>
            <a:endParaRPr/>
          </a:p>
          <a:p>
            <a:pPr lv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Herramientas interactivas</a:t>
            </a:r>
          </a:p>
        </p:txBody>
      </p:sp>
      <p:sp>
        <p:nvSpPr>
          <p:cNvPr id="198" name="Shape 198"/>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s"/>
              <a:t>S</a:t>
            </a:r>
            <a:r>
              <a:rPr lang="es"/>
              <a:t>istemas de apoyo a la decisión </a:t>
            </a:r>
          </a:p>
          <a:p>
            <a:pPr lvl="0">
              <a:spcBef>
                <a:spcPts val="0"/>
              </a:spcBef>
              <a:buNone/>
            </a:pPr>
            <a:r>
              <a:rPr lang="es"/>
              <a:t>Proceso en el contexto de la toma de decisiones de compra: </a:t>
            </a:r>
          </a:p>
          <a:p>
            <a:pPr indent="-228600" lvl="0" marL="457200">
              <a:lnSpc>
                <a:spcPct val="150000"/>
              </a:lnSpc>
              <a:spcBef>
                <a:spcPts val="0"/>
              </a:spcBef>
            </a:pPr>
            <a:r>
              <a:rPr lang="es"/>
              <a:t>Examinar un </a:t>
            </a:r>
            <a:r>
              <a:rPr lang="es" u="sng"/>
              <a:t>gran conjunto de productos</a:t>
            </a:r>
            <a:r>
              <a:rPr lang="es"/>
              <a:t> relevantes → Agente recomendador, reduce el número de alternativas.</a:t>
            </a:r>
          </a:p>
          <a:p>
            <a:pPr indent="-228600" lvl="0" marL="457200" rtl="0">
              <a:lnSpc>
                <a:spcPct val="150000"/>
              </a:lnSpc>
              <a:spcBef>
                <a:spcPts val="0"/>
              </a:spcBef>
            </a:pPr>
            <a:r>
              <a:rPr lang="es" u="sng"/>
              <a:t>Comparar</a:t>
            </a:r>
            <a:r>
              <a:rPr lang="es"/>
              <a:t> entre productos y </a:t>
            </a:r>
            <a:r>
              <a:rPr lang="es" u="sng"/>
              <a:t>tomar decisión</a:t>
            </a:r>
            <a:r>
              <a:rPr lang="es"/>
              <a:t> de compra → Matriz de comparación, efecto favorable sobre la calidad objetiva de la decisión</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Herramientas para la arq. de elección</a:t>
            </a:r>
          </a:p>
        </p:txBody>
      </p:sp>
      <p:sp>
        <p:nvSpPr>
          <p:cNvPr id="204" name="Shape 204"/>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lnSpc>
                <a:spcPct val="150000"/>
              </a:lnSpc>
              <a:spcBef>
                <a:spcPts val="0"/>
              </a:spcBef>
            </a:pPr>
            <a:r>
              <a:rPr lang="es"/>
              <a:t>Estructuración de la tarea de elección</a:t>
            </a:r>
          </a:p>
          <a:p>
            <a:pPr indent="-228600" lvl="1" marL="914400">
              <a:lnSpc>
                <a:spcPct val="150000"/>
              </a:lnSpc>
              <a:spcBef>
                <a:spcPts val="0"/>
              </a:spcBef>
            </a:pPr>
            <a:r>
              <a:rPr lang="es"/>
              <a:t>Cantidad de alternativas.</a:t>
            </a:r>
          </a:p>
          <a:p>
            <a:pPr indent="-228600" lvl="1" marL="914400">
              <a:lnSpc>
                <a:spcPct val="150000"/>
              </a:lnSpc>
              <a:spcBef>
                <a:spcPts val="0"/>
              </a:spcBef>
            </a:pPr>
            <a:r>
              <a:rPr lang="es"/>
              <a:t>Tecnologías y ayudas de decisión.</a:t>
            </a:r>
          </a:p>
          <a:p>
            <a:pPr indent="-228600" lvl="1" marL="914400">
              <a:lnSpc>
                <a:spcPct val="150000"/>
              </a:lnSpc>
              <a:spcBef>
                <a:spcPts val="0"/>
              </a:spcBef>
            </a:pPr>
            <a:r>
              <a:rPr lang="es"/>
              <a:t>Valores por defecto</a:t>
            </a:r>
          </a:p>
          <a:p>
            <a:pPr indent="-228600" lvl="0" marL="457200" rtl="0">
              <a:lnSpc>
                <a:spcPct val="150000"/>
              </a:lnSpc>
              <a:spcBef>
                <a:spcPts val="0"/>
              </a:spcBef>
            </a:pPr>
            <a:r>
              <a:rPr lang="es"/>
              <a:t>Descripción de las opciones</a:t>
            </a:r>
          </a:p>
          <a:p>
            <a:pPr indent="-228600" lvl="1" marL="914400">
              <a:lnSpc>
                <a:spcPct val="150000"/>
              </a:lnSpc>
              <a:spcBef>
                <a:spcPts val="0"/>
              </a:spcBef>
            </a:pPr>
            <a:r>
              <a:rPr lang="es"/>
              <a:t>Parsimonia, linearidad, comparabilidad y evaluabilidad</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Motivación - Tomar decisiones</a:t>
            </a:r>
          </a:p>
        </p:txBody>
      </p:sp>
      <p:sp>
        <p:nvSpPr>
          <p:cNvPr id="70" name="Shape 70"/>
          <p:cNvSpPr txBox="1"/>
          <p:nvPr>
            <p:ph idx="1" type="body"/>
          </p:nvPr>
        </p:nvSpPr>
        <p:spPr>
          <a:xfrm>
            <a:off x="387900" y="1489824"/>
            <a:ext cx="8368200" cy="3078900"/>
          </a:xfrm>
          <a:prstGeom prst="rect">
            <a:avLst/>
          </a:prstGeom>
        </p:spPr>
        <p:txBody>
          <a:bodyPr anchorCtr="0" anchor="t" bIns="91425" lIns="91425" rIns="91425" tIns="91425">
            <a:noAutofit/>
          </a:bodyPr>
          <a:lstStyle/>
          <a:p>
            <a:pPr lvl="0" rtl="0">
              <a:spcBef>
                <a:spcPts val="0"/>
              </a:spcBef>
              <a:buNone/>
            </a:pPr>
            <a:r>
              <a:rPr lang="es"/>
              <a:t>Todos los días y a cada momento los seres humanos debemos tomar decisiones. </a:t>
            </a:r>
            <a:r>
              <a:rPr lang="es"/>
              <a:t>Básicamente:</a:t>
            </a:r>
          </a:p>
          <a:p>
            <a:pPr indent="-228600" lvl="0" marL="457200" rtl="0">
              <a:lnSpc>
                <a:spcPct val="150000"/>
              </a:lnSpc>
              <a:spcBef>
                <a:spcPts val="0"/>
              </a:spcBef>
            </a:pPr>
            <a:r>
              <a:rPr lang="es"/>
              <a:t>Identificar el problema</a:t>
            </a:r>
          </a:p>
          <a:p>
            <a:pPr indent="-228600" lvl="1" marL="914400" rtl="0">
              <a:lnSpc>
                <a:spcPct val="150000"/>
              </a:lnSpc>
              <a:spcBef>
                <a:spcPts val="0"/>
              </a:spcBef>
            </a:pPr>
            <a:r>
              <a:rPr lang="es"/>
              <a:t>se parte de una necesidad, un deseo que deben ser satisfechos</a:t>
            </a:r>
          </a:p>
          <a:p>
            <a:pPr indent="-228600" lvl="0" marL="457200" rtl="0">
              <a:lnSpc>
                <a:spcPct val="150000"/>
              </a:lnSpc>
              <a:spcBef>
                <a:spcPts val="0"/>
              </a:spcBef>
            </a:pPr>
            <a:r>
              <a:rPr lang="es"/>
              <a:t>Generación o enumeración de las alternativas</a:t>
            </a:r>
          </a:p>
          <a:p>
            <a:pPr indent="-228600" lvl="1" marL="914400" rtl="0">
              <a:lnSpc>
                <a:spcPct val="150000"/>
              </a:lnSpc>
              <a:spcBef>
                <a:spcPts val="0"/>
              </a:spcBef>
            </a:pPr>
            <a:r>
              <a:rPr lang="es"/>
              <a:t>Buscar todas las opciones que se podrían abordar el problema</a:t>
            </a:r>
          </a:p>
          <a:p>
            <a:pPr indent="-228600" lvl="0" marL="457200" rtl="0">
              <a:lnSpc>
                <a:spcPct val="150000"/>
              </a:lnSpc>
              <a:spcBef>
                <a:spcPts val="0"/>
              </a:spcBef>
            </a:pPr>
            <a:r>
              <a:rPr lang="es"/>
              <a:t>Selección de la alternativa</a:t>
            </a:r>
          </a:p>
          <a:p>
            <a:pPr indent="-228600" lvl="1" marL="914400">
              <a:lnSpc>
                <a:spcPct val="150000"/>
              </a:lnSpc>
              <a:spcBef>
                <a:spcPts val="0"/>
              </a:spcBef>
            </a:pPr>
            <a:r>
              <a:rPr lang="es"/>
              <a:t>Evaluar las opciones en función de ciertos criterios y escoger la más acertada</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Lógica difusa</a:t>
            </a:r>
          </a:p>
        </p:txBody>
      </p:sp>
      <p:sp>
        <p:nvSpPr>
          <p:cNvPr id="210" name="Shape 210"/>
          <p:cNvSpPr txBox="1"/>
          <p:nvPr>
            <p:ph idx="1" type="body"/>
          </p:nvPr>
        </p:nvSpPr>
        <p:spPr>
          <a:xfrm>
            <a:off x="387900" y="1391699"/>
            <a:ext cx="8368200" cy="3078900"/>
          </a:xfrm>
          <a:prstGeom prst="rect">
            <a:avLst/>
          </a:prstGeom>
        </p:spPr>
        <p:txBody>
          <a:bodyPr anchorCtr="0" anchor="t" bIns="91425" lIns="91425" rIns="91425" tIns="91425">
            <a:noAutofit/>
          </a:bodyPr>
          <a:lstStyle/>
          <a:p>
            <a:pPr lvl="0">
              <a:spcBef>
                <a:spcPts val="0"/>
              </a:spcBef>
              <a:buNone/>
            </a:pPr>
            <a:r>
              <a:rPr lang="es"/>
              <a:t>A partir de entradas ambiguas se obtiene de manera simple una salida. Imita el comportamiento humano para tomar decisiones.</a:t>
            </a:r>
          </a:p>
          <a:p>
            <a:pPr lvl="0">
              <a:spcBef>
                <a:spcPts val="0"/>
              </a:spcBef>
              <a:buNone/>
            </a:pPr>
            <a:r>
              <a:rPr lang="es"/>
              <a:t>Por ejemplo: si el hotel está cerca de la playa</a:t>
            </a:r>
          </a:p>
          <a:p>
            <a:pPr lvl="0">
              <a:spcBef>
                <a:spcPts val="0"/>
              </a:spcBef>
              <a:buNone/>
            </a:pPr>
            <a:r>
              <a:rPr lang="es"/>
              <a:t>Variable lingüistica: “cerca” → Variable </a:t>
            </a:r>
            <a:r>
              <a:rPr lang="es"/>
              <a:t>difusa: </a:t>
            </a:r>
            <a:r>
              <a:rPr lang="es"/>
              <a:t>distancia &lt; 3000 mts</a:t>
            </a:r>
          </a:p>
          <a:p>
            <a:pPr lvl="0">
              <a:spcBef>
                <a:spcPts val="0"/>
              </a:spcBef>
              <a:buNone/>
            </a:pPr>
            <a:r>
              <a:rPr lang="es"/>
              <a:t>Si la distancia es de 3010 mts también también lo considero. Por lo tanto, no existen </a:t>
            </a:r>
            <a:r>
              <a:rPr lang="es"/>
              <a:t>límites</a:t>
            </a:r>
            <a:r>
              <a:rPr lang="es"/>
              <a:t> precisos, sino que son borrosos (difusos)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Sistema de l</a:t>
            </a:r>
            <a:r>
              <a:rPr lang="es"/>
              <a:t>ógica difusa</a:t>
            </a:r>
          </a:p>
        </p:txBody>
      </p:sp>
      <p:sp>
        <p:nvSpPr>
          <p:cNvPr id="216" name="Shape 216"/>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s"/>
              <a:t>Variables de entrada (VE)→  tienen asociados variables </a:t>
            </a:r>
            <a:r>
              <a:rPr lang="es"/>
              <a:t>lingüísticas</a:t>
            </a:r>
            <a:r>
              <a:rPr lang="es"/>
              <a:t>. </a:t>
            </a:r>
          </a:p>
          <a:p>
            <a:pPr lvl="0" rtl="0">
              <a:spcBef>
                <a:spcPts val="0"/>
              </a:spcBef>
              <a:buNone/>
            </a:pPr>
            <a:r>
              <a:rPr lang="es"/>
              <a:t>	Precio: Muy caro, caro, moderado, barato, muy barato.</a:t>
            </a:r>
          </a:p>
          <a:p>
            <a:pPr lvl="0" rtl="0">
              <a:spcBef>
                <a:spcPts val="0"/>
              </a:spcBef>
              <a:buNone/>
            </a:pPr>
            <a:r>
              <a:rPr lang="es"/>
              <a:t>Ponderación(W) → Representa la importancia de la VE.</a:t>
            </a:r>
          </a:p>
          <a:p>
            <a:pPr lvl="0">
              <a:spcBef>
                <a:spcPts val="0"/>
              </a:spcBef>
              <a:buNone/>
            </a:pPr>
            <a:r>
              <a:rPr lang="es"/>
              <a:t>Función</a:t>
            </a:r>
            <a:r>
              <a:rPr lang="es"/>
              <a:t> de pertenencia → Indica el grado en que cada elemento </a:t>
            </a:r>
            <a:r>
              <a:rPr lang="es"/>
              <a:t>pertenece</a:t>
            </a:r>
            <a:r>
              <a:rPr lang="es"/>
              <a:t> a dicho conjunto.</a:t>
            </a:r>
          </a:p>
          <a:p>
            <a:pPr lvl="0">
              <a:spcBef>
                <a:spcPts val="0"/>
              </a:spcBef>
              <a:buNone/>
            </a:pPr>
            <a:r>
              <a:t/>
            </a:r>
            <a:endParaRPr/>
          </a:p>
        </p:txBody>
      </p:sp>
      <p:pic>
        <p:nvPicPr>
          <p:cNvPr id="217" name="Shape 217" title="Points scored"/>
          <p:cNvPicPr preferRelativeResize="0"/>
          <p:nvPr/>
        </p:nvPicPr>
        <p:blipFill>
          <a:blip r:embed="rId3">
            <a:alphaModFix/>
          </a:blip>
          <a:stretch>
            <a:fillRect/>
          </a:stretch>
        </p:blipFill>
        <p:spPr>
          <a:xfrm>
            <a:off x="2311225" y="3521425"/>
            <a:ext cx="5734050" cy="1457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title"/>
          </p:nvPr>
        </p:nvSpPr>
        <p:spPr>
          <a:xfrm>
            <a:off x="387900" y="381825"/>
            <a:ext cx="8368200" cy="686100"/>
          </a:xfrm>
          <a:prstGeom prst="rect">
            <a:avLst/>
          </a:prstGeom>
        </p:spPr>
        <p:txBody>
          <a:bodyPr anchorCtr="0" anchor="b" bIns="91425" lIns="91425" rIns="91425" tIns="91425">
            <a:noAutofit/>
          </a:bodyPr>
          <a:lstStyle/>
          <a:p>
            <a:pPr lvl="0">
              <a:spcBef>
                <a:spcPts val="0"/>
              </a:spcBef>
              <a:buNone/>
            </a:pPr>
            <a:r>
              <a:rPr lang="es"/>
              <a:t>Sistema de lógica difusa</a:t>
            </a:r>
          </a:p>
        </p:txBody>
      </p:sp>
      <p:sp>
        <p:nvSpPr>
          <p:cNvPr id="223" name="Shape 223"/>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s"/>
              <a:t>Variables de salida(VS) →  tienen asociados variables lingüísticas.</a:t>
            </a:r>
          </a:p>
          <a:p>
            <a:pPr lvl="0">
              <a:spcBef>
                <a:spcPts val="0"/>
              </a:spcBef>
              <a:buNone/>
            </a:pPr>
            <a:r>
              <a:rPr lang="es"/>
              <a:t>Elegibilidad del producto(EP): Muy elegible, elegible, poco elegible </a:t>
            </a:r>
          </a:p>
          <a:p>
            <a:pPr lvl="0">
              <a:spcBef>
                <a:spcPts val="0"/>
              </a:spcBef>
              <a:buNone/>
            </a:pPr>
            <a:r>
              <a:rPr lang="es"/>
              <a:t>Sistema de reglas → Son la base para la evaluación y selección del producto. Relacionan VE para convertirlas en VS.</a:t>
            </a:r>
          </a:p>
          <a:p>
            <a:pPr indent="457200" lvl="0" marL="1371600" rtl="0">
              <a:spcBef>
                <a:spcPts val="0"/>
              </a:spcBef>
              <a:buNone/>
            </a:pPr>
            <a:r>
              <a:rPr lang="es" sz="3000"/>
              <a:t>f(EP) = ∑f(VE</a:t>
            </a:r>
            <a:r>
              <a:rPr lang="es" sz="1400"/>
              <a:t>i</a:t>
            </a:r>
            <a:r>
              <a:rPr lang="es" sz="3000"/>
              <a:t>)*w</a:t>
            </a:r>
            <a:r>
              <a:rPr lang="es" sz="1400"/>
              <a:t>i</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Mejoras - Patrones de interacción</a:t>
            </a:r>
          </a:p>
        </p:txBody>
      </p:sp>
      <p:sp>
        <p:nvSpPr>
          <p:cNvPr id="229" name="Shape 229"/>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s"/>
              <a:t>Soluciones recurrentes en sitios similares:</a:t>
            </a:r>
          </a:p>
          <a:p>
            <a:pPr indent="-228600" lvl="0" marL="457200" rtl="0">
              <a:spcBef>
                <a:spcPts val="0"/>
              </a:spcBef>
            </a:pPr>
            <a:r>
              <a:rPr lang="es"/>
              <a:t>searchbox, sorting, compare, price range, collect, typical filter (filtros característicos del contexto), details on demand, accordion</a:t>
            </a:r>
            <a:r>
              <a:rPr lang="es"/>
              <a:t> , grouped tag</a:t>
            </a:r>
          </a:p>
          <a:p>
            <a:pPr lvl="0" rtl="0">
              <a:spcBef>
                <a:spcPts val="0"/>
              </a:spcBef>
              <a:buNone/>
            </a:pPr>
            <a:r>
              <a:rPr lang="es"/>
              <a:t>Mejoras propuestas:</a:t>
            </a:r>
          </a:p>
          <a:p>
            <a:pPr indent="-228600" lvl="0" marL="457200" rtl="0">
              <a:spcBef>
                <a:spcPts val="0"/>
              </a:spcBef>
            </a:pPr>
            <a:r>
              <a:rPr lang="es"/>
              <a:t>fuzzy logic algorithm,  desirable option</a:t>
            </a:r>
          </a:p>
          <a:p>
            <a:pPr indent="-228600" lvl="0" marL="457200" rtl="0">
              <a:spcBef>
                <a:spcPts val="0"/>
              </a:spcBef>
            </a:pPr>
            <a:r>
              <a:rPr lang="es"/>
              <a:t>user profile, top filter section</a:t>
            </a:r>
          </a:p>
          <a:p>
            <a:pPr indent="-228600" lvl="0" marL="457200" rtl="0">
              <a:spcBef>
                <a:spcPts val="0"/>
              </a:spcBef>
            </a:pPr>
            <a:r>
              <a:rPr lang="es"/>
              <a:t>non available filter value, init search menu</a:t>
            </a:r>
          </a:p>
          <a:p>
            <a:pPr lv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Prototipado</a:t>
            </a:r>
          </a:p>
        </p:txBody>
      </p:sp>
      <p:pic>
        <p:nvPicPr>
          <p:cNvPr descr="prototipo1.png" id="235" name="Shape 235"/>
          <p:cNvPicPr preferRelativeResize="0"/>
          <p:nvPr/>
        </p:nvPicPr>
        <p:blipFill>
          <a:blip r:embed="rId3">
            <a:alphaModFix/>
          </a:blip>
          <a:stretch>
            <a:fillRect/>
          </a:stretch>
        </p:blipFill>
        <p:spPr>
          <a:xfrm>
            <a:off x="955025" y="1361787"/>
            <a:ext cx="2803125" cy="1678900"/>
          </a:xfrm>
          <a:prstGeom prst="rect">
            <a:avLst/>
          </a:prstGeom>
          <a:noFill/>
          <a:ln>
            <a:noFill/>
          </a:ln>
        </p:spPr>
      </p:pic>
      <p:pic>
        <p:nvPicPr>
          <p:cNvPr descr="ordenamiento.png" id="236" name="Shape 236"/>
          <p:cNvPicPr preferRelativeResize="0"/>
          <p:nvPr/>
        </p:nvPicPr>
        <p:blipFill>
          <a:blip r:embed="rId4">
            <a:alphaModFix/>
          </a:blip>
          <a:stretch>
            <a:fillRect/>
          </a:stretch>
        </p:blipFill>
        <p:spPr>
          <a:xfrm>
            <a:off x="1916099" y="3382700"/>
            <a:ext cx="4473224" cy="1413049"/>
          </a:xfrm>
          <a:prstGeom prst="rect">
            <a:avLst/>
          </a:prstGeom>
          <a:noFill/>
          <a:ln>
            <a:noFill/>
          </a:ln>
        </p:spPr>
      </p:pic>
      <p:pic>
        <p:nvPicPr>
          <p:cNvPr descr="Captura de pantalla de 2017-05-07 23-10-57.png" id="237" name="Shape 237"/>
          <p:cNvPicPr preferRelativeResize="0"/>
          <p:nvPr/>
        </p:nvPicPr>
        <p:blipFill>
          <a:blip r:embed="rId5">
            <a:alphaModFix/>
          </a:blip>
          <a:stretch>
            <a:fillRect/>
          </a:stretch>
        </p:blipFill>
        <p:spPr>
          <a:xfrm>
            <a:off x="4939225" y="1296512"/>
            <a:ext cx="2805892" cy="1809425"/>
          </a:xfrm>
          <a:prstGeom prst="rect">
            <a:avLst/>
          </a:prstGeom>
          <a:noFill/>
          <a:ln cap="flat" cmpd="sng" w="12700">
            <a:solidFill>
              <a:srgbClr val="000000"/>
            </a:solidFill>
            <a:prstDash val="solid"/>
            <a:miter/>
            <a:headEnd len="med" w="med" type="none"/>
            <a:tailEnd len="med" w="med"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Pruebas finales - Compra de Hotel </a:t>
            </a:r>
          </a:p>
        </p:txBody>
      </p:sp>
      <p:sp>
        <p:nvSpPr>
          <p:cNvPr id="243" name="Shape 243" title="marce perfil.mp4"/>
          <p:cNvSpPr/>
          <p:nvPr/>
        </p:nvSpPr>
        <p:spPr>
          <a:xfrm>
            <a:off x="174275" y="2333725"/>
            <a:ext cx="2693550" cy="2020149"/>
          </a:xfrm>
          <a:prstGeom prst="rect">
            <a:avLst/>
          </a:prstGeom>
          <a:blipFill>
            <a:blip r:embed="rId3">
              <a:alphaModFix/>
            </a:blip>
            <a:stretch>
              <a:fillRect/>
            </a:stretch>
          </a:blipFill>
          <a:ln>
            <a:noFill/>
          </a:ln>
        </p:spPr>
      </p:sp>
      <p:sp>
        <p:nvSpPr>
          <p:cNvPr id="244" name="Shape 244"/>
          <p:cNvSpPr txBox="1"/>
          <p:nvPr/>
        </p:nvSpPr>
        <p:spPr>
          <a:xfrm>
            <a:off x="275925" y="1677150"/>
            <a:ext cx="2826600" cy="3429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s" sz="1200">
                <a:solidFill>
                  <a:schemeClr val="dk1"/>
                </a:solidFill>
                <a:latin typeface="Roboto"/>
                <a:ea typeface="Roboto"/>
                <a:cs typeface="Roboto"/>
                <a:sym typeface="Roboto"/>
              </a:rPr>
              <a:t>La opción para elegir el perfil de usuario se entiende y es utilizado</a:t>
            </a:r>
          </a:p>
        </p:txBody>
      </p:sp>
      <p:sp>
        <p:nvSpPr>
          <p:cNvPr id="245" name="Shape 245" title="emi filtros.mp4"/>
          <p:cNvSpPr/>
          <p:nvPr/>
        </p:nvSpPr>
        <p:spPr>
          <a:xfrm>
            <a:off x="3062604" y="2333724"/>
            <a:ext cx="2641375" cy="1981050"/>
          </a:xfrm>
          <a:prstGeom prst="rect">
            <a:avLst/>
          </a:prstGeom>
          <a:blipFill>
            <a:blip r:embed="rId4">
              <a:alphaModFix/>
            </a:blip>
            <a:stretch>
              <a:fillRect/>
            </a:stretch>
          </a:blipFill>
          <a:ln>
            <a:noFill/>
          </a:ln>
        </p:spPr>
      </p:sp>
      <p:sp>
        <p:nvSpPr>
          <p:cNvPr id="246" name="Shape 246"/>
          <p:cNvSpPr txBox="1"/>
          <p:nvPr/>
        </p:nvSpPr>
        <p:spPr>
          <a:xfrm>
            <a:off x="3062600" y="1870375"/>
            <a:ext cx="2898300" cy="3429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s" sz="1200">
                <a:solidFill>
                  <a:schemeClr val="dk1"/>
                </a:solidFill>
                <a:latin typeface="Roboto"/>
                <a:ea typeface="Roboto"/>
                <a:cs typeface="Roboto"/>
                <a:sym typeface="Roboto"/>
              </a:rPr>
              <a:t>Filtros bien ubicados, de fácil acceso</a:t>
            </a:r>
          </a:p>
        </p:txBody>
      </p:sp>
      <p:sp>
        <p:nvSpPr>
          <p:cNvPr id="247" name="Shape 247" title="ezequiel ordenamiento.mp4"/>
          <p:cNvSpPr/>
          <p:nvPr/>
        </p:nvSpPr>
        <p:spPr>
          <a:xfrm>
            <a:off x="6129149" y="2314167"/>
            <a:ext cx="2693550" cy="2020157"/>
          </a:xfrm>
          <a:prstGeom prst="rect">
            <a:avLst/>
          </a:prstGeom>
          <a:blipFill>
            <a:blip r:embed="rId5">
              <a:alphaModFix/>
            </a:blip>
            <a:stretch>
              <a:fillRect/>
            </a:stretch>
          </a:blipFill>
          <a:ln>
            <a:noFill/>
          </a:ln>
        </p:spPr>
      </p:sp>
      <p:sp>
        <p:nvSpPr>
          <p:cNvPr id="248" name="Shape 248"/>
          <p:cNvSpPr txBox="1"/>
          <p:nvPr/>
        </p:nvSpPr>
        <p:spPr>
          <a:xfrm>
            <a:off x="6058125" y="1761475"/>
            <a:ext cx="2988000" cy="4083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s" sz="1200">
                <a:solidFill>
                  <a:schemeClr val="dk1"/>
                </a:solidFill>
                <a:latin typeface="Roboto"/>
                <a:ea typeface="Roboto"/>
                <a:cs typeface="Roboto"/>
                <a:sym typeface="Roboto"/>
              </a:rPr>
              <a:t>Filtrado y ordenamiento están unificados y son de fácil acceso</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Pruebas finales - Compra de Hotel </a:t>
            </a:r>
          </a:p>
        </p:txBody>
      </p:sp>
      <p:sp>
        <p:nvSpPr>
          <p:cNvPr id="254" name="Shape 254" title="caro entendio.mp4"/>
          <p:cNvSpPr/>
          <p:nvPr/>
        </p:nvSpPr>
        <p:spPr>
          <a:xfrm>
            <a:off x="157025" y="2259525"/>
            <a:ext cx="2755050" cy="2066274"/>
          </a:xfrm>
          <a:prstGeom prst="rect">
            <a:avLst/>
          </a:prstGeom>
          <a:blipFill>
            <a:blip r:embed="rId3">
              <a:alphaModFix/>
            </a:blip>
            <a:stretch>
              <a:fillRect/>
            </a:stretch>
          </a:blipFill>
          <a:ln>
            <a:noFill/>
          </a:ln>
        </p:spPr>
      </p:sp>
      <p:sp>
        <p:nvSpPr>
          <p:cNvPr id="255" name="Shape 255"/>
          <p:cNvSpPr txBox="1"/>
          <p:nvPr/>
        </p:nvSpPr>
        <p:spPr>
          <a:xfrm>
            <a:off x="24575" y="1704350"/>
            <a:ext cx="3069900" cy="4572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s" sz="1200">
                <a:solidFill>
                  <a:schemeClr val="dk1"/>
                </a:solidFill>
                <a:latin typeface="Roboto"/>
                <a:ea typeface="Roboto"/>
                <a:cs typeface="Roboto"/>
                <a:sym typeface="Roboto"/>
              </a:rPr>
              <a:t>Filtros organizados por perfil, se entienden</a:t>
            </a:r>
          </a:p>
        </p:txBody>
      </p:sp>
      <p:sp>
        <p:nvSpPr>
          <p:cNvPr id="256" name="Shape 256" title="marco deseable.mp4"/>
          <p:cNvSpPr/>
          <p:nvPr/>
        </p:nvSpPr>
        <p:spPr>
          <a:xfrm>
            <a:off x="3219775" y="2259525"/>
            <a:ext cx="2755050" cy="2066274"/>
          </a:xfrm>
          <a:prstGeom prst="rect">
            <a:avLst/>
          </a:prstGeom>
          <a:blipFill>
            <a:blip r:embed="rId4">
              <a:alphaModFix/>
            </a:blip>
            <a:stretch>
              <a:fillRect/>
            </a:stretch>
          </a:blipFill>
          <a:ln>
            <a:noFill/>
          </a:ln>
        </p:spPr>
      </p:sp>
      <p:sp>
        <p:nvSpPr>
          <p:cNvPr id="257" name="Shape 257"/>
          <p:cNvSpPr txBox="1"/>
          <p:nvPr/>
        </p:nvSpPr>
        <p:spPr>
          <a:xfrm>
            <a:off x="3298475" y="1704350"/>
            <a:ext cx="2865600" cy="1878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s" sz="1200">
                <a:solidFill>
                  <a:schemeClr val="dk1"/>
                </a:solidFill>
                <a:latin typeface="Roboto"/>
                <a:ea typeface="Roboto"/>
                <a:cs typeface="Roboto"/>
                <a:sym typeface="Roboto"/>
              </a:rPr>
              <a:t>Las opciones deseable e imprescindible se entienden</a:t>
            </a:r>
          </a:p>
        </p:txBody>
      </p:sp>
      <p:sp>
        <p:nvSpPr>
          <p:cNvPr id="258" name="Shape 258" title="emi prioridad.mp4"/>
          <p:cNvSpPr/>
          <p:nvPr/>
        </p:nvSpPr>
        <p:spPr>
          <a:xfrm>
            <a:off x="6244675" y="2233031"/>
            <a:ext cx="2755050" cy="2066293"/>
          </a:xfrm>
          <a:prstGeom prst="rect">
            <a:avLst/>
          </a:prstGeom>
          <a:blipFill>
            <a:blip r:embed="rId5">
              <a:alphaModFix/>
            </a:blip>
            <a:stretch>
              <a:fillRect/>
            </a:stretch>
          </a:blipFill>
          <a:ln>
            <a:noFill/>
          </a:ln>
        </p:spPr>
      </p:sp>
      <p:sp>
        <p:nvSpPr>
          <p:cNvPr id="259" name="Shape 259"/>
          <p:cNvSpPr txBox="1"/>
          <p:nvPr/>
        </p:nvSpPr>
        <p:spPr>
          <a:xfrm>
            <a:off x="6311100" y="1685300"/>
            <a:ext cx="2631300" cy="2775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s" sz="1200">
                <a:solidFill>
                  <a:schemeClr val="dk1"/>
                </a:solidFill>
                <a:latin typeface="Roboto"/>
                <a:ea typeface="Roboto"/>
                <a:cs typeface="Roboto"/>
                <a:sym typeface="Roboto"/>
              </a:rPr>
              <a:t>Algoritmo nuevo de ordenamiento es efectivo</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Pruebas finales - Compra de Notebooks</a:t>
            </a:r>
          </a:p>
        </p:txBody>
      </p:sp>
      <p:sp>
        <p:nvSpPr>
          <p:cNvPr id="265" name="Shape 265"/>
          <p:cNvSpPr txBox="1"/>
          <p:nvPr/>
        </p:nvSpPr>
        <p:spPr>
          <a:xfrm>
            <a:off x="3207300" y="1486375"/>
            <a:ext cx="2454300" cy="470100"/>
          </a:xfrm>
          <a:prstGeom prst="rect">
            <a:avLst/>
          </a:prstGeom>
          <a:noFill/>
          <a:ln>
            <a:noFill/>
          </a:ln>
        </p:spPr>
        <p:txBody>
          <a:bodyPr anchorCtr="0" anchor="t" bIns="91425" lIns="91425" rIns="91425" tIns="91425">
            <a:noAutofit/>
          </a:bodyPr>
          <a:lstStyle/>
          <a:p>
            <a:pPr lvl="0" rtl="0">
              <a:spcBef>
                <a:spcPts val="0"/>
              </a:spcBef>
              <a:buNone/>
            </a:pPr>
            <a:r>
              <a:rPr lang="es" sz="1200">
                <a:solidFill>
                  <a:srgbClr val="FFFFFF"/>
                </a:solidFill>
                <a:latin typeface="Roboto"/>
                <a:ea typeface="Roboto"/>
                <a:cs typeface="Roboto"/>
                <a:sym typeface="Roboto"/>
              </a:rPr>
              <a:t>Valores de filtro agrupados</a:t>
            </a:r>
          </a:p>
        </p:txBody>
      </p:sp>
      <p:sp>
        <p:nvSpPr>
          <p:cNvPr id="266" name="Shape 266"/>
          <p:cNvSpPr txBox="1"/>
          <p:nvPr/>
        </p:nvSpPr>
        <p:spPr>
          <a:xfrm>
            <a:off x="464100" y="1486375"/>
            <a:ext cx="2454300" cy="470100"/>
          </a:xfrm>
          <a:prstGeom prst="rect">
            <a:avLst/>
          </a:prstGeom>
          <a:noFill/>
          <a:ln>
            <a:noFill/>
          </a:ln>
        </p:spPr>
        <p:txBody>
          <a:bodyPr anchorCtr="0" anchor="t" bIns="91425" lIns="91425" rIns="91425" tIns="91425">
            <a:noAutofit/>
          </a:bodyPr>
          <a:lstStyle/>
          <a:p>
            <a:pPr lvl="0" rtl="0">
              <a:spcBef>
                <a:spcPts val="0"/>
              </a:spcBef>
              <a:buNone/>
            </a:pPr>
            <a:r>
              <a:rPr lang="es" sz="1200">
                <a:solidFill>
                  <a:srgbClr val="FFFFFF"/>
                </a:solidFill>
                <a:latin typeface="Roboto"/>
                <a:ea typeface="Roboto"/>
                <a:cs typeface="Roboto"/>
                <a:sym typeface="Roboto"/>
              </a:rPr>
              <a:t>Varias opciones de filtro</a:t>
            </a:r>
          </a:p>
        </p:txBody>
      </p:sp>
      <p:sp>
        <p:nvSpPr>
          <p:cNvPr id="267" name="Shape 267"/>
          <p:cNvSpPr txBox="1"/>
          <p:nvPr/>
        </p:nvSpPr>
        <p:spPr>
          <a:xfrm>
            <a:off x="6026700" y="1486375"/>
            <a:ext cx="2454300" cy="470100"/>
          </a:xfrm>
          <a:prstGeom prst="rect">
            <a:avLst/>
          </a:prstGeom>
          <a:noFill/>
          <a:ln>
            <a:noFill/>
          </a:ln>
        </p:spPr>
        <p:txBody>
          <a:bodyPr anchorCtr="0" anchor="t" bIns="91425" lIns="91425" rIns="91425" tIns="91425">
            <a:noAutofit/>
          </a:bodyPr>
          <a:lstStyle/>
          <a:p>
            <a:pPr lvl="0" rtl="0">
              <a:spcBef>
                <a:spcPts val="0"/>
              </a:spcBef>
              <a:buNone/>
            </a:pPr>
            <a:r>
              <a:rPr lang="es" sz="1200">
                <a:solidFill>
                  <a:srgbClr val="FFFFFF"/>
                </a:solidFill>
                <a:latin typeface="Roboto"/>
                <a:ea typeface="Roboto"/>
                <a:cs typeface="Roboto"/>
                <a:sym typeface="Roboto"/>
              </a:rPr>
              <a:t>Rango de precios personalizable</a:t>
            </a:r>
          </a:p>
        </p:txBody>
      </p:sp>
      <p:sp>
        <p:nvSpPr>
          <p:cNvPr id="268" name="Shape 268" title="chano 4 1">
            <a:hlinkClick r:id="rId3"/>
          </p:cNvPr>
          <p:cNvSpPr/>
          <p:nvPr/>
        </p:nvSpPr>
        <p:spPr>
          <a:xfrm>
            <a:off x="565775" y="1822975"/>
            <a:ext cx="2438632" cy="1828974"/>
          </a:xfrm>
          <a:prstGeom prst="rect">
            <a:avLst/>
          </a:prstGeom>
          <a:blipFill>
            <a:blip r:embed="rId4">
              <a:alphaModFix/>
            </a:blip>
            <a:stretch>
              <a:fillRect/>
            </a:stretch>
          </a:blipFill>
          <a:ln>
            <a:noFill/>
          </a:ln>
        </p:spPr>
      </p:sp>
      <p:sp>
        <p:nvSpPr>
          <p:cNvPr id="269" name="Shape 269" title="chris 4 1">
            <a:hlinkClick r:id="rId5"/>
          </p:cNvPr>
          <p:cNvSpPr/>
          <p:nvPr/>
        </p:nvSpPr>
        <p:spPr>
          <a:xfrm>
            <a:off x="3288400" y="1828850"/>
            <a:ext cx="2454300" cy="1840725"/>
          </a:xfrm>
          <a:prstGeom prst="rect">
            <a:avLst/>
          </a:prstGeom>
          <a:blipFill>
            <a:blip r:embed="rId6">
              <a:alphaModFix/>
            </a:blip>
            <a:stretch>
              <a:fillRect/>
            </a:stretch>
          </a:blipFill>
          <a:ln>
            <a:noFill/>
          </a:ln>
        </p:spPr>
      </p:sp>
      <p:sp>
        <p:nvSpPr>
          <p:cNvPr id="270" name="Shape 270" title="fran 4 1">
            <a:hlinkClick r:id="rId7"/>
          </p:cNvPr>
          <p:cNvSpPr/>
          <p:nvPr/>
        </p:nvSpPr>
        <p:spPr>
          <a:xfrm>
            <a:off x="5915825" y="1828850"/>
            <a:ext cx="2454299" cy="1840725"/>
          </a:xfrm>
          <a:prstGeom prst="rect">
            <a:avLst/>
          </a:prstGeom>
          <a:blipFill>
            <a:blip r:embed="rId8">
              <a:alphaModFix/>
            </a:blip>
            <a:stretch>
              <a:fillRect/>
            </a:stretch>
          </a:blipFill>
          <a:ln>
            <a:noFill/>
          </a:ln>
        </p:spPr>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x="0" y="0"/>
          <a:ext cx="0" cy="0"/>
          <a:chOff x="0" y="0"/>
          <a:chExt cx="0" cy="0"/>
        </a:xfrm>
      </p:grpSpPr>
      <p:sp>
        <p:nvSpPr>
          <p:cNvPr id="275" name="Shape 275"/>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Pruebas finales - Compra de Notebooks</a:t>
            </a:r>
          </a:p>
        </p:txBody>
      </p:sp>
      <p:sp>
        <p:nvSpPr>
          <p:cNvPr id="276" name="Shape 276"/>
          <p:cNvSpPr txBox="1"/>
          <p:nvPr/>
        </p:nvSpPr>
        <p:spPr>
          <a:xfrm>
            <a:off x="3131100" y="1486375"/>
            <a:ext cx="2454300" cy="470100"/>
          </a:xfrm>
          <a:prstGeom prst="rect">
            <a:avLst/>
          </a:prstGeom>
          <a:noFill/>
          <a:ln>
            <a:noFill/>
          </a:ln>
        </p:spPr>
        <p:txBody>
          <a:bodyPr anchorCtr="0" anchor="t" bIns="91425" lIns="91425" rIns="91425" tIns="91425">
            <a:noAutofit/>
          </a:bodyPr>
          <a:lstStyle/>
          <a:p>
            <a:pPr lvl="0" rtl="0">
              <a:spcBef>
                <a:spcPts val="0"/>
              </a:spcBef>
              <a:buNone/>
            </a:pPr>
            <a:r>
              <a:rPr lang="es" sz="1200">
                <a:solidFill>
                  <a:srgbClr val="FFFFFF"/>
                </a:solidFill>
                <a:latin typeface="Roboto"/>
                <a:ea typeface="Roboto"/>
                <a:cs typeface="Roboto"/>
                <a:sym typeface="Roboto"/>
              </a:rPr>
              <a:t>Filtros multivalor</a:t>
            </a:r>
          </a:p>
        </p:txBody>
      </p:sp>
      <p:sp>
        <p:nvSpPr>
          <p:cNvPr id="277" name="Shape 277"/>
          <p:cNvSpPr txBox="1"/>
          <p:nvPr/>
        </p:nvSpPr>
        <p:spPr>
          <a:xfrm>
            <a:off x="6255300" y="1486375"/>
            <a:ext cx="2454300" cy="470100"/>
          </a:xfrm>
          <a:prstGeom prst="rect">
            <a:avLst/>
          </a:prstGeom>
          <a:noFill/>
          <a:ln>
            <a:noFill/>
          </a:ln>
        </p:spPr>
        <p:txBody>
          <a:bodyPr anchorCtr="0" anchor="t" bIns="91425" lIns="91425" rIns="91425" tIns="91425">
            <a:noAutofit/>
          </a:bodyPr>
          <a:lstStyle/>
          <a:p>
            <a:pPr lvl="0" rtl="0">
              <a:spcBef>
                <a:spcPts val="0"/>
              </a:spcBef>
              <a:buNone/>
            </a:pPr>
            <a:r>
              <a:rPr lang="es" sz="1200">
                <a:solidFill>
                  <a:srgbClr val="FFFFFF"/>
                </a:solidFill>
                <a:latin typeface="Roboto"/>
                <a:ea typeface="Roboto"/>
                <a:cs typeface="Roboto"/>
                <a:sym typeface="Roboto"/>
              </a:rPr>
              <a:t>Todos los filtros visibles</a:t>
            </a:r>
          </a:p>
        </p:txBody>
      </p:sp>
      <p:sp>
        <p:nvSpPr>
          <p:cNvPr id="278" name="Shape 278"/>
          <p:cNvSpPr txBox="1"/>
          <p:nvPr/>
        </p:nvSpPr>
        <p:spPr>
          <a:xfrm>
            <a:off x="311700" y="1486375"/>
            <a:ext cx="2454300" cy="470100"/>
          </a:xfrm>
          <a:prstGeom prst="rect">
            <a:avLst/>
          </a:prstGeom>
          <a:noFill/>
          <a:ln>
            <a:noFill/>
          </a:ln>
        </p:spPr>
        <p:txBody>
          <a:bodyPr anchorCtr="0" anchor="t" bIns="91425" lIns="91425" rIns="91425" tIns="91425">
            <a:noAutofit/>
          </a:bodyPr>
          <a:lstStyle/>
          <a:p>
            <a:pPr lvl="0" rtl="0">
              <a:spcBef>
                <a:spcPts val="0"/>
              </a:spcBef>
              <a:buNone/>
            </a:pPr>
            <a:r>
              <a:rPr lang="es" sz="1200">
                <a:solidFill>
                  <a:srgbClr val="FFFFFF"/>
                </a:solidFill>
                <a:latin typeface="Roboto"/>
                <a:ea typeface="Roboto"/>
                <a:cs typeface="Roboto"/>
                <a:sym typeface="Roboto"/>
              </a:rPr>
              <a:t>Comparación siempre visible</a:t>
            </a:r>
          </a:p>
        </p:txBody>
      </p:sp>
      <p:sp>
        <p:nvSpPr>
          <p:cNvPr id="279" name="Shape 279" title="lean 4 1">
            <a:hlinkClick r:id="rId3"/>
          </p:cNvPr>
          <p:cNvSpPr/>
          <p:nvPr/>
        </p:nvSpPr>
        <p:spPr>
          <a:xfrm>
            <a:off x="387899" y="1856750"/>
            <a:ext cx="2583900" cy="1937925"/>
          </a:xfrm>
          <a:prstGeom prst="rect">
            <a:avLst/>
          </a:prstGeom>
          <a:blipFill>
            <a:blip r:embed="rId4">
              <a:alphaModFix/>
            </a:blip>
            <a:stretch>
              <a:fillRect/>
            </a:stretch>
          </a:blipFill>
          <a:ln>
            <a:noFill/>
          </a:ln>
        </p:spPr>
      </p:sp>
      <p:sp>
        <p:nvSpPr>
          <p:cNvPr id="280" name="Shape 280" title="chris 4 2">
            <a:hlinkClick r:id="rId5"/>
          </p:cNvPr>
          <p:cNvSpPr/>
          <p:nvPr/>
        </p:nvSpPr>
        <p:spPr>
          <a:xfrm>
            <a:off x="3373075" y="1856750"/>
            <a:ext cx="2583900" cy="1937925"/>
          </a:xfrm>
          <a:prstGeom prst="rect">
            <a:avLst/>
          </a:prstGeom>
          <a:blipFill>
            <a:blip r:embed="rId6">
              <a:alphaModFix/>
            </a:blip>
            <a:stretch>
              <a:fillRect/>
            </a:stretch>
          </a:blipFill>
          <a:ln>
            <a:noFill/>
          </a:ln>
        </p:spPr>
      </p:sp>
      <p:sp>
        <p:nvSpPr>
          <p:cNvPr id="281" name="Shape 281" title="chano 4 2">
            <a:hlinkClick r:id="rId7"/>
          </p:cNvPr>
          <p:cNvSpPr/>
          <p:nvPr/>
        </p:nvSpPr>
        <p:spPr>
          <a:xfrm>
            <a:off x="6192325" y="1856750"/>
            <a:ext cx="2583900" cy="1937930"/>
          </a:xfrm>
          <a:prstGeom prst="rect">
            <a:avLst/>
          </a:prstGeom>
          <a:blipFill>
            <a:blip r:embed="rId8">
              <a:alphaModFix/>
            </a:blip>
            <a:stretch>
              <a:fillRect/>
            </a:stretch>
          </a:blipFill>
          <a:ln>
            <a:noFill/>
          </a:ln>
        </p:spPr>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Conclusiones</a:t>
            </a:r>
          </a:p>
        </p:txBody>
      </p:sp>
      <p:sp>
        <p:nvSpPr>
          <p:cNvPr id="287" name="Shape 287"/>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lgn="just">
              <a:spcBef>
                <a:spcPts val="0"/>
              </a:spcBef>
              <a:buNone/>
            </a:pPr>
            <a:r>
              <a:rPr lang="es"/>
              <a:t>A</a:t>
            </a:r>
            <a:r>
              <a:rPr lang="es"/>
              <a:t> través del </a:t>
            </a:r>
            <a:r>
              <a:rPr lang="es" u="sng"/>
              <a:t>estudio del proceso para la toma de decisiones</a:t>
            </a:r>
            <a:r>
              <a:rPr lang="es"/>
              <a:t>, junto a distintas herramientas interactivas aplicadas a sitios de e-commerce, se pudo desarrollar una metodología para enriquecer este proceso.</a:t>
            </a:r>
          </a:p>
          <a:p>
            <a:pPr lvl="0" algn="just">
              <a:spcBef>
                <a:spcPts val="0"/>
              </a:spcBef>
              <a:buNone/>
            </a:pPr>
            <a:r>
              <a:rPr lang="es"/>
              <a:t>Se pudo </a:t>
            </a:r>
            <a:r>
              <a:rPr lang="es" u="sng"/>
              <a:t>comprobar</a:t>
            </a:r>
            <a:r>
              <a:rPr lang="es"/>
              <a:t> que no sólo las </a:t>
            </a:r>
            <a:r>
              <a:rPr lang="es" u="sng"/>
              <a:t>mejoras implementadas</a:t>
            </a:r>
            <a:r>
              <a:rPr lang="es"/>
              <a:t> resultaron efectivas, sino que tanto el proceso de selección de hoteles como el de notebooks se vio simplificado, se pudo realizar en un menor tiempo y se pudo lograr la satisfacción del usuario final confiando en las herramientas que le  brindó nuestras aplicaciones.</a:t>
            </a:r>
          </a:p>
          <a:p>
            <a:pPr lvl="0">
              <a:spcBef>
                <a:spcPts val="0"/>
              </a:spcBef>
              <a:buNone/>
            </a:pPr>
            <a:r>
              <a:t/>
            </a:r>
            <a:endParaRP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Problemas frecuentes</a:t>
            </a:r>
          </a:p>
        </p:txBody>
      </p:sp>
      <p:sp>
        <p:nvSpPr>
          <p:cNvPr id="76" name="Shape 76"/>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lnSpc>
                <a:spcPct val="150000"/>
              </a:lnSpc>
              <a:spcBef>
                <a:spcPts val="0"/>
              </a:spcBef>
            </a:pPr>
            <a:r>
              <a:rPr lang="es"/>
              <a:t>Repetitivos, rutinarios</a:t>
            </a:r>
          </a:p>
          <a:p>
            <a:pPr indent="-228600" lvl="0" marL="457200" rtl="0">
              <a:lnSpc>
                <a:spcPct val="150000"/>
              </a:lnSpc>
              <a:spcBef>
                <a:spcPts val="0"/>
              </a:spcBef>
            </a:pPr>
            <a:r>
              <a:rPr lang="es"/>
              <a:t>Conocimiento de las diferentes alternativas u opciones</a:t>
            </a:r>
          </a:p>
          <a:p>
            <a:pPr indent="-228600" lvl="0" marL="457200" rtl="0">
              <a:lnSpc>
                <a:spcPct val="150000"/>
              </a:lnSpc>
              <a:spcBef>
                <a:spcPts val="0"/>
              </a:spcBef>
            </a:pPr>
            <a:r>
              <a:rPr lang="es"/>
              <a:t>Experiencia en el problema</a:t>
            </a:r>
          </a:p>
          <a:p>
            <a:pPr indent="-228600" lvl="0" marL="457200" rtl="0">
              <a:lnSpc>
                <a:spcPct val="150000"/>
              </a:lnSpc>
              <a:spcBef>
                <a:spcPts val="0"/>
              </a:spcBef>
            </a:pPr>
            <a:r>
              <a:rPr lang="es"/>
              <a:t>Se aplican reglas tácitas</a:t>
            </a:r>
          </a:p>
          <a:p>
            <a:pPr indent="-228600" lvl="0" marL="457200" rtl="0">
              <a:lnSpc>
                <a:spcPct val="150000"/>
              </a:lnSpc>
              <a:spcBef>
                <a:spcPts val="0"/>
              </a:spcBef>
            </a:pPr>
            <a:r>
              <a:rPr lang="es"/>
              <a:t>Resolución rápida</a:t>
            </a:r>
          </a:p>
          <a:p>
            <a:pPr indent="-228600" lvl="0" marL="457200">
              <a:lnSpc>
                <a:spcPct val="150000"/>
              </a:lnSpc>
              <a:spcBef>
                <a:spcPts val="0"/>
              </a:spcBef>
            </a:pPr>
            <a:r>
              <a:rPr lang="es"/>
              <a:t>Satisfacción de haber escogido la mejor alternativa</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txBox="1"/>
          <p:nvPr>
            <p:ph type="title"/>
          </p:nvPr>
        </p:nvSpPr>
        <p:spPr>
          <a:xfrm>
            <a:off x="480750" y="1764950"/>
            <a:ext cx="8222100" cy="907500"/>
          </a:xfrm>
          <a:prstGeom prst="rect">
            <a:avLst/>
          </a:prstGeom>
        </p:spPr>
        <p:txBody>
          <a:bodyPr anchorCtr="0" anchor="b" bIns="91425" lIns="91425" rIns="91425" tIns="91425">
            <a:noAutofit/>
          </a:bodyPr>
          <a:lstStyle/>
          <a:p>
            <a:pPr lvl="0">
              <a:spcBef>
                <a:spcPts val="0"/>
              </a:spcBef>
              <a:buNone/>
            </a:pPr>
            <a:r>
              <a:rPr lang="es"/>
              <a:t>¿Preguntas?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type="title"/>
          </p:nvPr>
        </p:nvSpPr>
        <p:spPr>
          <a:xfrm>
            <a:off x="480750" y="1764950"/>
            <a:ext cx="8222100" cy="907500"/>
          </a:xfrm>
          <a:prstGeom prst="rect">
            <a:avLst/>
          </a:prstGeom>
        </p:spPr>
        <p:txBody>
          <a:bodyPr anchorCtr="0" anchor="b" bIns="91425" lIns="91425" rIns="91425" tIns="91425">
            <a:noAutofit/>
          </a:bodyPr>
          <a:lstStyle/>
          <a:p>
            <a:pPr lvl="0">
              <a:spcBef>
                <a:spcPts val="0"/>
              </a:spcBef>
              <a:buNone/>
            </a:pPr>
            <a:r>
              <a:rPr lang="es"/>
              <a:t>¡Gracias!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Problemas no frecuentes</a:t>
            </a:r>
          </a:p>
        </p:txBody>
      </p:sp>
      <p:sp>
        <p:nvSpPr>
          <p:cNvPr id="82" name="Shape 82"/>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lnSpc>
                <a:spcPct val="150000"/>
              </a:lnSpc>
              <a:spcBef>
                <a:spcPts val="0"/>
              </a:spcBef>
            </a:pPr>
            <a:r>
              <a:rPr lang="es"/>
              <a:t>Situaciones particulares, excepcionales o de poca frecuencia</a:t>
            </a:r>
          </a:p>
          <a:p>
            <a:pPr indent="-228600" lvl="0" marL="457200" rtl="0">
              <a:lnSpc>
                <a:spcPct val="150000"/>
              </a:lnSpc>
              <a:spcBef>
                <a:spcPts val="0"/>
              </a:spcBef>
            </a:pPr>
            <a:r>
              <a:rPr lang="es"/>
              <a:t>Desconocimiento de todas las alternativas disponibles</a:t>
            </a:r>
          </a:p>
          <a:p>
            <a:pPr indent="-228600" lvl="0" marL="457200" rtl="0">
              <a:lnSpc>
                <a:spcPct val="150000"/>
              </a:lnSpc>
              <a:spcBef>
                <a:spcPts val="0"/>
              </a:spcBef>
            </a:pPr>
            <a:r>
              <a:rPr lang="es"/>
              <a:t>Escaso o nulo conocimiento del problema</a:t>
            </a:r>
          </a:p>
          <a:p>
            <a:pPr indent="-228600" lvl="0" marL="457200" rtl="0">
              <a:lnSpc>
                <a:spcPct val="150000"/>
              </a:lnSpc>
              <a:spcBef>
                <a:spcPts val="0"/>
              </a:spcBef>
            </a:pPr>
            <a:r>
              <a:rPr lang="es"/>
              <a:t>Generación de una regla o proceso para decidir</a:t>
            </a:r>
          </a:p>
          <a:p>
            <a:pPr indent="-228600" lvl="0" marL="457200" rtl="0">
              <a:lnSpc>
                <a:spcPct val="150000"/>
              </a:lnSpc>
              <a:spcBef>
                <a:spcPts val="0"/>
              </a:spcBef>
            </a:pPr>
            <a:r>
              <a:rPr lang="es"/>
              <a:t>Dedicación de tiempo mayor</a:t>
            </a:r>
          </a:p>
          <a:p>
            <a:pPr indent="-228600" lvl="0" marL="457200">
              <a:lnSpc>
                <a:spcPct val="150000"/>
              </a:lnSpc>
              <a:spcBef>
                <a:spcPts val="0"/>
              </a:spcBef>
            </a:pPr>
            <a:r>
              <a:rPr lang="es"/>
              <a:t>Incertidumbre de si se escogió la mejor alternativa</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Software para la toma de decisiones</a:t>
            </a:r>
          </a:p>
        </p:txBody>
      </p:sp>
      <p:sp>
        <p:nvSpPr>
          <p:cNvPr id="88" name="Shape 88"/>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s"/>
              <a:t>Sistemas tradicionales guiados por la tecnología o profesionales expertos que se basan en su conocimiento.</a:t>
            </a:r>
          </a:p>
          <a:p>
            <a:pPr indent="-228600" lvl="0" marL="457200" rtl="0">
              <a:spcBef>
                <a:spcPts val="0"/>
              </a:spcBef>
            </a:pPr>
            <a:r>
              <a:rPr lang="es"/>
              <a:t>El usuario final suele quedar en segundo plano.</a:t>
            </a:r>
          </a:p>
          <a:p>
            <a:pPr indent="-228600" lvl="0" marL="457200" rtl="0">
              <a:spcBef>
                <a:spcPts val="0"/>
              </a:spcBef>
            </a:pPr>
            <a:r>
              <a:rPr lang="es"/>
              <a:t>Producto final complejo o difícil de entender.</a:t>
            </a:r>
          </a:p>
          <a:p>
            <a:pPr lvl="0" rtl="0">
              <a:spcBef>
                <a:spcPts val="0"/>
              </a:spcBef>
              <a:buNone/>
            </a:pPr>
            <a:r>
              <a:rPr lang="es"/>
              <a:t>Sitios de e-commerce</a:t>
            </a:r>
          </a:p>
          <a:p>
            <a:pPr indent="-228600" lvl="0" marL="457200" rtl="0">
              <a:spcBef>
                <a:spcPts val="0"/>
              </a:spcBef>
            </a:pPr>
            <a:r>
              <a:rPr lang="es"/>
              <a:t>Brindan al usuario la comodidad por ser fácilmente accesibles.</a:t>
            </a:r>
          </a:p>
          <a:p>
            <a:pPr indent="-228600" lvl="0" marL="457200" rtl="0">
              <a:spcBef>
                <a:spcPts val="0"/>
              </a:spcBef>
            </a:pPr>
            <a:r>
              <a:rPr lang="es"/>
              <a:t>La información disponible es acotada o poco legible.</a:t>
            </a:r>
          </a:p>
          <a:p>
            <a:pPr indent="-228600" lvl="0" marL="457200">
              <a:spcBef>
                <a:spcPts val="0"/>
              </a:spcBef>
            </a:pPr>
            <a:r>
              <a:rPr lang="es"/>
              <a:t>Están diseñados para vender</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pic>
        <p:nvPicPr>
          <p:cNvPr descr="Captura de pantalla de 2017-06-15 10-22-01.png" id="93" name="Shape 93"/>
          <p:cNvPicPr preferRelativeResize="0"/>
          <p:nvPr/>
        </p:nvPicPr>
        <p:blipFill>
          <a:blip r:embed="rId3">
            <a:alphaModFix/>
          </a:blip>
          <a:stretch>
            <a:fillRect/>
          </a:stretch>
        </p:blipFill>
        <p:spPr>
          <a:xfrm>
            <a:off x="1492700" y="152400"/>
            <a:ext cx="1778670" cy="4838699"/>
          </a:xfrm>
          <a:prstGeom prst="rect">
            <a:avLst/>
          </a:prstGeom>
          <a:noFill/>
          <a:ln>
            <a:noFill/>
          </a:ln>
        </p:spPr>
      </p:pic>
      <p:pic>
        <p:nvPicPr>
          <p:cNvPr descr="Captura de pantalla de 2017-06-15 10-29-42.png" id="94" name="Shape 94"/>
          <p:cNvPicPr preferRelativeResize="0"/>
          <p:nvPr/>
        </p:nvPicPr>
        <p:blipFill>
          <a:blip r:embed="rId4">
            <a:alphaModFix/>
          </a:blip>
          <a:stretch>
            <a:fillRect/>
          </a:stretch>
        </p:blipFill>
        <p:spPr>
          <a:xfrm>
            <a:off x="5691945" y="152400"/>
            <a:ext cx="1623662" cy="48386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Casos de estudio</a:t>
            </a:r>
          </a:p>
        </p:txBody>
      </p:sp>
      <p:sp>
        <p:nvSpPr>
          <p:cNvPr id="100" name="Shape 100"/>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b="1" lang="es"/>
              <a:t>Compra de hoteles  →  </a:t>
            </a:r>
            <a:r>
              <a:rPr b="1" lang="es"/>
              <a:t>Despegar</a:t>
            </a:r>
          </a:p>
          <a:p>
            <a:pPr lvl="0">
              <a:spcBef>
                <a:spcPts val="0"/>
              </a:spcBef>
              <a:buNone/>
            </a:pPr>
            <a:r>
              <a:rPr lang="es">
                <a:latin typeface="Arial"/>
                <a:ea typeface="Arial"/>
                <a:cs typeface="Arial"/>
                <a:sym typeface="Arial"/>
              </a:rPr>
              <a:t>Empresa de servicios de turismo online más importante de la región y quinta a nivel mundial. </a:t>
            </a:r>
          </a:p>
          <a:p>
            <a:pPr lvl="0">
              <a:spcBef>
                <a:spcPts val="0"/>
              </a:spcBef>
              <a:buNone/>
            </a:pPr>
            <a:r>
              <a:rPr b="1" lang="es">
                <a:latin typeface="Arial"/>
                <a:ea typeface="Arial"/>
                <a:cs typeface="Arial"/>
                <a:sym typeface="Arial"/>
              </a:rPr>
              <a:t>Compra de notebooks → XTR</a:t>
            </a:r>
          </a:p>
          <a:p>
            <a:pPr lvl="0">
              <a:spcBef>
                <a:spcPts val="0"/>
              </a:spcBef>
              <a:buNone/>
            </a:pPr>
            <a:r>
              <a:rPr lang="es">
                <a:latin typeface="Arial"/>
                <a:ea typeface="Arial"/>
                <a:cs typeface="Arial"/>
                <a:sym typeface="Arial"/>
              </a:rPr>
              <a:t>Sitio dedicado para la compra de hardware con amplio stock</a:t>
            </a:r>
          </a:p>
          <a:p>
            <a:pPr lvl="0" rtl="0">
              <a:spcBef>
                <a:spcPts val="0"/>
              </a:spcBef>
              <a:buNone/>
            </a:pPr>
            <a:r>
              <a:t/>
            </a:r>
            <a:endParaRPr>
              <a:latin typeface="Arial"/>
              <a:ea typeface="Arial"/>
              <a:cs typeface="Arial"/>
              <a:sym typeface="Arial"/>
            </a:endParaRPr>
          </a:p>
          <a:p>
            <a:pPr lvl="0" rtl="0">
              <a:spcBef>
                <a:spcPts val="0"/>
              </a:spcBef>
              <a:buNone/>
            </a:pPr>
            <a:r>
              <a:t/>
            </a:r>
            <a:endParaRPr>
              <a:latin typeface="Arial"/>
              <a:ea typeface="Arial"/>
              <a:cs typeface="Arial"/>
              <a:sym typeface="Arial"/>
            </a:endParaRPr>
          </a:p>
          <a:p>
            <a:pPr lvl="0" rtl="0">
              <a:spcBef>
                <a:spcPts val="0"/>
              </a:spcBef>
              <a:buNone/>
            </a:pPr>
            <a:r>
              <a:t/>
            </a:r>
            <a:endParaRPr>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Metodología - Diseño centrado en el usuario</a:t>
            </a:r>
          </a:p>
        </p:txBody>
      </p:sp>
      <p:sp>
        <p:nvSpPr>
          <p:cNvPr id="106" name="Shape 106"/>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pPr>
            <a:r>
              <a:rPr lang="es"/>
              <a:t>Conocer y comprender las necesidades del usuario</a:t>
            </a:r>
          </a:p>
          <a:p>
            <a:pPr indent="-228600" lvl="0" marL="457200" rtl="0">
              <a:spcBef>
                <a:spcPts val="0"/>
              </a:spcBef>
            </a:pPr>
            <a:r>
              <a:rPr lang="es"/>
              <a:t>Diseñar soluciones que resuelvan estas necesidades y se ajusten a sus </a:t>
            </a:r>
            <a:r>
              <a:rPr lang="es"/>
              <a:t>expectativas</a:t>
            </a:r>
            <a:r>
              <a:rPr lang="es"/>
              <a:t>.</a:t>
            </a:r>
          </a:p>
          <a:p>
            <a:pPr indent="-228600" lvl="0" marL="457200" rtl="0">
              <a:spcBef>
                <a:spcPts val="0"/>
              </a:spcBef>
            </a:pPr>
            <a:r>
              <a:rPr lang="es"/>
              <a:t>Evaluar junto con el usuario el desempeño del sitio.</a:t>
            </a:r>
          </a:p>
          <a:p>
            <a:pPr lvl="0" rtl="0">
              <a:spcBef>
                <a:spcPts val="0"/>
              </a:spcBef>
              <a:buNone/>
            </a:pPr>
            <a:r>
              <a:t/>
            </a:r>
            <a:endParaRPr/>
          </a:p>
          <a:p>
            <a:pPr lvl="0" rtl="0">
              <a:spcBef>
                <a:spcPts val="0"/>
              </a:spcBef>
              <a:buNone/>
            </a:pPr>
            <a:r>
              <a:rPr lang="es"/>
              <a:t>Según (Nielsen 1993) con 5 usuarios se pueden detectar el 75% de los problemas de usabilidad.</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s"/>
              <a:t>Compra de notebooks - Hipótesis</a:t>
            </a:r>
          </a:p>
        </p:txBody>
      </p:sp>
      <p:sp>
        <p:nvSpPr>
          <p:cNvPr id="112" name="Shape 112"/>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lnSpc>
                <a:spcPct val="150000"/>
              </a:lnSpc>
              <a:spcBef>
                <a:spcPts val="0"/>
              </a:spcBef>
            </a:pPr>
            <a:r>
              <a:rPr lang="es"/>
              <a:t>Pocas opciones para filtrar</a:t>
            </a:r>
          </a:p>
          <a:p>
            <a:pPr indent="-228600" lvl="0" marL="457200" rtl="0">
              <a:lnSpc>
                <a:spcPct val="150000"/>
              </a:lnSpc>
              <a:spcBef>
                <a:spcPts val="0"/>
              </a:spcBef>
            </a:pPr>
            <a:r>
              <a:rPr lang="es"/>
              <a:t>Filtros con valores muy específicos</a:t>
            </a:r>
          </a:p>
          <a:p>
            <a:pPr indent="-228600" lvl="0" marL="457200" rtl="0">
              <a:lnSpc>
                <a:spcPct val="150000"/>
              </a:lnSpc>
              <a:spcBef>
                <a:spcPts val="0"/>
              </a:spcBef>
            </a:pPr>
            <a:r>
              <a:rPr lang="es"/>
              <a:t>Filtro por precios restringido</a:t>
            </a:r>
          </a:p>
          <a:p>
            <a:pPr indent="-228600" lvl="0" marL="457200" rtl="0">
              <a:lnSpc>
                <a:spcPct val="150000"/>
              </a:lnSpc>
              <a:spcBef>
                <a:spcPts val="0"/>
              </a:spcBef>
            </a:pPr>
            <a:r>
              <a:rPr lang="es"/>
              <a:t>Botón comparar oculto</a:t>
            </a:r>
          </a:p>
          <a:p>
            <a:pPr indent="-228600" lvl="0" marL="457200" rtl="0">
              <a:lnSpc>
                <a:spcPct val="150000"/>
              </a:lnSpc>
              <a:spcBef>
                <a:spcPts val="0"/>
              </a:spcBef>
            </a:pPr>
            <a:r>
              <a:rPr lang="es"/>
              <a:t>Filtros inferiores poco visibles</a:t>
            </a:r>
          </a:p>
          <a:p>
            <a:pPr indent="-228600" lvl="0" marL="457200" rtl="0">
              <a:lnSpc>
                <a:spcPct val="150000"/>
              </a:lnSpc>
              <a:spcBef>
                <a:spcPts val="0"/>
              </a:spcBef>
            </a:pPr>
            <a:r>
              <a:rPr lang="es"/>
              <a:t>Búsquedas partidas</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