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3"/>
  </p:notesMasterIdLst>
  <p:sldIdLst>
    <p:sldId id="271" r:id="rId2"/>
    <p:sldId id="266" r:id="rId3"/>
    <p:sldId id="330" r:id="rId4"/>
    <p:sldId id="258" r:id="rId5"/>
    <p:sldId id="282" r:id="rId6"/>
    <p:sldId id="283" r:id="rId7"/>
    <p:sldId id="284" r:id="rId8"/>
    <p:sldId id="281" r:id="rId9"/>
    <p:sldId id="286" r:id="rId10"/>
    <p:sldId id="273" r:id="rId11"/>
    <p:sldId id="287" r:id="rId12"/>
    <p:sldId id="334" r:id="rId13"/>
    <p:sldId id="274" r:id="rId14"/>
    <p:sldId id="331" r:id="rId15"/>
    <p:sldId id="332" r:id="rId16"/>
    <p:sldId id="335" r:id="rId17"/>
    <p:sldId id="333" r:id="rId18"/>
    <p:sldId id="336" r:id="rId19"/>
    <p:sldId id="337" r:id="rId20"/>
    <p:sldId id="338" r:id="rId21"/>
    <p:sldId id="275" r:id="rId22"/>
    <p:sldId id="339" r:id="rId23"/>
    <p:sldId id="340" r:id="rId24"/>
    <p:sldId id="341" r:id="rId25"/>
    <p:sldId id="342" r:id="rId26"/>
    <p:sldId id="343" r:id="rId27"/>
    <p:sldId id="276" r:id="rId28"/>
    <p:sldId id="289" r:id="rId29"/>
    <p:sldId id="290" r:id="rId30"/>
    <p:sldId id="293" r:id="rId31"/>
    <p:sldId id="294" r:id="rId32"/>
    <p:sldId id="295" r:id="rId33"/>
    <p:sldId id="296" r:id="rId34"/>
    <p:sldId id="298" r:id="rId35"/>
    <p:sldId id="299" r:id="rId36"/>
    <p:sldId id="297" r:id="rId37"/>
    <p:sldId id="277" r:id="rId38"/>
    <p:sldId id="300" r:id="rId39"/>
    <p:sldId id="301" r:id="rId40"/>
    <p:sldId id="302" r:id="rId41"/>
    <p:sldId id="303" r:id="rId42"/>
    <p:sldId id="304" r:id="rId43"/>
    <p:sldId id="305" r:id="rId44"/>
    <p:sldId id="306" r:id="rId45"/>
    <p:sldId id="307" r:id="rId46"/>
    <p:sldId id="308" r:id="rId47"/>
    <p:sldId id="309" r:id="rId48"/>
    <p:sldId id="291" r:id="rId49"/>
    <p:sldId id="312" r:id="rId50"/>
    <p:sldId id="310" r:id="rId51"/>
    <p:sldId id="311" r:id="rId52"/>
    <p:sldId id="313" r:id="rId53"/>
    <p:sldId id="314" r:id="rId54"/>
    <p:sldId id="315" r:id="rId55"/>
    <p:sldId id="316" r:id="rId56"/>
    <p:sldId id="317" r:id="rId57"/>
    <p:sldId id="318" r:id="rId58"/>
    <p:sldId id="319" r:id="rId59"/>
    <p:sldId id="320" r:id="rId60"/>
    <p:sldId id="321" r:id="rId61"/>
    <p:sldId id="322" r:id="rId62"/>
    <p:sldId id="323" r:id="rId63"/>
    <p:sldId id="325" r:id="rId64"/>
    <p:sldId id="324" r:id="rId65"/>
    <p:sldId id="326" r:id="rId66"/>
    <p:sldId id="327" r:id="rId67"/>
    <p:sldId id="328" r:id="rId68"/>
    <p:sldId id="329" r:id="rId69"/>
    <p:sldId id="278" r:id="rId70"/>
    <p:sldId id="280" r:id="rId71"/>
    <p:sldId id="34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88" autoAdjust="0"/>
    <p:restoredTop sz="94660" autoAdjust="0"/>
  </p:normalViewPr>
  <p:slideViewPr>
    <p:cSldViewPr>
      <p:cViewPr>
        <p:scale>
          <a:sx n="90" d="100"/>
          <a:sy n="90" d="100"/>
        </p:scale>
        <p:origin x="-816" y="258"/>
      </p:cViewPr>
      <p:guideLst>
        <p:guide orient="horz" pos="2160"/>
        <p:guide pos="2880"/>
      </p:guideLst>
    </p:cSldViewPr>
  </p:slideViewPr>
  <p:outlineViewPr>
    <p:cViewPr>
      <p:scale>
        <a:sx n="33" d="100"/>
        <a:sy n="33" d="100"/>
      </p:scale>
      <p:origin x="42" y="20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AD7BEC-F483-4A59-B586-66BC0A0C1E00}" type="datetimeFigureOut">
              <a:rPr lang="es-AR" smtClean="0"/>
              <a:pPr/>
              <a:t>16/08/2017</a:t>
            </a:fld>
            <a:endParaRPr lang="es-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A4AC1-538D-4CFC-92AC-4B9D6069C773}" type="slidenum">
              <a:rPr lang="es-AR" smtClean="0"/>
              <a:pPr/>
              <a:t>‹#›</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18D9176-E151-4DA5-B469-CB499D2F3023}" type="datetime1">
              <a:rPr lang="en-US" smtClean="0"/>
              <a:pPr/>
              <a:t>8/16/2017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4ABC392-B124-495E-B44C-F269EE5093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6FA35B-0E8C-44B8-BA3F-1D1CF883ABFD}" type="datetime1">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BC392-B124-495E-B44C-F269EE5093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680D90-074D-402E-BE3C-6E59E4A3F3A3}" type="datetime1">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BC392-B124-495E-B44C-F269EE5093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2DB3CA7-7BC5-4549-B88C-09BB76A5F993}" type="datetime1">
              <a:rPr lang="en-US" smtClean="0"/>
              <a:pPr/>
              <a:t>8/16/2017</a:t>
            </a:fld>
            <a:endParaRPr lang="en-US"/>
          </a:p>
        </p:txBody>
      </p:sp>
      <p:sp>
        <p:nvSpPr>
          <p:cNvPr id="9" name="Slide Number Placeholder 8"/>
          <p:cNvSpPr>
            <a:spLocks noGrp="1"/>
          </p:cNvSpPr>
          <p:nvPr>
            <p:ph type="sldNum" sz="quarter" idx="15"/>
          </p:nvPr>
        </p:nvSpPr>
        <p:spPr/>
        <p:txBody>
          <a:bodyPr rtlCol="0"/>
          <a:lstStyle/>
          <a:p>
            <a:fld id="{C4ABC392-B124-495E-B44C-F269EE50933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40D0820-E9AD-4710-BA3F-0873281FD09C}" type="datetime1">
              <a:rPr lang="en-US" smtClean="0"/>
              <a:pPr/>
              <a:t>8/16/2017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4ABC392-B124-495E-B44C-F269EE5093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1EA8695-2C44-4ACD-9BF0-63897EAE40EA}" type="datetime1">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BC392-B124-495E-B44C-F269EE50933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FB25B0A-7031-4E48-96F6-57E41793D38C}" type="datetime1">
              <a:rPr lang="en-US" smtClean="0"/>
              <a:pPr/>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BC392-B124-495E-B44C-F269EE50933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5CBB665-55C1-41AD-812B-FD170FCB8C54}" type="datetime1">
              <a:rPr lang="en-US" smtClean="0"/>
              <a:pPr/>
              <a:t>8/16/2017</a:t>
            </a:fld>
            <a:endParaRPr lang="en-US"/>
          </a:p>
        </p:txBody>
      </p:sp>
      <p:sp>
        <p:nvSpPr>
          <p:cNvPr id="7" name="Slide Number Placeholder 6"/>
          <p:cNvSpPr>
            <a:spLocks noGrp="1"/>
          </p:cNvSpPr>
          <p:nvPr>
            <p:ph type="sldNum" sz="quarter" idx="11"/>
          </p:nvPr>
        </p:nvSpPr>
        <p:spPr/>
        <p:txBody>
          <a:bodyPr rtlCol="0"/>
          <a:lstStyle/>
          <a:p>
            <a:fld id="{C4ABC392-B124-495E-B44C-F269EE50933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69045-012C-4ADA-B0F6-2B07C370188F}" type="datetime1">
              <a:rPr lang="en-US" smtClean="0"/>
              <a:pPr/>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BC392-B124-495E-B44C-F269EE5093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8D86366-5151-4BBD-877A-A732B0B328B9}" type="datetime1">
              <a:rPr lang="en-US" smtClean="0"/>
              <a:pPr/>
              <a:t>8/16/2017</a:t>
            </a:fld>
            <a:endParaRPr lang="en-US"/>
          </a:p>
        </p:txBody>
      </p:sp>
      <p:sp>
        <p:nvSpPr>
          <p:cNvPr id="22" name="Slide Number Placeholder 21"/>
          <p:cNvSpPr>
            <a:spLocks noGrp="1"/>
          </p:cNvSpPr>
          <p:nvPr>
            <p:ph type="sldNum" sz="quarter" idx="15"/>
          </p:nvPr>
        </p:nvSpPr>
        <p:spPr/>
        <p:txBody>
          <a:bodyPr rtlCol="0"/>
          <a:lstStyle/>
          <a:p>
            <a:fld id="{C4ABC392-B124-495E-B44C-F269EE50933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9B27039-FB7A-4757-823E-B8ED8D17C9E4}" type="datetime1">
              <a:rPr lang="en-US" smtClean="0"/>
              <a:pPr/>
              <a:t>8/16/2017</a:t>
            </a:fld>
            <a:endParaRPr lang="en-US"/>
          </a:p>
        </p:txBody>
      </p:sp>
      <p:sp>
        <p:nvSpPr>
          <p:cNvPr id="18" name="Slide Number Placeholder 17"/>
          <p:cNvSpPr>
            <a:spLocks noGrp="1"/>
          </p:cNvSpPr>
          <p:nvPr>
            <p:ph type="sldNum" sz="quarter" idx="11"/>
          </p:nvPr>
        </p:nvSpPr>
        <p:spPr/>
        <p:txBody>
          <a:bodyPr rtlCol="0"/>
          <a:lstStyle/>
          <a:p>
            <a:fld id="{C4ABC392-B124-495E-B44C-F269EE50933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0D9DD3F-D997-4591-8DC8-23ED142E1667}" type="datetime1">
              <a:rPr lang="en-US" smtClean="0"/>
              <a:pPr/>
              <a:t>8/16/2017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ABC392-B124-495E-B44C-F269EE5093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714348" y="357166"/>
            <a:ext cx="7467600" cy="3382272"/>
          </a:xfrm>
          <a:prstGeom prst="rect">
            <a:avLst/>
          </a:prstGeom>
          <a:noFill/>
          <a:ln w="9525">
            <a:noFill/>
            <a:miter lim="800000"/>
            <a:headEnd/>
            <a:tailEnd/>
          </a:ln>
          <a:effectLst/>
        </p:spPr>
      </p:pic>
      <p:pic>
        <p:nvPicPr>
          <p:cNvPr id="5" name="Picture 2" descr="D:\Documents and Settings\barzola\Desktop\Facultad\images.jpg"/>
          <p:cNvPicPr>
            <a:picLocks noChangeAspect="1" noChangeArrowheads="1"/>
          </p:cNvPicPr>
          <p:nvPr/>
        </p:nvPicPr>
        <p:blipFill>
          <a:blip r:embed="rId3" cstate="print"/>
          <a:srcRect/>
          <a:stretch>
            <a:fillRect/>
          </a:stretch>
        </p:blipFill>
        <p:spPr bwMode="auto">
          <a:xfrm>
            <a:off x="6286512" y="3757628"/>
            <a:ext cx="2428875" cy="1885950"/>
          </a:xfrm>
          <a:prstGeom prst="rect">
            <a:avLst/>
          </a:prstGeom>
          <a:noFill/>
        </p:spPr>
      </p:pic>
      <p:sp>
        <p:nvSpPr>
          <p:cNvPr id="6" name="Title 1"/>
          <p:cNvSpPr txBox="1">
            <a:spLocks/>
          </p:cNvSpPr>
          <p:nvPr/>
        </p:nvSpPr>
        <p:spPr>
          <a:xfrm>
            <a:off x="1071538" y="4071942"/>
            <a:ext cx="6172200" cy="1030266"/>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000" b="0" i="0" u="none" strike="noStrike" kern="1200" cap="small" spc="0" normalizeH="0" baseline="0" noProof="0" dirty="0" smtClean="0">
                <a:ln>
                  <a:noFill/>
                </a:ln>
                <a:solidFill>
                  <a:schemeClr val="tx2"/>
                </a:solidFill>
                <a:effectLst/>
                <a:uLnTx/>
                <a:uFillTx/>
                <a:latin typeface="Arial" pitchFamily="34" charset="0"/>
                <a:ea typeface="+mj-ea"/>
                <a:cs typeface="Arial" pitchFamily="34" charset="0"/>
              </a:rPr>
              <a:t>Exposición Agosto 2017</a:t>
            </a:r>
            <a:endParaRPr kumimoji="0" lang="en-US" sz="3000" b="0" i="0" u="none" strike="noStrike" kern="1200" cap="small" spc="0" normalizeH="0" baseline="0" noProof="0" dirty="0">
              <a:ln>
                <a:noFill/>
              </a:ln>
              <a:solidFill>
                <a:schemeClr val="tx2"/>
              </a:solidFill>
              <a:effectLst/>
              <a:uLnTx/>
              <a:uFillTx/>
              <a:latin typeface="Arial" pitchFamily="34" charset="0"/>
              <a:ea typeface="+mj-ea"/>
              <a:cs typeface="Arial" pitchFamily="34" charset="0"/>
            </a:endParaRPr>
          </a:p>
        </p:txBody>
      </p:sp>
      <p:sp>
        <p:nvSpPr>
          <p:cNvPr id="7" name="Slide Number Placeholder 6"/>
          <p:cNvSpPr>
            <a:spLocks noGrp="1"/>
          </p:cNvSpPr>
          <p:nvPr>
            <p:ph type="sldNum" sz="quarter" idx="15"/>
          </p:nvPr>
        </p:nvSpPr>
        <p:spPr/>
        <p:txBody>
          <a:bodyPr/>
          <a:lstStyle/>
          <a:p>
            <a:fld id="{C4ABC392-B124-495E-B44C-F269EE50933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2 – sistemas </a:t>
            </a:r>
            <a:r>
              <a:rPr lang="es-AR" dirty="0" err="1" smtClean="0"/>
              <a:t>legacy</a:t>
            </a:r>
            <a:endParaRPr lang="en-US" dirty="0"/>
          </a:p>
        </p:txBody>
      </p:sp>
      <p:sp>
        <p:nvSpPr>
          <p:cNvPr id="3" name="Content Placeholder 2"/>
          <p:cNvSpPr>
            <a:spLocks noGrp="1"/>
          </p:cNvSpPr>
          <p:nvPr>
            <p:ph sz="quarter" idx="1"/>
          </p:nvPr>
        </p:nvSpPr>
        <p:spPr>
          <a:xfrm>
            <a:off x="928662" y="1000108"/>
            <a:ext cx="7416824" cy="4857784"/>
          </a:xfrm>
        </p:spPr>
        <p:txBody>
          <a:bodyPr>
            <a:normAutofit/>
          </a:bodyPr>
          <a:lstStyle/>
          <a:p>
            <a:pPr algn="just"/>
            <a:r>
              <a:rPr lang="es-ES" sz="3200" dirty="0" smtClean="0">
                <a:latin typeface="Arial" pitchFamily="34" charset="0"/>
                <a:cs typeface="Arial" pitchFamily="34" charset="0"/>
              </a:rPr>
              <a:t>Sistemas </a:t>
            </a:r>
            <a:r>
              <a:rPr lang="es-ES" sz="3200" dirty="0" err="1" smtClean="0">
                <a:latin typeface="Arial" pitchFamily="34" charset="0"/>
                <a:cs typeface="Arial" pitchFamily="34" charset="0"/>
              </a:rPr>
              <a:t>Legacy</a:t>
            </a:r>
            <a:r>
              <a:rPr lang="es-ES" sz="3200" dirty="0" smtClean="0">
                <a:latin typeface="Arial" pitchFamily="34" charset="0"/>
                <a:cs typeface="Arial" pitchFamily="34" charset="0"/>
              </a:rPr>
              <a:t>.</a:t>
            </a:r>
          </a:p>
          <a:p>
            <a:pPr algn="just"/>
            <a:endParaRPr lang="es-ES" sz="3200" dirty="0" smtClean="0">
              <a:latin typeface="Arial" pitchFamily="34" charset="0"/>
              <a:cs typeface="Arial" pitchFamily="34" charset="0"/>
            </a:endParaRPr>
          </a:p>
          <a:p>
            <a:pPr algn="just"/>
            <a:r>
              <a:rPr lang="es-ES" sz="2000" dirty="0" smtClean="0">
                <a:latin typeface="Arial" pitchFamily="34" charset="0"/>
                <a:cs typeface="Arial" pitchFamily="34" charset="0"/>
              </a:rPr>
              <a:t>Se consideran antiguas debido al período de tiempo que han sido puestas en producción.</a:t>
            </a:r>
          </a:p>
          <a:p>
            <a:pPr algn="just"/>
            <a:r>
              <a:rPr lang="es-ES" sz="2000" dirty="0" smtClean="0">
                <a:latin typeface="Arial" pitchFamily="34" charset="0"/>
                <a:cs typeface="Arial" pitchFamily="34" charset="0"/>
              </a:rPr>
              <a:t>Son sistemas con tecnología obsoleta que actualmente siguen funcionando.</a:t>
            </a:r>
          </a:p>
          <a:p>
            <a:pPr algn="just"/>
            <a:r>
              <a:rPr lang="es-ES" sz="2000" dirty="0" smtClean="0">
                <a:latin typeface="Arial" pitchFamily="34" charset="0"/>
                <a:cs typeface="Arial" pitchFamily="34" charset="0"/>
              </a:rPr>
              <a:t>En general, sin técnicas de diseño ( sistema monolíticos ).</a:t>
            </a:r>
          </a:p>
          <a:p>
            <a:pPr algn="just"/>
            <a:r>
              <a:rPr lang="es-ES" sz="2000" dirty="0" smtClean="0">
                <a:latin typeface="Arial" pitchFamily="34" charset="0"/>
                <a:cs typeface="Arial" pitchFamily="34" charset="0"/>
              </a:rPr>
              <a:t>Suelen dar soporte a funciones de misión crítica.</a:t>
            </a:r>
          </a:p>
          <a:p>
            <a:pPr algn="just"/>
            <a:endParaRPr lang="es-ES" sz="2000" dirty="0" smtClean="0">
              <a:latin typeface="Arial" pitchFamily="34" charset="0"/>
              <a:cs typeface="Arial" pitchFamily="34" charset="0"/>
            </a:endParaRPr>
          </a:p>
          <a:p>
            <a:pPr algn="just"/>
            <a:endParaRPr lang="es-ES" sz="2000" dirty="0" smtClean="0">
              <a:latin typeface="Arial" pitchFamily="34" charset="0"/>
              <a:cs typeface="Arial" pitchFamily="34" charset="0"/>
            </a:endParaRPr>
          </a:p>
          <a:p>
            <a:pPr algn="just">
              <a:buNone/>
            </a:pPr>
            <a:endParaRPr lang="es-ES" sz="32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2 – sistemas </a:t>
            </a:r>
            <a:r>
              <a:rPr lang="es-AR" dirty="0" err="1" smtClean="0"/>
              <a:t>legacy</a:t>
            </a:r>
            <a:endParaRPr lang="en-US" dirty="0"/>
          </a:p>
        </p:txBody>
      </p:sp>
      <p:sp>
        <p:nvSpPr>
          <p:cNvPr id="3" name="Content Placeholder 2"/>
          <p:cNvSpPr>
            <a:spLocks noGrp="1"/>
          </p:cNvSpPr>
          <p:nvPr>
            <p:ph sz="quarter" idx="1"/>
          </p:nvPr>
        </p:nvSpPr>
        <p:spPr>
          <a:xfrm>
            <a:off x="428596" y="857232"/>
            <a:ext cx="7858180" cy="6000768"/>
          </a:xfrm>
        </p:spPr>
        <p:txBody>
          <a:bodyPr>
            <a:normAutofit fontScale="62500" lnSpcReduction="20000"/>
          </a:bodyPr>
          <a:lstStyle/>
          <a:p>
            <a:pPr algn="just"/>
            <a:r>
              <a:rPr lang="es-ES" sz="3800" dirty="0" smtClean="0">
                <a:latin typeface="Arial" pitchFamily="34" charset="0"/>
                <a:cs typeface="Arial" pitchFamily="34" charset="0"/>
              </a:rPr>
              <a:t>Problemáticas a considerar</a:t>
            </a:r>
          </a:p>
          <a:p>
            <a:pPr lvl="1" algn="just"/>
            <a:r>
              <a:rPr lang="es-AR" sz="3200" dirty="0" smtClean="0">
                <a:latin typeface="Arial" pitchFamily="34" charset="0"/>
                <a:cs typeface="Arial" pitchFamily="34" charset="0"/>
              </a:rPr>
              <a:t>Distribución y heterogeneidad</a:t>
            </a:r>
          </a:p>
          <a:p>
            <a:pPr lvl="1" algn="just"/>
            <a:r>
              <a:rPr lang="es-AR" sz="3200" dirty="0" err="1" smtClean="0">
                <a:latin typeface="Arial" pitchFamily="34" charset="0"/>
                <a:cs typeface="Arial" pitchFamily="34" charset="0"/>
              </a:rPr>
              <a:t>Reuso</a:t>
            </a:r>
            <a:endParaRPr lang="es-AR" sz="3200" dirty="0" smtClean="0">
              <a:latin typeface="Arial" pitchFamily="34" charset="0"/>
              <a:cs typeface="Arial" pitchFamily="34" charset="0"/>
            </a:endParaRPr>
          </a:p>
          <a:p>
            <a:pPr lvl="1" algn="just"/>
            <a:r>
              <a:rPr lang="es-AR" sz="3200" dirty="0" smtClean="0">
                <a:latin typeface="Arial" pitchFamily="34" charset="0"/>
                <a:cs typeface="Arial" pitchFamily="34" charset="0"/>
              </a:rPr>
              <a:t>Documentación y estado del sistema</a:t>
            </a:r>
          </a:p>
          <a:p>
            <a:pPr lvl="1" algn="just"/>
            <a:r>
              <a:rPr lang="es-AR" sz="3200" dirty="0" smtClean="0">
                <a:latin typeface="Arial" pitchFamily="34" charset="0"/>
                <a:cs typeface="Arial" pitchFamily="34" charset="0"/>
              </a:rPr>
              <a:t>Impacto de los cambios realizados en los Sistemas </a:t>
            </a:r>
            <a:r>
              <a:rPr lang="es-AR" sz="3200" dirty="0" err="1" smtClean="0">
                <a:latin typeface="Arial" pitchFamily="34" charset="0"/>
                <a:cs typeface="Arial" pitchFamily="34" charset="0"/>
              </a:rPr>
              <a:t>Legacy</a:t>
            </a:r>
            <a:endParaRPr lang="es-AR" sz="3200" dirty="0" smtClean="0">
              <a:latin typeface="Arial" pitchFamily="34" charset="0"/>
              <a:cs typeface="Arial" pitchFamily="34" charset="0"/>
            </a:endParaRPr>
          </a:p>
          <a:p>
            <a:pPr lvl="1" algn="just"/>
            <a:r>
              <a:rPr lang="es-AR" sz="3200" dirty="0" smtClean="0">
                <a:latin typeface="Arial" pitchFamily="34" charset="0"/>
                <a:cs typeface="Arial" pitchFamily="34" charset="0"/>
              </a:rPr>
              <a:t>Riesgos de alterar el funcionamiento del Sistema </a:t>
            </a:r>
            <a:r>
              <a:rPr lang="es-AR" sz="3200" dirty="0" err="1" smtClean="0">
                <a:latin typeface="Arial" pitchFamily="34" charset="0"/>
                <a:cs typeface="Arial" pitchFamily="34" charset="0"/>
              </a:rPr>
              <a:t>Legacy</a:t>
            </a:r>
            <a:endParaRPr lang="es-AR" sz="3200" dirty="0" smtClean="0">
              <a:latin typeface="Arial" pitchFamily="34" charset="0"/>
              <a:cs typeface="Arial" pitchFamily="34" charset="0"/>
            </a:endParaRPr>
          </a:p>
          <a:p>
            <a:pPr lvl="1" algn="just"/>
            <a:r>
              <a:rPr lang="es-AR" sz="3200" dirty="0" smtClean="0">
                <a:latin typeface="Arial" pitchFamily="34" charset="0"/>
                <a:cs typeface="Arial" pitchFamily="34" charset="0"/>
              </a:rPr>
              <a:t>Derechos de uso y autenticación de usuarios</a:t>
            </a:r>
          </a:p>
          <a:p>
            <a:pPr lvl="1" algn="just"/>
            <a:r>
              <a:rPr lang="es-AR" sz="3200" dirty="0" smtClean="0">
                <a:latin typeface="Arial" pitchFamily="34" charset="0"/>
                <a:cs typeface="Arial" pitchFamily="34" charset="0"/>
              </a:rPr>
              <a:t>Seguridad y privacidad de los datos</a:t>
            </a:r>
          </a:p>
          <a:p>
            <a:pPr lvl="1" algn="just"/>
            <a:r>
              <a:rPr lang="es-AR" sz="3200" dirty="0" smtClean="0">
                <a:latin typeface="Arial" pitchFamily="34" charset="0"/>
                <a:cs typeface="Arial" pitchFamily="34" charset="0"/>
              </a:rPr>
              <a:t>Integridad transaccional</a:t>
            </a:r>
          </a:p>
          <a:p>
            <a:pPr lvl="1" algn="just"/>
            <a:r>
              <a:rPr lang="es-AR" sz="3200" dirty="0" smtClean="0">
                <a:latin typeface="Arial" pitchFamily="34" charset="0"/>
                <a:cs typeface="Arial" pitchFamily="34" charset="0"/>
              </a:rPr>
              <a:t>Adaptar los Sistemas </a:t>
            </a:r>
            <a:r>
              <a:rPr lang="es-AR" sz="3200" dirty="0" err="1" smtClean="0">
                <a:latin typeface="Arial" pitchFamily="34" charset="0"/>
                <a:cs typeface="Arial" pitchFamily="34" charset="0"/>
              </a:rPr>
              <a:t>Legacy</a:t>
            </a:r>
            <a:endParaRPr lang="es-AR" sz="3200" dirty="0" smtClean="0">
              <a:latin typeface="Arial" pitchFamily="34" charset="0"/>
              <a:cs typeface="Arial" pitchFamily="34" charset="0"/>
            </a:endParaRPr>
          </a:p>
          <a:p>
            <a:pPr lvl="1" algn="just"/>
            <a:r>
              <a:rPr lang="es-AR" sz="3200" dirty="0" smtClean="0">
                <a:latin typeface="Arial" pitchFamily="34" charset="0"/>
                <a:cs typeface="Arial" pitchFamily="34" charset="0"/>
              </a:rPr>
              <a:t>Administración y gestión de sistemas</a:t>
            </a:r>
          </a:p>
          <a:p>
            <a:pPr lvl="1" algn="just"/>
            <a:r>
              <a:rPr lang="es-AR" sz="3200" dirty="0" smtClean="0">
                <a:latin typeface="Arial" pitchFamily="34" charset="0"/>
                <a:cs typeface="Arial" pitchFamily="34" charset="0"/>
              </a:rPr>
              <a:t>Gran tamaño</a:t>
            </a:r>
          </a:p>
          <a:p>
            <a:pPr lvl="1" algn="just"/>
            <a:r>
              <a:rPr lang="es-AR" sz="3200" dirty="0" smtClean="0">
                <a:latin typeface="Arial" pitchFamily="34" charset="0"/>
                <a:cs typeface="Arial" pitchFamily="34" charset="0"/>
              </a:rPr>
              <a:t>Técnicas y lenguajes de programación obsoletos</a:t>
            </a:r>
          </a:p>
          <a:p>
            <a:pPr lvl="1" algn="just"/>
            <a:r>
              <a:rPr lang="es-AR" sz="3200" dirty="0" smtClean="0">
                <a:latin typeface="Arial" pitchFamily="34" charset="0"/>
                <a:cs typeface="Arial" pitchFamily="34" charset="0"/>
              </a:rPr>
              <a:t>Plataformas de hardware obsoletas</a:t>
            </a:r>
          </a:p>
          <a:p>
            <a:pPr lvl="1" algn="just"/>
            <a:r>
              <a:rPr lang="es-AR" sz="3200" dirty="0" smtClean="0">
                <a:latin typeface="Arial" pitchFamily="34" charset="0"/>
                <a:cs typeface="Arial" pitchFamily="34" charset="0"/>
              </a:rPr>
              <a:t>El mantenimiento</a:t>
            </a:r>
          </a:p>
          <a:p>
            <a:pPr lvl="1" algn="just"/>
            <a:r>
              <a:rPr lang="es-AR" sz="3200" dirty="0" smtClean="0">
                <a:latin typeface="Arial" pitchFamily="34" charset="0"/>
                <a:cs typeface="Arial" pitchFamily="34" charset="0"/>
              </a:rPr>
              <a:t>Adición de nuevas funcionalidades</a:t>
            </a:r>
          </a:p>
          <a:p>
            <a:pPr lvl="1" algn="just"/>
            <a:r>
              <a:rPr lang="es-AR" sz="3200" dirty="0" smtClean="0">
                <a:latin typeface="Arial" pitchFamily="34" charset="0"/>
                <a:cs typeface="Arial" pitchFamily="34" charset="0"/>
              </a:rPr>
              <a:t>Falta de interfaces bien definidas</a:t>
            </a:r>
            <a:endParaRPr lang="es-ES" sz="32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linds(horizont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linds(horizontal)">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linds(horizontal)">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blinds(horizontal)">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blinds(horizontal)">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blinds(horizontal)">
                                      <p:cBhvr>
                                        <p:cTn id="8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fontScale="90000"/>
          </a:bodyPr>
          <a:lstStyle/>
          <a:p>
            <a:r>
              <a:rPr lang="es-AR" dirty="0" smtClean="0"/>
              <a:t>Capítulo 3 – estado de arte de migración</a:t>
            </a:r>
            <a:endParaRPr lang="en-US" dirty="0"/>
          </a:p>
        </p:txBody>
      </p:sp>
      <p:sp>
        <p:nvSpPr>
          <p:cNvPr id="3" name="Content Placeholder 2"/>
          <p:cNvSpPr>
            <a:spLocks noGrp="1"/>
          </p:cNvSpPr>
          <p:nvPr>
            <p:ph sz="quarter" idx="1"/>
          </p:nvPr>
        </p:nvSpPr>
        <p:spPr>
          <a:xfrm>
            <a:off x="971600" y="928670"/>
            <a:ext cx="7416824" cy="5072098"/>
          </a:xfrm>
        </p:spPr>
        <p:txBody>
          <a:bodyPr>
            <a:normAutofit/>
          </a:bodyPr>
          <a:lstStyle/>
          <a:p>
            <a:pPr algn="just"/>
            <a:r>
              <a:rPr lang="es-ES" dirty="0" smtClean="0">
                <a:latin typeface="Arial" pitchFamily="34" charset="0"/>
                <a:cs typeface="Arial" pitchFamily="34" charset="0"/>
              </a:rPr>
              <a:t>Introducción.</a:t>
            </a:r>
          </a:p>
          <a:p>
            <a:pPr algn="just"/>
            <a:r>
              <a:rPr lang="es-ES" dirty="0" smtClean="0">
                <a:latin typeface="Arial" pitchFamily="34" charset="0"/>
                <a:cs typeface="Arial" pitchFamily="34" charset="0"/>
              </a:rPr>
              <a:t>Reingeniería.</a:t>
            </a:r>
          </a:p>
          <a:p>
            <a:pPr algn="just"/>
            <a:r>
              <a:rPr lang="es-AR" dirty="0" smtClean="0">
                <a:latin typeface="Arial" pitchFamily="34" charset="0"/>
                <a:cs typeface="Arial" pitchFamily="34" charset="0"/>
              </a:rPr>
              <a:t>Ingeniería inversa</a:t>
            </a:r>
          </a:p>
          <a:p>
            <a:pPr algn="just"/>
            <a:r>
              <a:rPr lang="es-AR" dirty="0" smtClean="0">
                <a:latin typeface="Arial" pitchFamily="34" charset="0"/>
                <a:cs typeface="Arial" pitchFamily="34" charset="0"/>
              </a:rPr>
              <a:t>Reestructuración</a:t>
            </a:r>
          </a:p>
          <a:p>
            <a:pPr algn="just"/>
            <a:r>
              <a:rPr lang="es-AR" dirty="0" smtClean="0">
                <a:latin typeface="Arial" pitchFamily="34" charset="0"/>
                <a:cs typeface="Arial" pitchFamily="34" charset="0"/>
              </a:rPr>
              <a:t>Ingeniería directa</a:t>
            </a:r>
          </a:p>
          <a:p>
            <a:pPr algn="just"/>
            <a:r>
              <a:rPr lang="es-AR" dirty="0" smtClean="0">
                <a:latin typeface="Arial" pitchFamily="34" charset="0"/>
                <a:cs typeface="Arial" pitchFamily="34" charset="0"/>
              </a:rPr>
              <a:t>Modelo en herradura</a:t>
            </a:r>
          </a:p>
          <a:p>
            <a:pPr algn="just"/>
            <a:r>
              <a:rPr lang="es-AR" dirty="0" smtClean="0">
                <a:latin typeface="Arial" pitchFamily="34" charset="0"/>
                <a:cs typeface="Arial" pitchFamily="34" charset="0"/>
              </a:rPr>
              <a:t>Desarrollo dirigido por modelos</a:t>
            </a:r>
          </a:p>
          <a:p>
            <a:pPr algn="just"/>
            <a:r>
              <a:rPr lang="es-AR" dirty="0" smtClean="0">
                <a:latin typeface="Arial" pitchFamily="34" charset="0"/>
                <a:cs typeface="Arial" pitchFamily="34" charset="0"/>
              </a:rPr>
              <a:t>Arquitectura dirigida por modelos</a:t>
            </a:r>
          </a:p>
          <a:p>
            <a:r>
              <a:rPr lang="es-AR" dirty="0" smtClean="0">
                <a:latin typeface="Arial" pitchFamily="34" charset="0"/>
                <a:cs typeface="Arial" pitchFamily="34" charset="0"/>
              </a:rPr>
              <a:t>Modernización dirigida por la arquitectura</a:t>
            </a:r>
          </a:p>
          <a:p>
            <a:pPr algn="just"/>
            <a:r>
              <a:rPr lang="es-AR" dirty="0" err="1" smtClean="0">
                <a:latin typeface="Arial" pitchFamily="34" charset="0"/>
                <a:cs typeface="Arial" pitchFamily="34" charset="0"/>
              </a:rPr>
              <a:t>Metamodelo</a:t>
            </a:r>
            <a:r>
              <a:rPr lang="es-AR" dirty="0" smtClean="0">
                <a:latin typeface="Arial" pitchFamily="34" charset="0"/>
                <a:cs typeface="Arial" pitchFamily="34" charset="0"/>
              </a:rPr>
              <a:t> KDM</a:t>
            </a:r>
            <a:endParaRPr lang="es-ES"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fontScale="90000"/>
          </a:bodyPr>
          <a:lstStyle/>
          <a:p>
            <a:r>
              <a:rPr lang="es-AR" dirty="0" smtClean="0"/>
              <a:t>Capítulo 3 – estado de arte de migración</a:t>
            </a:r>
            <a:endParaRPr lang="en-US" dirty="0"/>
          </a:p>
        </p:txBody>
      </p:sp>
      <p:sp>
        <p:nvSpPr>
          <p:cNvPr id="3" name="Content Placeholder 2"/>
          <p:cNvSpPr>
            <a:spLocks noGrp="1"/>
          </p:cNvSpPr>
          <p:nvPr>
            <p:ph sz="quarter" idx="1"/>
          </p:nvPr>
        </p:nvSpPr>
        <p:spPr>
          <a:xfrm>
            <a:off x="571472" y="785794"/>
            <a:ext cx="7929618" cy="3143272"/>
          </a:xfrm>
        </p:spPr>
        <p:txBody>
          <a:bodyPr>
            <a:normAutofit/>
          </a:bodyPr>
          <a:lstStyle/>
          <a:p>
            <a:pPr algn="just"/>
            <a:r>
              <a:rPr lang="es-ES" dirty="0" smtClean="0">
                <a:latin typeface="Arial" pitchFamily="34" charset="0"/>
                <a:cs typeface="Arial" pitchFamily="34" charset="0"/>
              </a:rPr>
              <a:t>Introducción</a:t>
            </a:r>
          </a:p>
          <a:p>
            <a:pPr algn="just"/>
            <a:r>
              <a:rPr lang="es-ES" dirty="0" smtClean="0">
                <a:latin typeface="Arial" pitchFamily="34" charset="0"/>
                <a:cs typeface="Arial" pitchFamily="34" charset="0"/>
              </a:rPr>
              <a:t>Reingeniería</a:t>
            </a:r>
          </a:p>
          <a:p>
            <a:pPr lvl="1" algn="just"/>
            <a:r>
              <a:rPr lang="es-AR" dirty="0" smtClean="0">
                <a:latin typeface="Arial" pitchFamily="34" charset="0"/>
                <a:cs typeface="Arial" pitchFamily="34" charset="0"/>
              </a:rPr>
              <a:t>Revisión, análisis y modificación de un sistema de software existente para reconstruirlo de una nueva forma.</a:t>
            </a:r>
          </a:p>
          <a:p>
            <a:pPr lvl="1" algn="just"/>
            <a:r>
              <a:rPr lang="es-AR" dirty="0" smtClean="0">
                <a:latin typeface="Arial" pitchFamily="34" charset="0"/>
                <a:cs typeface="Arial" pitchFamily="34" charset="0"/>
              </a:rPr>
              <a:t>El objetivo es entender el software existente (especificación, diseño, implementación) y luego volver a ponerlo en práctica para mejorar la funcionalidad, el rendimiento o la implementación del sistema.</a:t>
            </a:r>
            <a:endParaRPr lang="es-ES" dirty="0" smtClean="0">
              <a:latin typeface="Arial" pitchFamily="34" charset="0"/>
              <a:cs typeface="Arial" pitchFamily="34" charset="0"/>
            </a:endParaRPr>
          </a:p>
        </p:txBody>
      </p:sp>
      <p:pic>
        <p:nvPicPr>
          <p:cNvPr id="1026" name="Picture 2" descr="F:\WF\SVNInmosoft\Facultad\Presentacion\imagenes\Ilustracion 1.PNG"/>
          <p:cNvPicPr>
            <a:picLocks noChangeAspect="1" noChangeArrowheads="1"/>
          </p:cNvPicPr>
          <p:nvPr/>
        </p:nvPicPr>
        <p:blipFill>
          <a:blip r:embed="rId2"/>
          <a:srcRect/>
          <a:stretch>
            <a:fillRect/>
          </a:stretch>
        </p:blipFill>
        <p:spPr bwMode="auto">
          <a:xfrm>
            <a:off x="2500298" y="3857628"/>
            <a:ext cx="3790950" cy="285750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linds(horizont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fontScale="90000"/>
          </a:bodyPr>
          <a:lstStyle/>
          <a:p>
            <a:r>
              <a:rPr lang="es-AR" dirty="0" smtClean="0"/>
              <a:t>Capítulo 3 – estado de arte de migración</a:t>
            </a:r>
            <a:endParaRPr lang="en-US" dirty="0"/>
          </a:p>
        </p:txBody>
      </p:sp>
      <p:sp>
        <p:nvSpPr>
          <p:cNvPr id="3" name="Content Placeholder 2"/>
          <p:cNvSpPr>
            <a:spLocks noGrp="1"/>
          </p:cNvSpPr>
          <p:nvPr>
            <p:ph sz="quarter" idx="1"/>
          </p:nvPr>
        </p:nvSpPr>
        <p:spPr>
          <a:xfrm>
            <a:off x="971600" y="928670"/>
            <a:ext cx="7416824" cy="5072098"/>
          </a:xfrm>
        </p:spPr>
        <p:txBody>
          <a:bodyPr>
            <a:normAutofit/>
          </a:bodyPr>
          <a:lstStyle/>
          <a:p>
            <a:pPr algn="just"/>
            <a:r>
              <a:rPr lang="es-AR" dirty="0" smtClean="0">
                <a:latin typeface="Arial" pitchFamily="34" charset="0"/>
                <a:cs typeface="Arial" pitchFamily="34" charset="0"/>
              </a:rPr>
              <a:t>Ingeniería inversa</a:t>
            </a:r>
          </a:p>
          <a:p>
            <a:pPr lvl="1" algn="just"/>
            <a:r>
              <a:rPr lang="es-AR" dirty="0" smtClean="0">
                <a:latin typeface="Arial" pitchFamily="34" charset="0"/>
                <a:cs typeface="Arial" pitchFamily="34" charset="0"/>
              </a:rPr>
              <a:t>Se basa en obtener un conjunto de especificaciones a partir del sistema </a:t>
            </a:r>
            <a:r>
              <a:rPr lang="es-AR" dirty="0" err="1" smtClean="0">
                <a:latin typeface="Arial" pitchFamily="34" charset="0"/>
                <a:cs typeface="Arial" pitchFamily="34" charset="0"/>
              </a:rPr>
              <a:t>legacy</a:t>
            </a:r>
            <a:r>
              <a:rPr lang="es-AR" dirty="0" smtClean="0">
                <a:latin typeface="Arial" pitchFamily="34" charset="0"/>
                <a:cs typeface="Arial" pitchFamily="34" charset="0"/>
              </a:rPr>
              <a:t> que forme la base para construir una nueva implementación del sistema. </a:t>
            </a:r>
          </a:p>
          <a:p>
            <a:pPr algn="just"/>
            <a:r>
              <a:rPr lang="es-AR" dirty="0" smtClean="0">
                <a:latin typeface="Arial" pitchFamily="34" charset="0"/>
                <a:cs typeface="Arial" pitchFamily="34" charset="0"/>
              </a:rPr>
              <a:t>Reestructuración</a:t>
            </a:r>
          </a:p>
          <a:p>
            <a:pPr lvl="1" algn="just"/>
            <a:r>
              <a:rPr lang="es-AR" dirty="0" smtClean="0">
                <a:latin typeface="Arial" pitchFamily="34" charset="0"/>
                <a:cs typeface="Arial" pitchFamily="34" charset="0"/>
              </a:rPr>
              <a:t>Se toma como entrada las representaciones obtenidas en la </a:t>
            </a:r>
            <a:r>
              <a:rPr lang="es-AR" dirty="0" err="1" smtClean="0">
                <a:latin typeface="Arial" pitchFamily="34" charset="0"/>
                <a:cs typeface="Arial" pitchFamily="34" charset="0"/>
              </a:rPr>
              <a:t>Ing</a:t>
            </a:r>
            <a:r>
              <a:rPr lang="es-AR" dirty="0" smtClean="0">
                <a:latin typeface="Arial" pitchFamily="34" charset="0"/>
                <a:cs typeface="Arial" pitchFamily="34" charset="0"/>
              </a:rPr>
              <a:t> inversa y se realizan transformaciones al mismo nivel de abstracción para obtener nuevas representaciones que mejoren en diseño.</a:t>
            </a:r>
          </a:p>
          <a:p>
            <a:pPr algn="just"/>
            <a:r>
              <a:rPr lang="es-AR" dirty="0" smtClean="0">
                <a:latin typeface="Arial" pitchFamily="34" charset="0"/>
                <a:cs typeface="Arial" pitchFamily="34" charset="0"/>
              </a:rPr>
              <a:t>Ingeniería directa</a:t>
            </a:r>
          </a:p>
          <a:p>
            <a:pPr lvl="1" algn="just"/>
            <a:r>
              <a:rPr lang="es-AR" dirty="0" smtClean="0">
                <a:latin typeface="Arial" pitchFamily="34" charset="0"/>
                <a:cs typeface="Arial" pitchFamily="34" charset="0"/>
              </a:rPr>
              <a:t>Se reconstruye el sistema en base al nuevo diseño obtenido.</a:t>
            </a:r>
          </a:p>
        </p:txBody>
      </p:sp>
      <p:sp>
        <p:nvSpPr>
          <p:cNvPr id="4" name="Slide Number Placeholder 3"/>
          <p:cNvSpPr>
            <a:spLocks noGrp="1"/>
          </p:cNvSpPr>
          <p:nvPr>
            <p:ph type="sldNum" sz="quarter" idx="15"/>
          </p:nvPr>
        </p:nvSpPr>
        <p:spPr/>
        <p:txBody>
          <a:bodyPr/>
          <a:lstStyle/>
          <a:p>
            <a:fld id="{C4ABC392-B124-495E-B44C-F269EE509331}"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fontScale="90000"/>
          </a:bodyPr>
          <a:lstStyle/>
          <a:p>
            <a:r>
              <a:rPr lang="es-AR" dirty="0" smtClean="0"/>
              <a:t>Capítulo 3 – estado de arte de migración</a:t>
            </a:r>
            <a:endParaRPr lang="en-US" dirty="0"/>
          </a:p>
        </p:txBody>
      </p:sp>
      <p:sp>
        <p:nvSpPr>
          <p:cNvPr id="3" name="Content Placeholder 2"/>
          <p:cNvSpPr>
            <a:spLocks noGrp="1"/>
          </p:cNvSpPr>
          <p:nvPr>
            <p:ph sz="quarter" idx="1"/>
          </p:nvPr>
        </p:nvSpPr>
        <p:spPr>
          <a:xfrm>
            <a:off x="971600" y="928670"/>
            <a:ext cx="7416824" cy="5072098"/>
          </a:xfrm>
        </p:spPr>
        <p:txBody>
          <a:bodyPr>
            <a:normAutofit/>
          </a:bodyPr>
          <a:lstStyle/>
          <a:p>
            <a:pPr algn="just"/>
            <a:r>
              <a:rPr lang="es-AR" dirty="0" smtClean="0">
                <a:latin typeface="Arial" pitchFamily="34" charset="0"/>
                <a:cs typeface="Arial" pitchFamily="34" charset="0"/>
              </a:rPr>
              <a:t>Modelo en herradura</a:t>
            </a:r>
          </a:p>
          <a:p>
            <a:pPr lvl="1" algn="just"/>
            <a:r>
              <a:rPr lang="es-AR" dirty="0" smtClean="0">
                <a:latin typeface="Arial" pitchFamily="34" charset="0"/>
                <a:cs typeface="Arial" pitchFamily="34" charset="0"/>
              </a:rPr>
              <a:t>Representa las abstracciones de la reingeniería</a:t>
            </a:r>
          </a:p>
          <a:p>
            <a:pPr lvl="1" algn="just"/>
            <a:r>
              <a:rPr lang="es-AR" dirty="0" smtClean="0">
                <a:latin typeface="Arial" pitchFamily="34" charset="0"/>
                <a:cs typeface="Arial" pitchFamily="34" charset="0"/>
              </a:rPr>
              <a:t>La riqueza está en sus niveles de abstracción</a:t>
            </a:r>
          </a:p>
          <a:p>
            <a:pPr lvl="1" algn="just"/>
            <a:r>
              <a:rPr lang="es-AR" dirty="0" smtClean="0">
                <a:latin typeface="Arial" pitchFamily="34" charset="0"/>
                <a:cs typeface="Arial" pitchFamily="34" charset="0"/>
              </a:rPr>
              <a:t>La falta de formalización y automatización incrementa el índice de fracasos al utilizarlo.</a:t>
            </a:r>
          </a:p>
          <a:p>
            <a:pPr lvl="1" algn="just"/>
            <a:endParaRPr lang="es-AR" dirty="0" smtClean="0">
              <a:latin typeface="Arial" pitchFamily="34" charset="0"/>
              <a:cs typeface="Arial" pitchFamily="34" charset="0"/>
            </a:endParaRPr>
          </a:p>
        </p:txBody>
      </p:sp>
      <p:pic>
        <p:nvPicPr>
          <p:cNvPr id="2050" name="Picture 2" descr="F:\WF\SVNInmosoft\Facultad\Presentacion\imagenes\Ilustracion 2.PNG"/>
          <p:cNvPicPr>
            <a:picLocks noChangeAspect="1" noChangeArrowheads="1"/>
          </p:cNvPicPr>
          <p:nvPr/>
        </p:nvPicPr>
        <p:blipFill>
          <a:blip r:embed="rId2"/>
          <a:srcRect/>
          <a:stretch>
            <a:fillRect/>
          </a:stretch>
        </p:blipFill>
        <p:spPr bwMode="auto">
          <a:xfrm>
            <a:off x="1928794" y="2928934"/>
            <a:ext cx="4924425" cy="340995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linds(horizont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fontScale="90000"/>
          </a:bodyPr>
          <a:lstStyle/>
          <a:p>
            <a:r>
              <a:rPr lang="es-AR" dirty="0" smtClean="0"/>
              <a:t>Capítulo 3 – estado de arte de migración</a:t>
            </a:r>
            <a:endParaRPr lang="en-US" dirty="0"/>
          </a:p>
        </p:txBody>
      </p:sp>
      <p:sp>
        <p:nvSpPr>
          <p:cNvPr id="3" name="Content Placeholder 2"/>
          <p:cNvSpPr>
            <a:spLocks noGrp="1"/>
          </p:cNvSpPr>
          <p:nvPr>
            <p:ph sz="quarter" idx="1"/>
          </p:nvPr>
        </p:nvSpPr>
        <p:spPr>
          <a:xfrm>
            <a:off x="971600" y="928670"/>
            <a:ext cx="7416824" cy="2714644"/>
          </a:xfrm>
        </p:spPr>
        <p:txBody>
          <a:bodyPr>
            <a:normAutofit fontScale="92500" lnSpcReduction="20000"/>
          </a:bodyPr>
          <a:lstStyle/>
          <a:p>
            <a:pPr algn="just"/>
            <a:r>
              <a:rPr lang="es-AR" dirty="0" smtClean="0">
                <a:latin typeface="Arial" pitchFamily="34" charset="0"/>
                <a:cs typeface="Arial" pitchFamily="34" charset="0"/>
              </a:rPr>
              <a:t>Desarrollo dirigido por modelos</a:t>
            </a:r>
          </a:p>
          <a:p>
            <a:pPr lvl="1" algn="just"/>
            <a:r>
              <a:rPr lang="es-AR" dirty="0" smtClean="0">
                <a:latin typeface="Arial" pitchFamily="34" charset="0"/>
                <a:cs typeface="Arial" pitchFamily="34" charset="0"/>
              </a:rPr>
              <a:t>Representación del sistema con modelos más pequeños y más abstractos.</a:t>
            </a:r>
          </a:p>
          <a:p>
            <a:pPr lvl="1" algn="just"/>
            <a:r>
              <a:rPr lang="es-AR" dirty="0" smtClean="0">
                <a:latin typeface="Arial" pitchFamily="34" charset="0"/>
                <a:cs typeface="Arial" pitchFamily="34" charset="0"/>
              </a:rPr>
              <a:t>Diseño estructural de sistema complejo</a:t>
            </a:r>
          </a:p>
          <a:p>
            <a:pPr lvl="1" algn="just"/>
            <a:r>
              <a:rPr lang="es-AR" dirty="0" smtClean="0">
                <a:latin typeface="Arial" pitchFamily="34" charset="0"/>
                <a:cs typeface="Arial" pitchFamily="34" charset="0"/>
              </a:rPr>
              <a:t>Semiautomático</a:t>
            </a:r>
          </a:p>
          <a:p>
            <a:pPr algn="just"/>
            <a:r>
              <a:rPr lang="es-AR" dirty="0" smtClean="0">
                <a:latin typeface="Arial" pitchFamily="34" charset="0"/>
                <a:cs typeface="Arial" pitchFamily="34" charset="0"/>
              </a:rPr>
              <a:t>Arquitectura dirigida por modelos</a:t>
            </a:r>
          </a:p>
          <a:p>
            <a:pPr lvl="1" algn="just"/>
            <a:r>
              <a:rPr lang="es-AR" dirty="0" smtClean="0">
                <a:latin typeface="Arial" pitchFamily="34" charset="0"/>
                <a:cs typeface="Arial" pitchFamily="34" charset="0"/>
              </a:rPr>
              <a:t>Especifica las reglas a seguir en el desarrollo dirigido por modelos</a:t>
            </a:r>
          </a:p>
          <a:p>
            <a:pPr lvl="1" algn="just"/>
            <a:r>
              <a:rPr lang="es-AR" dirty="0" smtClean="0">
                <a:latin typeface="Arial" pitchFamily="34" charset="0"/>
                <a:cs typeface="Arial" pitchFamily="34" charset="0"/>
              </a:rPr>
              <a:t>Define tres tipos de modelos CIM, PIM, PSM</a:t>
            </a:r>
          </a:p>
        </p:txBody>
      </p:sp>
      <p:pic>
        <p:nvPicPr>
          <p:cNvPr id="3074" name="Picture 2" descr="F:\WF\SVNInmosoft\Facultad\Presentacion\imagenes\Ilustracion 3.PNG"/>
          <p:cNvPicPr>
            <a:picLocks noChangeAspect="1" noChangeArrowheads="1"/>
          </p:cNvPicPr>
          <p:nvPr/>
        </p:nvPicPr>
        <p:blipFill>
          <a:blip r:embed="rId2"/>
          <a:srcRect/>
          <a:stretch>
            <a:fillRect/>
          </a:stretch>
        </p:blipFill>
        <p:spPr bwMode="auto">
          <a:xfrm>
            <a:off x="2857488" y="3571876"/>
            <a:ext cx="3562350" cy="2924175"/>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blinds(horizontal)">
                                      <p:cBhvr>
                                        <p:cTn id="4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fontScale="90000"/>
          </a:bodyPr>
          <a:lstStyle/>
          <a:p>
            <a:r>
              <a:rPr lang="es-AR" dirty="0" smtClean="0"/>
              <a:t>Capítulo 3 – estado de arte de migración</a:t>
            </a:r>
            <a:endParaRPr lang="en-US" dirty="0"/>
          </a:p>
        </p:txBody>
      </p:sp>
      <p:sp>
        <p:nvSpPr>
          <p:cNvPr id="3" name="Content Placeholder 2"/>
          <p:cNvSpPr>
            <a:spLocks noGrp="1"/>
          </p:cNvSpPr>
          <p:nvPr>
            <p:ph sz="quarter" idx="1"/>
          </p:nvPr>
        </p:nvSpPr>
        <p:spPr>
          <a:xfrm>
            <a:off x="971600" y="928670"/>
            <a:ext cx="7416824" cy="5072098"/>
          </a:xfrm>
        </p:spPr>
        <p:txBody>
          <a:bodyPr>
            <a:normAutofit/>
          </a:bodyPr>
          <a:lstStyle/>
          <a:p>
            <a:r>
              <a:rPr lang="es-AR" dirty="0" smtClean="0">
                <a:latin typeface="Arial" pitchFamily="34" charset="0"/>
                <a:cs typeface="Arial" pitchFamily="34" charset="0"/>
              </a:rPr>
              <a:t>Modernización dirigida por la arquitectura</a:t>
            </a:r>
          </a:p>
          <a:p>
            <a:pPr lvl="1"/>
            <a:r>
              <a:rPr lang="es-AR" dirty="0" smtClean="0">
                <a:latin typeface="Arial" pitchFamily="34" charset="0"/>
                <a:cs typeface="Arial" pitchFamily="34" charset="0"/>
              </a:rPr>
              <a:t>Iniciativa de </a:t>
            </a:r>
            <a:r>
              <a:rPr lang="es-AR" dirty="0" err="1" smtClean="0">
                <a:latin typeface="Arial" pitchFamily="34" charset="0"/>
                <a:cs typeface="Arial" pitchFamily="34" charset="0"/>
              </a:rPr>
              <a:t>Object</a:t>
            </a:r>
            <a:r>
              <a:rPr lang="es-AR" dirty="0" smtClean="0">
                <a:latin typeface="Arial" pitchFamily="34" charset="0"/>
                <a:cs typeface="Arial" pitchFamily="34" charset="0"/>
              </a:rPr>
              <a:t> Management </a:t>
            </a:r>
            <a:r>
              <a:rPr lang="es-AR" dirty="0" err="1" smtClean="0">
                <a:latin typeface="Arial" pitchFamily="34" charset="0"/>
                <a:cs typeface="Arial" pitchFamily="34" charset="0"/>
              </a:rPr>
              <a:t>Group</a:t>
            </a:r>
            <a:r>
              <a:rPr lang="es-AR" dirty="0" smtClean="0">
                <a:latin typeface="Arial" pitchFamily="34" charset="0"/>
                <a:cs typeface="Arial" pitchFamily="34" charset="0"/>
              </a:rPr>
              <a:t> (OMG) </a:t>
            </a:r>
          </a:p>
          <a:p>
            <a:pPr lvl="1"/>
            <a:r>
              <a:rPr lang="es-AR" dirty="0" smtClean="0">
                <a:latin typeface="Arial" pitchFamily="34" charset="0"/>
                <a:cs typeface="Arial" pitchFamily="34" charset="0"/>
              </a:rPr>
              <a:t>Definición y promoción de normas para modernizar sistemas </a:t>
            </a:r>
            <a:r>
              <a:rPr lang="es-AR" dirty="0" err="1" smtClean="0">
                <a:latin typeface="Arial" pitchFamily="34" charset="0"/>
                <a:cs typeface="Arial" pitchFamily="34" charset="0"/>
              </a:rPr>
              <a:t>legacy</a:t>
            </a:r>
            <a:endParaRPr lang="es-AR" dirty="0" smtClean="0">
              <a:latin typeface="Arial" pitchFamily="34" charset="0"/>
              <a:cs typeface="Arial" pitchFamily="34" charset="0"/>
            </a:endParaRPr>
          </a:p>
          <a:p>
            <a:pPr lvl="1"/>
            <a:r>
              <a:rPr lang="es-AR" dirty="0" smtClean="0">
                <a:latin typeface="Arial" pitchFamily="34" charset="0"/>
                <a:cs typeface="Arial" pitchFamily="34" charset="0"/>
              </a:rPr>
              <a:t>Objetivo: ofrecer un conjunto de estándares para la modernización de sistema </a:t>
            </a:r>
            <a:r>
              <a:rPr lang="es-AR" dirty="0" err="1" smtClean="0">
                <a:latin typeface="Arial" pitchFamily="34" charset="0"/>
                <a:cs typeface="Arial" pitchFamily="34" charset="0"/>
              </a:rPr>
              <a:t>legacy</a:t>
            </a:r>
            <a:r>
              <a:rPr lang="es-AR" dirty="0" smtClean="0">
                <a:latin typeface="Arial" pitchFamily="34" charset="0"/>
                <a:cs typeface="Arial" pitchFamily="34" charset="0"/>
              </a:rPr>
              <a:t> y la definición de tareas ( análisis, comprensión y transformación de modelos ) </a:t>
            </a:r>
          </a:p>
          <a:p>
            <a:pPr lvl="1"/>
            <a:r>
              <a:rPr lang="es-AR" dirty="0" smtClean="0">
                <a:latin typeface="Arial" pitchFamily="34" charset="0"/>
                <a:cs typeface="Arial" pitchFamily="34" charset="0"/>
              </a:rPr>
              <a:t>Integra modelo en herradura y arquitectura dirigida por modelos</a:t>
            </a:r>
          </a:p>
        </p:txBody>
      </p:sp>
      <p:sp>
        <p:nvSpPr>
          <p:cNvPr id="4" name="Slide Number Placeholder 3"/>
          <p:cNvSpPr>
            <a:spLocks noGrp="1"/>
          </p:cNvSpPr>
          <p:nvPr>
            <p:ph type="sldNum" sz="quarter" idx="15"/>
          </p:nvPr>
        </p:nvSpPr>
        <p:spPr/>
        <p:txBody>
          <a:bodyPr/>
          <a:lstStyle/>
          <a:p>
            <a:fld id="{C4ABC392-B124-495E-B44C-F269EE509331}"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fontScale="90000"/>
          </a:bodyPr>
          <a:lstStyle/>
          <a:p>
            <a:r>
              <a:rPr lang="es-AR" dirty="0" smtClean="0"/>
              <a:t>Capítulo 3 – estado de arte de migración</a:t>
            </a:r>
            <a:endParaRPr lang="en-US" dirty="0"/>
          </a:p>
        </p:txBody>
      </p:sp>
      <p:sp>
        <p:nvSpPr>
          <p:cNvPr id="3" name="Content Placeholder 2"/>
          <p:cNvSpPr>
            <a:spLocks noGrp="1"/>
          </p:cNvSpPr>
          <p:nvPr>
            <p:ph sz="quarter" idx="1"/>
          </p:nvPr>
        </p:nvSpPr>
        <p:spPr>
          <a:xfrm>
            <a:off x="971600" y="928670"/>
            <a:ext cx="7416824" cy="5072098"/>
          </a:xfrm>
        </p:spPr>
        <p:txBody>
          <a:bodyPr>
            <a:normAutofit/>
          </a:bodyPr>
          <a:lstStyle/>
          <a:p>
            <a:r>
              <a:rPr lang="es-AR" dirty="0" err="1" smtClean="0">
                <a:latin typeface="Arial" pitchFamily="34" charset="0"/>
                <a:cs typeface="Arial" pitchFamily="34" charset="0"/>
              </a:rPr>
              <a:t>Metamodelo</a:t>
            </a:r>
            <a:r>
              <a:rPr lang="es-AR" dirty="0" smtClean="0">
                <a:latin typeface="Arial" pitchFamily="34" charset="0"/>
                <a:cs typeface="Arial" pitchFamily="34" charset="0"/>
              </a:rPr>
              <a:t> KDM</a:t>
            </a:r>
          </a:p>
          <a:p>
            <a:pPr lvl="1"/>
            <a:r>
              <a:rPr lang="es-AR" dirty="0" smtClean="0">
                <a:latin typeface="Arial" pitchFamily="34" charset="0"/>
                <a:cs typeface="Arial" pitchFamily="34" charset="0"/>
              </a:rPr>
              <a:t>Especificación de OMG</a:t>
            </a:r>
          </a:p>
          <a:p>
            <a:pPr lvl="1"/>
            <a:r>
              <a:rPr lang="es-AR" dirty="0" smtClean="0">
                <a:latin typeface="Arial" pitchFamily="34" charset="0"/>
                <a:cs typeface="Arial" pitchFamily="34" charset="0"/>
              </a:rPr>
              <a:t>Provee una representación común intermedia para los sistema de software existentes y sus entornos operativos.</a:t>
            </a:r>
          </a:p>
          <a:p>
            <a:pPr lvl="1"/>
            <a:r>
              <a:rPr lang="es-AR" dirty="0" smtClean="0">
                <a:latin typeface="Arial" pitchFamily="34" charset="0"/>
                <a:cs typeface="Arial" pitchFamily="34" charset="0"/>
              </a:rPr>
              <a:t>Es una representación independiente de la plataforma y el lenguaje de programación</a:t>
            </a:r>
          </a:p>
          <a:p>
            <a:pPr lvl="1"/>
            <a:r>
              <a:rPr lang="es-AR" dirty="0" smtClean="0">
                <a:latin typeface="Arial" pitchFamily="34" charset="0"/>
                <a:cs typeface="Arial" pitchFamily="34" charset="0"/>
              </a:rPr>
              <a:t>Define un formato de intercambio de archivos en formato XMI (XML </a:t>
            </a:r>
            <a:r>
              <a:rPr lang="es-AR" dirty="0" err="1" smtClean="0">
                <a:latin typeface="Arial" pitchFamily="34" charset="0"/>
                <a:cs typeface="Arial" pitchFamily="34" charset="0"/>
              </a:rPr>
              <a:t>Metadata</a:t>
            </a:r>
            <a:r>
              <a:rPr lang="es-AR" dirty="0" smtClean="0">
                <a:latin typeface="Arial" pitchFamily="34" charset="0"/>
                <a:cs typeface="Arial" pitchFamily="34" charset="0"/>
              </a:rPr>
              <a:t> </a:t>
            </a:r>
            <a:r>
              <a:rPr lang="es-AR" dirty="0" err="1" smtClean="0">
                <a:latin typeface="Arial" pitchFamily="34" charset="0"/>
                <a:cs typeface="Arial" pitchFamily="34" charset="0"/>
              </a:rPr>
              <a:t>Interchange</a:t>
            </a:r>
            <a:r>
              <a:rPr lang="es-AR" dirty="0" smtClean="0">
                <a:latin typeface="Arial" pitchFamily="34" charset="0"/>
                <a:cs typeface="Arial" pitchFamily="34" charset="0"/>
              </a:rPr>
              <a:t>) entre herramientas que trabajan con software existente, y define una API sobre la que poder construir herramientas de nueva generación de modernización </a:t>
            </a:r>
          </a:p>
        </p:txBody>
      </p:sp>
      <p:sp>
        <p:nvSpPr>
          <p:cNvPr id="4" name="Slide Number Placeholder 3"/>
          <p:cNvSpPr>
            <a:spLocks noGrp="1"/>
          </p:cNvSpPr>
          <p:nvPr>
            <p:ph type="sldNum" sz="quarter" idx="15"/>
          </p:nvPr>
        </p:nvSpPr>
        <p:spPr/>
        <p:txBody>
          <a:bodyPr/>
          <a:lstStyle/>
          <a:p>
            <a:fld id="{C4ABC392-B124-495E-B44C-F269EE509331}"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fontScale="90000"/>
          </a:bodyPr>
          <a:lstStyle/>
          <a:p>
            <a:r>
              <a:rPr lang="es-AR" dirty="0" smtClean="0"/>
              <a:t>Capítulo 3 – estado de arte de migración</a:t>
            </a:r>
            <a:endParaRPr lang="en-US" dirty="0"/>
          </a:p>
        </p:txBody>
      </p:sp>
      <p:sp>
        <p:nvSpPr>
          <p:cNvPr id="3" name="Content Placeholder 2"/>
          <p:cNvSpPr>
            <a:spLocks noGrp="1"/>
          </p:cNvSpPr>
          <p:nvPr>
            <p:ph sz="quarter" idx="1"/>
          </p:nvPr>
        </p:nvSpPr>
        <p:spPr>
          <a:xfrm>
            <a:off x="971600" y="928670"/>
            <a:ext cx="7416824" cy="5072098"/>
          </a:xfrm>
        </p:spPr>
        <p:txBody>
          <a:bodyPr>
            <a:normAutofit/>
          </a:bodyPr>
          <a:lstStyle/>
          <a:p>
            <a:r>
              <a:rPr lang="es-AR" dirty="0" err="1" smtClean="0">
                <a:latin typeface="Arial" pitchFamily="34" charset="0"/>
                <a:cs typeface="Arial" pitchFamily="34" charset="0"/>
              </a:rPr>
              <a:t>Metamodelo</a:t>
            </a:r>
            <a:r>
              <a:rPr lang="es-AR" dirty="0" smtClean="0">
                <a:latin typeface="Arial" pitchFamily="34" charset="0"/>
                <a:cs typeface="Arial" pitchFamily="34" charset="0"/>
              </a:rPr>
              <a:t> KDM</a:t>
            </a:r>
          </a:p>
          <a:p>
            <a:pPr lvl="1"/>
            <a:r>
              <a:rPr lang="es-AR" dirty="0" smtClean="0">
                <a:latin typeface="Arial" pitchFamily="34" charset="0"/>
                <a:cs typeface="Arial" pitchFamily="34" charset="0"/>
              </a:rPr>
              <a:t>Objetivo: proporcionar visión abstracta de estructuras y datos</a:t>
            </a:r>
          </a:p>
          <a:p>
            <a:pPr lvl="2"/>
            <a:r>
              <a:rPr lang="es-AR" dirty="0" smtClean="0">
                <a:latin typeface="Arial" pitchFamily="34" charset="0"/>
                <a:cs typeface="Arial" pitchFamily="34" charset="0"/>
              </a:rPr>
              <a:t>Representa artefactos de software </a:t>
            </a:r>
            <a:r>
              <a:rPr lang="es-AR" dirty="0" err="1" smtClean="0">
                <a:latin typeface="Arial" pitchFamily="34" charset="0"/>
                <a:cs typeface="Arial" pitchFamily="34" charset="0"/>
              </a:rPr>
              <a:t>legacy</a:t>
            </a:r>
            <a:r>
              <a:rPr lang="es-AR" dirty="0" smtClean="0">
                <a:latin typeface="Arial" pitchFamily="34" charset="0"/>
                <a:cs typeface="Arial" pitchFamily="34" charset="0"/>
              </a:rPr>
              <a:t> como entidades, relacione y atributos.</a:t>
            </a:r>
          </a:p>
          <a:p>
            <a:pPr lvl="2"/>
            <a:r>
              <a:rPr lang="es-AR" dirty="0" smtClean="0">
                <a:latin typeface="Arial" pitchFamily="34" charset="0"/>
                <a:cs typeface="Arial" pitchFamily="34" charset="0"/>
              </a:rPr>
              <a:t>Incluye artefactos externos con los que interactúan artefactos de software.</a:t>
            </a:r>
          </a:p>
          <a:p>
            <a:pPr lvl="2"/>
            <a:r>
              <a:rPr lang="es-AR" dirty="0" smtClean="0">
                <a:latin typeface="Arial" pitchFamily="34" charset="0"/>
                <a:cs typeface="Arial" pitchFamily="34" charset="0"/>
              </a:rPr>
              <a:t>Soporte una gran variedad de plataformas y lenguajes.</a:t>
            </a:r>
          </a:p>
          <a:p>
            <a:pPr lvl="2"/>
            <a:r>
              <a:rPr lang="es-AR" dirty="0" smtClean="0">
                <a:latin typeface="Arial" pitchFamily="34" charset="0"/>
                <a:cs typeface="Arial" pitchFamily="34" charset="0"/>
              </a:rPr>
              <a:t>Describe la estructura física y lógica de los sistemas </a:t>
            </a:r>
            <a:r>
              <a:rPr lang="es-AR" dirty="0" err="1" smtClean="0">
                <a:latin typeface="Arial" pitchFamily="34" charset="0"/>
                <a:cs typeface="Arial" pitchFamily="34" charset="0"/>
              </a:rPr>
              <a:t>legacy</a:t>
            </a:r>
            <a:r>
              <a:rPr lang="es-AR" dirty="0" smtClean="0">
                <a:latin typeface="Arial" pitchFamily="34" charset="0"/>
                <a:cs typeface="Arial" pitchFamily="34" charset="0"/>
              </a:rPr>
              <a:t>.</a:t>
            </a:r>
          </a:p>
          <a:p>
            <a:pPr lvl="2"/>
            <a:r>
              <a:rPr lang="es-AR" dirty="0" smtClean="0">
                <a:latin typeface="Arial" pitchFamily="34" charset="0"/>
                <a:cs typeface="Arial" pitchFamily="34" charset="0"/>
              </a:rPr>
              <a:t>Puede agregar o modificar, por ejemplo, </a:t>
            </a:r>
            <a:r>
              <a:rPr lang="es-AR" dirty="0" err="1" smtClean="0">
                <a:latin typeface="Arial" pitchFamily="34" charset="0"/>
                <a:cs typeface="Arial" pitchFamily="34" charset="0"/>
              </a:rPr>
              <a:t>refactorizar</a:t>
            </a:r>
            <a:r>
              <a:rPr lang="es-AR" dirty="0" smtClean="0">
                <a:latin typeface="Arial" pitchFamily="34" charset="0"/>
                <a:cs typeface="Arial" pitchFamily="34" charset="0"/>
              </a:rPr>
              <a:t> la estructura física del sistema.</a:t>
            </a:r>
          </a:p>
        </p:txBody>
      </p:sp>
      <p:sp>
        <p:nvSpPr>
          <p:cNvPr id="4" name="Slide Number Placeholder 3"/>
          <p:cNvSpPr>
            <a:spLocks noGrp="1"/>
          </p:cNvSpPr>
          <p:nvPr>
            <p:ph type="sldNum" sz="quarter" idx="15"/>
          </p:nvPr>
        </p:nvSpPr>
        <p:spPr/>
        <p:txBody>
          <a:bodyPr/>
          <a:lstStyle/>
          <a:p>
            <a:fld id="{C4ABC392-B124-495E-B44C-F269EE509331}"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a:bodyPr>
          <a:lstStyle/>
          <a:p>
            <a:r>
              <a:rPr lang="es-AR" dirty="0" smtClean="0"/>
              <a:t>Organización de la tesina</a:t>
            </a:r>
            <a:endParaRPr lang="en-US" dirty="0"/>
          </a:p>
        </p:txBody>
      </p:sp>
      <p:sp>
        <p:nvSpPr>
          <p:cNvPr id="3" name="Content Placeholder 2"/>
          <p:cNvSpPr>
            <a:spLocks noGrp="1"/>
          </p:cNvSpPr>
          <p:nvPr>
            <p:ph sz="quarter" idx="1"/>
          </p:nvPr>
        </p:nvSpPr>
        <p:spPr>
          <a:xfrm>
            <a:off x="539552" y="928670"/>
            <a:ext cx="7992888" cy="5500726"/>
          </a:xfrm>
        </p:spPr>
        <p:txBody>
          <a:bodyPr>
            <a:normAutofit fontScale="25000" lnSpcReduction="20000"/>
          </a:bodyPr>
          <a:lstStyle/>
          <a:p>
            <a:pPr algn="just"/>
            <a:r>
              <a:rPr lang="es-AR" sz="7200" dirty="0" smtClean="0">
                <a:latin typeface="Arial" pitchFamily="34" charset="0"/>
                <a:cs typeface="Arial" pitchFamily="34" charset="0"/>
              </a:rPr>
              <a:t>Capítulo 1</a:t>
            </a:r>
          </a:p>
          <a:p>
            <a:pPr lvl="1" algn="just"/>
            <a:r>
              <a:rPr lang="es-AR" sz="7200" dirty="0" smtClean="0">
                <a:latin typeface="Arial" pitchFamily="34" charset="0"/>
                <a:cs typeface="Arial" pitchFamily="34" charset="0"/>
              </a:rPr>
              <a:t>Objetivos, motivación y contexto del negocio</a:t>
            </a:r>
          </a:p>
          <a:p>
            <a:pPr algn="just"/>
            <a:r>
              <a:rPr lang="es-AR" sz="7200" dirty="0" smtClean="0">
                <a:latin typeface="Arial" pitchFamily="34" charset="0"/>
                <a:cs typeface="Arial" pitchFamily="34" charset="0"/>
              </a:rPr>
              <a:t>Capítulo 2</a:t>
            </a:r>
          </a:p>
          <a:p>
            <a:pPr lvl="1" algn="just"/>
            <a:r>
              <a:rPr lang="es-AR" sz="7200" dirty="0" smtClean="0">
                <a:latin typeface="Arial" pitchFamily="34" charset="0"/>
                <a:cs typeface="Arial" pitchFamily="34" charset="0"/>
              </a:rPr>
              <a:t>Definición y problemática de los sistema </a:t>
            </a:r>
            <a:r>
              <a:rPr lang="es-AR" sz="7200" dirty="0" err="1" smtClean="0">
                <a:latin typeface="Arial" pitchFamily="34" charset="0"/>
                <a:cs typeface="Arial" pitchFamily="34" charset="0"/>
              </a:rPr>
              <a:t>legacy</a:t>
            </a:r>
            <a:endParaRPr lang="es-AR" sz="7200" dirty="0" smtClean="0">
              <a:latin typeface="Arial" pitchFamily="34" charset="0"/>
              <a:cs typeface="Arial" pitchFamily="34" charset="0"/>
            </a:endParaRPr>
          </a:p>
          <a:p>
            <a:pPr algn="just"/>
            <a:r>
              <a:rPr lang="es-AR" sz="7200" dirty="0" smtClean="0">
                <a:latin typeface="Arial" pitchFamily="34" charset="0"/>
                <a:cs typeface="Arial" pitchFamily="34" charset="0"/>
              </a:rPr>
              <a:t>Capítulo 3</a:t>
            </a:r>
          </a:p>
          <a:p>
            <a:pPr lvl="1" algn="just"/>
            <a:r>
              <a:rPr lang="es-AR" sz="7200" dirty="0" smtClean="0">
                <a:latin typeface="Arial" pitchFamily="34" charset="0"/>
                <a:cs typeface="Arial" pitchFamily="34" charset="0"/>
              </a:rPr>
              <a:t>Estado de arte de migración de sistemas </a:t>
            </a:r>
            <a:r>
              <a:rPr lang="es-AR" sz="7200" dirty="0" err="1" smtClean="0">
                <a:latin typeface="Arial" pitchFamily="34" charset="0"/>
                <a:cs typeface="Arial" pitchFamily="34" charset="0"/>
              </a:rPr>
              <a:t>legacy</a:t>
            </a:r>
            <a:endParaRPr lang="es-AR" sz="7200" dirty="0" smtClean="0">
              <a:latin typeface="Arial" pitchFamily="34" charset="0"/>
              <a:cs typeface="Arial" pitchFamily="34" charset="0"/>
            </a:endParaRPr>
          </a:p>
          <a:p>
            <a:pPr algn="just"/>
            <a:r>
              <a:rPr lang="es-AR" sz="7200" dirty="0" smtClean="0">
                <a:latin typeface="Arial" pitchFamily="34" charset="0"/>
                <a:cs typeface="Arial" pitchFamily="34" charset="0"/>
              </a:rPr>
              <a:t>Capítulo 4</a:t>
            </a:r>
          </a:p>
          <a:p>
            <a:pPr lvl="1" algn="just"/>
            <a:r>
              <a:rPr lang="es-AR" sz="7200" dirty="0" smtClean="0">
                <a:latin typeface="Arial" pitchFamily="34" charset="0"/>
                <a:cs typeface="Arial" pitchFamily="34" charset="0"/>
              </a:rPr>
              <a:t>Arquitecturas orientadas a servicios (SOA)</a:t>
            </a:r>
          </a:p>
          <a:p>
            <a:pPr algn="just"/>
            <a:r>
              <a:rPr lang="es-AR" sz="7200" dirty="0" smtClean="0">
                <a:latin typeface="Arial" pitchFamily="34" charset="0"/>
                <a:cs typeface="Arial" pitchFamily="34" charset="0"/>
              </a:rPr>
              <a:t>Capítulo 5</a:t>
            </a:r>
          </a:p>
          <a:p>
            <a:pPr lvl="1" algn="just"/>
            <a:r>
              <a:rPr lang="es-AR" sz="7200" dirty="0" smtClean="0">
                <a:latin typeface="Arial" pitchFamily="34" charset="0"/>
                <a:cs typeface="Arial" pitchFamily="34" charset="0"/>
              </a:rPr>
              <a:t>Proceso de migración </a:t>
            </a:r>
            <a:r>
              <a:rPr lang="es-AR" sz="7200" dirty="0" err="1" smtClean="0">
                <a:latin typeface="Arial" pitchFamily="34" charset="0"/>
                <a:cs typeface="Arial" pitchFamily="34" charset="0"/>
              </a:rPr>
              <a:t>legacy</a:t>
            </a:r>
            <a:r>
              <a:rPr lang="es-AR" sz="7200" dirty="0" smtClean="0">
                <a:latin typeface="Arial" pitchFamily="34" charset="0"/>
                <a:cs typeface="Arial" pitchFamily="34" charset="0"/>
              </a:rPr>
              <a:t> a SOA - Enfoque teórico </a:t>
            </a:r>
          </a:p>
          <a:p>
            <a:pPr algn="just"/>
            <a:r>
              <a:rPr lang="es-AR" sz="7200" dirty="0" smtClean="0">
                <a:latin typeface="Arial" pitchFamily="34" charset="0"/>
                <a:cs typeface="Arial" pitchFamily="34" charset="0"/>
              </a:rPr>
              <a:t>Capítulo 6</a:t>
            </a:r>
          </a:p>
          <a:p>
            <a:pPr lvl="1" algn="just"/>
            <a:r>
              <a:rPr lang="es-AR" sz="7200" dirty="0" smtClean="0">
                <a:latin typeface="Arial" pitchFamily="34" charset="0"/>
                <a:cs typeface="Arial" pitchFamily="34" charset="0"/>
              </a:rPr>
              <a:t>Caso de estudio : Implementación del proceso de migración</a:t>
            </a:r>
          </a:p>
          <a:p>
            <a:pPr algn="just"/>
            <a:r>
              <a:rPr lang="es-AR" sz="7200" dirty="0" smtClean="0">
                <a:latin typeface="Arial" pitchFamily="34" charset="0"/>
                <a:cs typeface="Arial" pitchFamily="34" charset="0"/>
              </a:rPr>
              <a:t>Capítulo 7</a:t>
            </a:r>
          </a:p>
          <a:p>
            <a:pPr lvl="1" algn="just"/>
            <a:r>
              <a:rPr lang="es-AR" sz="7200" dirty="0" smtClean="0">
                <a:latin typeface="Arial" pitchFamily="34" charset="0"/>
                <a:cs typeface="Arial" pitchFamily="34" charset="0"/>
              </a:rPr>
              <a:t>Trabajo a futuro</a:t>
            </a:r>
          </a:p>
          <a:p>
            <a:pPr algn="just"/>
            <a:r>
              <a:rPr lang="es-AR" sz="7200" dirty="0" smtClean="0">
                <a:latin typeface="Arial" pitchFamily="34" charset="0"/>
                <a:cs typeface="Arial" pitchFamily="34" charset="0"/>
              </a:rPr>
              <a:t>Capítulo 8</a:t>
            </a:r>
          </a:p>
          <a:p>
            <a:pPr lvl="1" algn="just"/>
            <a:r>
              <a:rPr lang="es-AR" sz="7200" dirty="0" smtClean="0">
                <a:latin typeface="Arial" pitchFamily="34" charset="0"/>
                <a:cs typeface="Arial" pitchFamily="34" charset="0"/>
              </a:rPr>
              <a:t>Estudio relacionados</a:t>
            </a:r>
          </a:p>
          <a:p>
            <a:pPr algn="just"/>
            <a:r>
              <a:rPr lang="es-AR" sz="7200" dirty="0" smtClean="0">
                <a:latin typeface="Arial" pitchFamily="34" charset="0"/>
                <a:cs typeface="Arial" pitchFamily="34" charset="0"/>
              </a:rPr>
              <a:t>Capítulo 9</a:t>
            </a:r>
          </a:p>
          <a:p>
            <a:pPr lvl="1" algn="just"/>
            <a:r>
              <a:rPr lang="es-AR" sz="7200" dirty="0" smtClean="0">
                <a:latin typeface="Arial" pitchFamily="34" charset="0"/>
                <a:cs typeface="Arial" pitchFamily="34" charset="0"/>
              </a:rPr>
              <a:t>Conclusiones</a:t>
            </a:r>
          </a:p>
          <a:p>
            <a:pPr lvl="1" algn="just"/>
            <a:endParaRPr lang="es-ES" sz="12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fontScale="90000"/>
          </a:bodyPr>
          <a:lstStyle/>
          <a:p>
            <a:r>
              <a:rPr lang="es-AR" dirty="0" smtClean="0"/>
              <a:t>Capítulo 3 – estado de arte de migración</a:t>
            </a:r>
            <a:endParaRPr lang="en-US" dirty="0"/>
          </a:p>
        </p:txBody>
      </p:sp>
      <p:sp>
        <p:nvSpPr>
          <p:cNvPr id="3" name="Content Placeholder 2"/>
          <p:cNvSpPr>
            <a:spLocks noGrp="1"/>
          </p:cNvSpPr>
          <p:nvPr>
            <p:ph sz="quarter" idx="1"/>
          </p:nvPr>
        </p:nvSpPr>
        <p:spPr>
          <a:xfrm>
            <a:off x="428596" y="785794"/>
            <a:ext cx="7416824" cy="2357454"/>
          </a:xfrm>
        </p:spPr>
        <p:txBody>
          <a:bodyPr>
            <a:normAutofit/>
          </a:bodyPr>
          <a:lstStyle/>
          <a:p>
            <a:r>
              <a:rPr lang="es-AR" dirty="0" err="1" smtClean="0">
                <a:latin typeface="Arial" pitchFamily="34" charset="0"/>
                <a:cs typeface="Arial" pitchFamily="34" charset="0"/>
              </a:rPr>
              <a:t>Metamodelo</a:t>
            </a:r>
            <a:r>
              <a:rPr lang="es-AR" dirty="0" smtClean="0">
                <a:latin typeface="Arial" pitchFamily="34" charset="0"/>
                <a:cs typeface="Arial" pitchFamily="34" charset="0"/>
              </a:rPr>
              <a:t> KDM</a:t>
            </a:r>
          </a:p>
          <a:p>
            <a:pPr lvl="1"/>
            <a:r>
              <a:rPr lang="es-AR" dirty="0" smtClean="0">
                <a:latin typeface="Arial" pitchFamily="34" charset="0"/>
                <a:cs typeface="Arial" pitchFamily="34" charset="0"/>
              </a:rPr>
              <a:t>Compuesto por 4 capas</a:t>
            </a:r>
          </a:p>
          <a:p>
            <a:pPr lvl="2"/>
            <a:r>
              <a:rPr lang="es-AR" dirty="0" smtClean="0">
                <a:latin typeface="Arial" pitchFamily="34" charset="0"/>
                <a:cs typeface="Arial" pitchFamily="34" charset="0"/>
              </a:rPr>
              <a:t>Capa de infraestructura</a:t>
            </a:r>
          </a:p>
          <a:p>
            <a:pPr lvl="2"/>
            <a:r>
              <a:rPr lang="es-AR" dirty="0" smtClean="0">
                <a:latin typeface="Arial" pitchFamily="34" charset="0"/>
                <a:cs typeface="Arial" pitchFamily="34" charset="0"/>
              </a:rPr>
              <a:t>Capa de elementos de programa</a:t>
            </a:r>
          </a:p>
          <a:p>
            <a:pPr lvl="2"/>
            <a:r>
              <a:rPr lang="es-AR" dirty="0" smtClean="0">
                <a:latin typeface="Arial" pitchFamily="34" charset="0"/>
                <a:cs typeface="Arial" pitchFamily="34" charset="0"/>
              </a:rPr>
              <a:t>Capa de recursos</a:t>
            </a:r>
          </a:p>
          <a:p>
            <a:pPr lvl="2"/>
            <a:r>
              <a:rPr lang="es-AR" dirty="0" smtClean="0">
                <a:latin typeface="Arial" pitchFamily="34" charset="0"/>
                <a:cs typeface="Arial" pitchFamily="34" charset="0"/>
              </a:rPr>
              <a:t>Capa de abstracciones</a:t>
            </a:r>
          </a:p>
          <a:p>
            <a:pPr lvl="2"/>
            <a:endParaRPr lang="es-AR" dirty="0" smtClean="0">
              <a:latin typeface="Arial" pitchFamily="34" charset="0"/>
              <a:cs typeface="Arial" pitchFamily="34" charset="0"/>
            </a:endParaRPr>
          </a:p>
        </p:txBody>
      </p:sp>
      <p:pic>
        <p:nvPicPr>
          <p:cNvPr id="1026" name="Picture 2" descr="F:\WF\SVNInmosoft\Facultad\Presentacion\imagenes\Ilustracion 4.PNG"/>
          <p:cNvPicPr>
            <a:picLocks noChangeAspect="1" noChangeArrowheads="1"/>
          </p:cNvPicPr>
          <p:nvPr/>
        </p:nvPicPr>
        <p:blipFill>
          <a:blip r:embed="rId2"/>
          <a:srcRect/>
          <a:stretch>
            <a:fillRect/>
          </a:stretch>
        </p:blipFill>
        <p:spPr bwMode="auto">
          <a:xfrm>
            <a:off x="2428860" y="2928934"/>
            <a:ext cx="4962525" cy="379095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linds(horizontal)">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4 – </a:t>
            </a:r>
            <a:r>
              <a:rPr lang="es-AR" dirty="0" err="1" smtClean="0"/>
              <a:t>soa</a:t>
            </a:r>
            <a:endParaRPr lang="en-US" dirty="0"/>
          </a:p>
        </p:txBody>
      </p:sp>
      <p:sp>
        <p:nvSpPr>
          <p:cNvPr id="3" name="Content Placeholder 2"/>
          <p:cNvSpPr>
            <a:spLocks noGrp="1"/>
          </p:cNvSpPr>
          <p:nvPr>
            <p:ph sz="quarter" idx="1"/>
          </p:nvPr>
        </p:nvSpPr>
        <p:spPr>
          <a:xfrm>
            <a:off x="971600" y="1888232"/>
            <a:ext cx="7416824" cy="2764904"/>
          </a:xfrm>
        </p:spPr>
        <p:txBody>
          <a:bodyPr>
            <a:normAutofit/>
          </a:bodyPr>
          <a:lstStyle/>
          <a:p>
            <a:pPr algn="just"/>
            <a:r>
              <a:rPr lang="es-ES" sz="3200" dirty="0" smtClean="0">
                <a:latin typeface="Arial" pitchFamily="34" charset="0"/>
                <a:cs typeface="Arial" pitchFamily="34" charset="0"/>
              </a:rPr>
              <a:t>Introducción.</a:t>
            </a:r>
          </a:p>
          <a:p>
            <a:pPr algn="just"/>
            <a:r>
              <a:rPr lang="es-ES" sz="3200" dirty="0" smtClean="0">
                <a:latin typeface="Arial" pitchFamily="34" charset="0"/>
                <a:cs typeface="Arial" pitchFamily="34" charset="0"/>
              </a:rPr>
              <a:t>Servicios.</a:t>
            </a:r>
          </a:p>
          <a:p>
            <a:pPr algn="just"/>
            <a:r>
              <a:rPr lang="es-ES" sz="3200" dirty="0" smtClean="0">
                <a:latin typeface="Arial" pitchFamily="34" charset="0"/>
                <a:cs typeface="Arial" pitchFamily="34" charset="0"/>
              </a:rPr>
              <a:t>Arquitectura SOA.</a:t>
            </a:r>
          </a:p>
          <a:p>
            <a:pPr algn="just"/>
            <a:r>
              <a:rPr lang="es-ES" sz="3200" dirty="0" smtClean="0">
                <a:latin typeface="Arial" pitchFamily="34" charset="0"/>
                <a:cs typeface="Arial" pitchFamily="34" charset="0"/>
              </a:rPr>
              <a:t>Ventajas y desventajas</a:t>
            </a:r>
          </a:p>
        </p:txBody>
      </p:sp>
      <p:sp>
        <p:nvSpPr>
          <p:cNvPr id="4" name="Slide Number Placeholder 3"/>
          <p:cNvSpPr>
            <a:spLocks noGrp="1"/>
          </p:cNvSpPr>
          <p:nvPr>
            <p:ph type="sldNum" sz="quarter" idx="15"/>
          </p:nvPr>
        </p:nvSpPr>
        <p:spPr/>
        <p:txBody>
          <a:bodyPr/>
          <a:lstStyle/>
          <a:p>
            <a:fld id="{C4ABC392-B124-495E-B44C-F269EE509331}"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4 – </a:t>
            </a:r>
            <a:r>
              <a:rPr lang="es-AR" dirty="0" err="1" smtClean="0"/>
              <a:t>soa</a:t>
            </a:r>
            <a:endParaRPr lang="en-US" dirty="0"/>
          </a:p>
        </p:txBody>
      </p:sp>
      <p:sp>
        <p:nvSpPr>
          <p:cNvPr id="3" name="Content Placeholder 2"/>
          <p:cNvSpPr>
            <a:spLocks noGrp="1"/>
          </p:cNvSpPr>
          <p:nvPr>
            <p:ph sz="quarter" idx="1"/>
          </p:nvPr>
        </p:nvSpPr>
        <p:spPr>
          <a:xfrm>
            <a:off x="971600" y="928670"/>
            <a:ext cx="7416824" cy="5214974"/>
          </a:xfrm>
        </p:spPr>
        <p:txBody>
          <a:bodyPr>
            <a:normAutofit lnSpcReduction="10000"/>
          </a:bodyPr>
          <a:lstStyle/>
          <a:p>
            <a:pPr algn="just"/>
            <a:r>
              <a:rPr lang="es-ES" sz="3200" dirty="0" smtClean="0">
                <a:latin typeface="Arial" pitchFamily="34" charset="0"/>
                <a:cs typeface="Arial" pitchFamily="34" charset="0"/>
              </a:rPr>
              <a:t>Introducción</a:t>
            </a:r>
          </a:p>
          <a:p>
            <a:pPr algn="just"/>
            <a:r>
              <a:rPr lang="es-ES" dirty="0" smtClean="0">
                <a:latin typeface="Arial" pitchFamily="34" charset="0"/>
                <a:cs typeface="Arial" pitchFamily="34" charset="0"/>
              </a:rPr>
              <a:t>El crecimiento exponencial del software y los requerimientos de las empresas hicieron que las tecnologías clásicas llegaran a su límite.</a:t>
            </a:r>
          </a:p>
          <a:p>
            <a:pPr algn="just"/>
            <a:r>
              <a:rPr lang="es-ES" dirty="0" smtClean="0">
                <a:latin typeface="Arial" pitchFamily="34" charset="0"/>
                <a:cs typeface="Arial" pitchFamily="34" charset="0"/>
              </a:rPr>
              <a:t>Problemas clásicos.</a:t>
            </a:r>
          </a:p>
          <a:p>
            <a:pPr lvl="1" algn="just"/>
            <a:r>
              <a:rPr lang="es-ES" dirty="0" smtClean="0">
                <a:latin typeface="Arial" pitchFamily="34" charset="0"/>
                <a:cs typeface="Arial" pitchFamily="34" charset="0"/>
              </a:rPr>
              <a:t>Complejidad</a:t>
            </a:r>
          </a:p>
          <a:p>
            <a:pPr lvl="1" algn="just"/>
            <a:r>
              <a:rPr lang="es-AR" dirty="0" smtClean="0">
                <a:latin typeface="Arial" pitchFamily="34" charset="0"/>
                <a:cs typeface="Arial" pitchFamily="34" charset="0"/>
              </a:rPr>
              <a:t>Programación redundante y no reutilizable</a:t>
            </a:r>
          </a:p>
          <a:p>
            <a:pPr lvl="1" algn="just"/>
            <a:r>
              <a:rPr lang="es-ES" dirty="0" smtClean="0">
                <a:latin typeface="Arial" pitchFamily="34" charset="0"/>
                <a:cs typeface="Arial" pitchFamily="34" charset="0"/>
              </a:rPr>
              <a:t>Interfaces múltiples</a:t>
            </a:r>
          </a:p>
          <a:p>
            <a:pPr algn="just"/>
            <a:r>
              <a:rPr lang="es-ES" dirty="0" smtClean="0">
                <a:latin typeface="Arial" pitchFamily="34" charset="0"/>
                <a:cs typeface="Arial" pitchFamily="34" charset="0"/>
              </a:rPr>
              <a:t>Los Web </a:t>
            </a:r>
            <a:r>
              <a:rPr lang="es-ES" dirty="0" err="1" smtClean="0">
                <a:latin typeface="Arial" pitchFamily="34" charset="0"/>
                <a:cs typeface="Arial" pitchFamily="34" charset="0"/>
              </a:rPr>
              <a:t>Services</a:t>
            </a:r>
            <a:r>
              <a:rPr lang="es-ES" dirty="0" smtClean="0">
                <a:latin typeface="Arial" pitchFamily="34" charset="0"/>
                <a:cs typeface="Arial" pitchFamily="34" charset="0"/>
              </a:rPr>
              <a:t> llegaron para romper la barrera de interconexión de aplicaciones basados en un modelo neutral.</a:t>
            </a:r>
          </a:p>
          <a:p>
            <a:pPr lvl="1" algn="just"/>
            <a:r>
              <a:rPr lang="es-AR" dirty="0" smtClean="0">
                <a:latin typeface="Arial" pitchFamily="34" charset="0"/>
                <a:cs typeface="Arial" pitchFamily="34" charset="0"/>
              </a:rPr>
              <a:t>Conjunto de protocolos que se usan para que los servicios sean publicados, descubiertos y usados en una tecnología neutra y de una forma estándar</a:t>
            </a:r>
            <a:endParaRPr lang="es-ES"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4 – </a:t>
            </a:r>
            <a:r>
              <a:rPr lang="es-AR" dirty="0" err="1" smtClean="0"/>
              <a:t>soa</a:t>
            </a:r>
            <a:endParaRPr lang="en-US" dirty="0"/>
          </a:p>
        </p:txBody>
      </p:sp>
      <p:sp>
        <p:nvSpPr>
          <p:cNvPr id="3" name="Content Placeholder 2"/>
          <p:cNvSpPr>
            <a:spLocks noGrp="1"/>
          </p:cNvSpPr>
          <p:nvPr>
            <p:ph sz="quarter" idx="1"/>
          </p:nvPr>
        </p:nvSpPr>
        <p:spPr>
          <a:xfrm>
            <a:off x="971600" y="928670"/>
            <a:ext cx="7416824" cy="5214974"/>
          </a:xfrm>
        </p:spPr>
        <p:txBody>
          <a:bodyPr>
            <a:normAutofit/>
          </a:bodyPr>
          <a:lstStyle/>
          <a:p>
            <a:pPr algn="just"/>
            <a:r>
              <a:rPr lang="es-ES" sz="3200" dirty="0" smtClean="0">
                <a:latin typeface="Arial" pitchFamily="34" charset="0"/>
                <a:cs typeface="Arial" pitchFamily="34" charset="0"/>
              </a:rPr>
              <a:t>Servicio SOA</a:t>
            </a:r>
          </a:p>
          <a:p>
            <a:pPr lvl="1" algn="just"/>
            <a:r>
              <a:rPr lang="es-ES" sz="2000" dirty="0" smtClean="0">
                <a:latin typeface="Arial" pitchFamily="34" charset="0"/>
                <a:cs typeface="Arial" pitchFamily="34" charset="0"/>
              </a:rPr>
              <a:t>W3C: </a:t>
            </a:r>
            <a:r>
              <a:rPr lang="es-AR" sz="2000" dirty="0" smtClean="0">
                <a:latin typeface="Arial" pitchFamily="34" charset="0"/>
                <a:cs typeface="Arial" pitchFamily="34" charset="0"/>
              </a:rPr>
              <a:t>“Componente capaz de realizar una tarea”</a:t>
            </a:r>
          </a:p>
          <a:p>
            <a:pPr lvl="1" algn="just"/>
            <a:r>
              <a:rPr lang="es-AR" sz="2000" dirty="0" smtClean="0">
                <a:latin typeface="Arial" pitchFamily="34" charset="0"/>
                <a:cs typeface="Arial" pitchFamily="34" charset="0"/>
              </a:rPr>
              <a:t>Paquete funcional de software al cual se puede acceder a través de una infraestructura de red.</a:t>
            </a:r>
          </a:p>
          <a:p>
            <a:pPr lvl="1" algn="just"/>
            <a:r>
              <a:rPr lang="es-AR" sz="2000" dirty="0" smtClean="0">
                <a:latin typeface="Arial" pitchFamily="34" charset="0"/>
                <a:cs typeface="Arial" pitchFamily="34" charset="0"/>
              </a:rPr>
              <a:t>Los servicios son autónomos, auto contenidos y uno no puede tener control, ni autoridad sobre ellos. </a:t>
            </a:r>
          </a:p>
          <a:p>
            <a:pPr lvl="1" algn="just"/>
            <a:r>
              <a:rPr lang="es-AR" sz="2000" dirty="0" smtClean="0">
                <a:latin typeface="Arial" pitchFamily="34" charset="0"/>
                <a:cs typeface="Arial" pitchFamily="34" charset="0"/>
              </a:rPr>
              <a:t>Ejemplo: Saldo en </a:t>
            </a:r>
            <a:r>
              <a:rPr lang="es-AR" sz="2000" dirty="0" err="1" smtClean="0">
                <a:latin typeface="Arial" pitchFamily="34" charset="0"/>
                <a:cs typeface="Arial" pitchFamily="34" charset="0"/>
              </a:rPr>
              <a:t>cta</a:t>
            </a:r>
            <a:r>
              <a:rPr lang="es-AR" sz="2000" dirty="0" smtClean="0">
                <a:latin typeface="Arial" pitchFamily="34" charset="0"/>
                <a:cs typeface="Arial" pitchFamily="34" charset="0"/>
              </a:rPr>
              <a:t> </a:t>
            </a:r>
            <a:r>
              <a:rPr lang="es-AR" sz="2000" dirty="0" err="1" smtClean="0">
                <a:latin typeface="Arial" pitchFamily="34" charset="0"/>
                <a:cs typeface="Arial" pitchFamily="34" charset="0"/>
              </a:rPr>
              <a:t>cte</a:t>
            </a:r>
            <a:r>
              <a:rPr lang="es-AR" sz="2000" dirty="0" smtClean="0">
                <a:latin typeface="Arial" pitchFamily="34" charset="0"/>
                <a:cs typeface="Arial" pitchFamily="34" charset="0"/>
              </a:rPr>
              <a:t> de un cliente dado.</a:t>
            </a:r>
          </a:p>
          <a:p>
            <a:pPr lvl="1" algn="just"/>
            <a:r>
              <a:rPr lang="es-AR" sz="2000" dirty="0" smtClean="0">
                <a:latin typeface="Arial" pitchFamily="34" charset="0"/>
                <a:cs typeface="Arial" pitchFamily="34" charset="0"/>
              </a:rPr>
              <a:t>La riqueza funcional de las aplicaciones nos la da el nivel de granularidad</a:t>
            </a:r>
          </a:p>
          <a:p>
            <a:pPr lvl="1" algn="just"/>
            <a:r>
              <a:rPr lang="es-AR" sz="2000" dirty="0" smtClean="0">
                <a:latin typeface="Arial" pitchFamily="34" charset="0"/>
                <a:cs typeface="Arial" pitchFamily="34" charset="0"/>
              </a:rPr>
              <a:t>La granularidad es la capacidad de descomponer las aplicaciones de negocio en servicios</a:t>
            </a:r>
          </a:p>
          <a:p>
            <a:pPr lvl="1" algn="just"/>
            <a:r>
              <a:rPr lang="es-AR" sz="2000" dirty="0" smtClean="0">
                <a:latin typeface="Arial" pitchFamily="34" charset="0"/>
                <a:cs typeface="Arial" pitchFamily="34" charset="0"/>
              </a:rPr>
              <a:t>Generalmente, los servicios están compuesto por un conjunto orquestado de funciones de grano fino.</a:t>
            </a:r>
          </a:p>
          <a:p>
            <a:pPr lvl="1" algn="just"/>
            <a:r>
              <a:rPr lang="es-AR" sz="2000" dirty="0" smtClean="0">
                <a:latin typeface="Arial" pitchFamily="34" charset="0"/>
                <a:cs typeface="Arial" pitchFamily="34" charset="0"/>
              </a:rPr>
              <a:t>Un servicio SOA mapea una funcionalidad del negocio</a:t>
            </a:r>
            <a:endParaRPr lang="es-ES" sz="20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4 – </a:t>
            </a:r>
            <a:r>
              <a:rPr lang="es-AR" dirty="0" err="1" smtClean="0"/>
              <a:t>soa</a:t>
            </a:r>
            <a:endParaRPr lang="en-US" dirty="0"/>
          </a:p>
        </p:txBody>
      </p:sp>
      <p:sp>
        <p:nvSpPr>
          <p:cNvPr id="3" name="Content Placeholder 2"/>
          <p:cNvSpPr>
            <a:spLocks noGrp="1"/>
          </p:cNvSpPr>
          <p:nvPr>
            <p:ph sz="quarter" idx="1"/>
          </p:nvPr>
        </p:nvSpPr>
        <p:spPr>
          <a:xfrm>
            <a:off x="971600" y="928670"/>
            <a:ext cx="7416824" cy="5214974"/>
          </a:xfrm>
        </p:spPr>
        <p:txBody>
          <a:bodyPr>
            <a:normAutofit/>
          </a:bodyPr>
          <a:lstStyle/>
          <a:p>
            <a:pPr algn="just"/>
            <a:r>
              <a:rPr lang="es-ES" sz="3200" dirty="0" smtClean="0">
                <a:latin typeface="Arial" pitchFamily="34" charset="0"/>
                <a:cs typeface="Arial" pitchFamily="34" charset="0"/>
              </a:rPr>
              <a:t>Estructura de Servicio SOA.</a:t>
            </a:r>
          </a:p>
          <a:p>
            <a:pPr algn="just"/>
            <a:r>
              <a:rPr lang="es-ES" sz="2000" dirty="0" smtClean="0">
                <a:latin typeface="Arial" pitchFamily="34" charset="0"/>
                <a:cs typeface="Arial" pitchFamily="34" charset="0"/>
              </a:rPr>
              <a:t>Contrato:</a:t>
            </a:r>
          </a:p>
          <a:p>
            <a:pPr lvl="1" algn="just"/>
            <a:r>
              <a:rPr lang="es-AR" sz="1700" dirty="0" smtClean="0">
                <a:latin typeface="Arial" pitchFamily="34" charset="0"/>
                <a:cs typeface="Arial" pitchFamily="34" charset="0"/>
              </a:rPr>
              <a:t>Especifica el propósito, la funcionalidad, las restricciones y el modo de uso del servicio</a:t>
            </a:r>
            <a:endParaRPr lang="es-ES" sz="1700" dirty="0" smtClean="0">
              <a:latin typeface="Arial" pitchFamily="34" charset="0"/>
              <a:cs typeface="Arial" pitchFamily="34" charset="0"/>
            </a:endParaRPr>
          </a:p>
          <a:p>
            <a:pPr algn="just"/>
            <a:r>
              <a:rPr lang="es-ES" sz="2000" dirty="0" smtClean="0">
                <a:latin typeface="Arial" pitchFamily="34" charset="0"/>
                <a:cs typeface="Arial" pitchFamily="34" charset="0"/>
              </a:rPr>
              <a:t>Implementación:</a:t>
            </a:r>
          </a:p>
          <a:p>
            <a:pPr lvl="1" algn="just"/>
            <a:r>
              <a:rPr lang="es-AR" sz="1700" dirty="0" smtClean="0">
                <a:latin typeface="Arial" pitchFamily="34" charset="0"/>
                <a:cs typeface="Arial" pitchFamily="34" charset="0"/>
              </a:rPr>
              <a:t>La funcionalidad en sí misma que provee el servicio, puede ser realizada utilizando cualquier tecnología</a:t>
            </a:r>
            <a:endParaRPr lang="es-ES" sz="1700" dirty="0" smtClean="0">
              <a:latin typeface="Arial" pitchFamily="34" charset="0"/>
              <a:cs typeface="Arial" pitchFamily="34" charset="0"/>
            </a:endParaRPr>
          </a:p>
          <a:p>
            <a:pPr algn="just"/>
            <a:r>
              <a:rPr lang="es-ES" sz="2000" dirty="0" smtClean="0">
                <a:latin typeface="Arial" pitchFamily="34" charset="0"/>
                <a:cs typeface="Arial" pitchFamily="34" charset="0"/>
              </a:rPr>
              <a:t>Interfaces:</a:t>
            </a:r>
          </a:p>
          <a:p>
            <a:pPr lvl="1" algn="just"/>
            <a:r>
              <a:rPr lang="es-AR" sz="1700" dirty="0" smtClean="0">
                <a:latin typeface="Arial" pitchFamily="34" charset="0"/>
                <a:cs typeface="Arial" pitchFamily="34" charset="0"/>
              </a:rPr>
              <a:t>Para acceder a la funcionalidad el consumidor necesita “</a:t>
            </a:r>
            <a:r>
              <a:rPr lang="es-AR" sz="1700" dirty="0" err="1" smtClean="0">
                <a:latin typeface="Arial" pitchFamily="34" charset="0"/>
                <a:cs typeface="Arial" pitchFamily="34" charset="0"/>
              </a:rPr>
              <a:t>interfacear</a:t>
            </a:r>
            <a:r>
              <a:rPr lang="es-AR" sz="1700" dirty="0" smtClean="0">
                <a:latin typeface="Arial" pitchFamily="34" charset="0"/>
                <a:cs typeface="Arial" pitchFamily="34" charset="0"/>
              </a:rPr>
              <a:t>” con el servicio. Proveen la forma de acceder a la funcionalidad de acuerdo al contrato</a:t>
            </a:r>
            <a:endParaRPr lang="es-ES" sz="17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4 – </a:t>
            </a:r>
            <a:r>
              <a:rPr lang="es-AR" dirty="0" err="1" smtClean="0"/>
              <a:t>soa</a:t>
            </a:r>
            <a:endParaRPr lang="en-US" dirty="0"/>
          </a:p>
        </p:txBody>
      </p:sp>
      <p:sp>
        <p:nvSpPr>
          <p:cNvPr id="3" name="Content Placeholder 2"/>
          <p:cNvSpPr>
            <a:spLocks noGrp="1"/>
          </p:cNvSpPr>
          <p:nvPr>
            <p:ph sz="quarter" idx="1"/>
          </p:nvPr>
        </p:nvSpPr>
        <p:spPr>
          <a:xfrm>
            <a:off x="971600" y="928670"/>
            <a:ext cx="7416824" cy="5214974"/>
          </a:xfrm>
        </p:spPr>
        <p:txBody>
          <a:bodyPr>
            <a:normAutofit fontScale="62500" lnSpcReduction="20000"/>
          </a:bodyPr>
          <a:lstStyle/>
          <a:p>
            <a:pPr algn="just"/>
            <a:r>
              <a:rPr lang="es-ES" sz="3200" dirty="0" smtClean="0">
                <a:latin typeface="Arial" pitchFamily="34" charset="0"/>
                <a:cs typeface="Arial" pitchFamily="34" charset="0"/>
              </a:rPr>
              <a:t>Clasificación.</a:t>
            </a:r>
          </a:p>
          <a:p>
            <a:pPr lvl="1" algn="just"/>
            <a:r>
              <a:rPr lang="es-AR" sz="2900" dirty="0" smtClean="0">
                <a:latin typeface="Arial" pitchFamily="34" charset="0"/>
                <a:cs typeface="Arial" pitchFamily="34" charset="0"/>
              </a:rPr>
              <a:t>Administración de datos </a:t>
            </a:r>
          </a:p>
          <a:p>
            <a:pPr lvl="1" algn="just"/>
            <a:r>
              <a:rPr lang="es-AR" sz="2900" dirty="0" smtClean="0">
                <a:latin typeface="Arial" pitchFamily="34" charset="0"/>
                <a:cs typeface="Arial" pitchFamily="34" charset="0"/>
              </a:rPr>
              <a:t>Lógica de negocios básica</a:t>
            </a:r>
          </a:p>
          <a:p>
            <a:pPr lvl="1" algn="just"/>
            <a:r>
              <a:rPr lang="es-AR" sz="2900" dirty="0" smtClean="0">
                <a:latin typeface="Arial" pitchFamily="34" charset="0"/>
                <a:cs typeface="Arial" pitchFamily="34" charset="0"/>
              </a:rPr>
              <a:t>Lógica de negocios compuesta</a:t>
            </a:r>
          </a:p>
          <a:p>
            <a:pPr lvl="1" algn="just"/>
            <a:r>
              <a:rPr lang="es-AR" sz="2900" dirty="0" smtClean="0">
                <a:latin typeface="Arial" pitchFamily="34" charset="0"/>
                <a:cs typeface="Arial" pitchFamily="34" charset="0"/>
              </a:rPr>
              <a:t>Interacción con el usuario </a:t>
            </a:r>
          </a:p>
          <a:p>
            <a:pPr lvl="1" algn="just"/>
            <a:r>
              <a:rPr lang="es-AR" sz="2900" dirty="0" smtClean="0">
                <a:latin typeface="Arial" pitchFamily="34" charset="0"/>
                <a:cs typeface="Arial" pitchFamily="34" charset="0"/>
              </a:rPr>
              <a:t>Componentes utilitarios comunes</a:t>
            </a:r>
          </a:p>
          <a:p>
            <a:pPr algn="just"/>
            <a:r>
              <a:rPr lang="es-ES" sz="3200" dirty="0" smtClean="0">
                <a:latin typeface="Arial" pitchFamily="34" charset="0"/>
                <a:cs typeface="Arial" pitchFamily="34" charset="0"/>
              </a:rPr>
              <a:t>Principios</a:t>
            </a:r>
          </a:p>
          <a:p>
            <a:pPr lvl="1" algn="just"/>
            <a:r>
              <a:rPr lang="es-AR" sz="2900" dirty="0" smtClean="0">
                <a:latin typeface="Arial" pitchFamily="34" charset="0"/>
                <a:cs typeface="Arial" pitchFamily="34" charset="0"/>
              </a:rPr>
              <a:t>Comparten un contrato formal </a:t>
            </a:r>
          </a:p>
          <a:p>
            <a:pPr lvl="1" algn="just"/>
            <a:r>
              <a:rPr lang="es-AR" sz="2900" dirty="0" smtClean="0">
                <a:latin typeface="Arial" pitchFamily="34" charset="0"/>
                <a:cs typeface="Arial" pitchFamily="34" charset="0"/>
              </a:rPr>
              <a:t>Bajamente acoplados </a:t>
            </a:r>
          </a:p>
          <a:p>
            <a:pPr lvl="1" algn="just"/>
            <a:r>
              <a:rPr lang="es-AR" sz="2900" dirty="0" smtClean="0">
                <a:latin typeface="Arial" pitchFamily="34" charset="0"/>
                <a:cs typeface="Arial" pitchFamily="34" charset="0"/>
              </a:rPr>
              <a:t>Abstraen la lógica que existen debajo (auto contenidos y modulares) </a:t>
            </a:r>
          </a:p>
          <a:p>
            <a:pPr lvl="1" algn="just"/>
            <a:r>
              <a:rPr lang="es-AR" sz="2900" dirty="0" smtClean="0">
                <a:latin typeface="Arial" pitchFamily="34" charset="0"/>
                <a:cs typeface="Arial" pitchFamily="34" charset="0"/>
              </a:rPr>
              <a:t>Interoperables </a:t>
            </a:r>
          </a:p>
          <a:p>
            <a:pPr lvl="1" algn="just"/>
            <a:r>
              <a:rPr lang="es-AR" sz="2900" dirty="0" smtClean="0">
                <a:latin typeface="Arial" pitchFamily="34" charset="0"/>
                <a:cs typeface="Arial" pitchFamily="34" charset="0"/>
              </a:rPr>
              <a:t>Componibles </a:t>
            </a:r>
          </a:p>
          <a:p>
            <a:pPr lvl="1" algn="just"/>
            <a:r>
              <a:rPr lang="es-AR" sz="2900" dirty="0" smtClean="0">
                <a:latin typeface="Arial" pitchFamily="34" charset="0"/>
                <a:cs typeface="Arial" pitchFamily="34" charset="0"/>
              </a:rPr>
              <a:t>Reusables </a:t>
            </a:r>
          </a:p>
          <a:p>
            <a:pPr lvl="1" algn="just"/>
            <a:r>
              <a:rPr lang="es-AR" sz="2900" dirty="0" smtClean="0">
                <a:latin typeface="Arial" pitchFamily="34" charset="0"/>
                <a:cs typeface="Arial" pitchFamily="34" charset="0"/>
              </a:rPr>
              <a:t>Autónomos </a:t>
            </a:r>
          </a:p>
          <a:p>
            <a:pPr lvl="1" algn="just"/>
            <a:r>
              <a:rPr lang="es-AR" sz="2900" dirty="0" smtClean="0">
                <a:latin typeface="Arial" pitchFamily="34" charset="0"/>
                <a:cs typeface="Arial" pitchFamily="34" charset="0"/>
              </a:rPr>
              <a:t>Sin estado </a:t>
            </a:r>
          </a:p>
          <a:p>
            <a:pPr lvl="1" algn="just"/>
            <a:r>
              <a:rPr lang="es-AR" sz="2900" dirty="0" smtClean="0">
                <a:latin typeface="Arial" pitchFamily="34" charset="0"/>
                <a:cs typeface="Arial" pitchFamily="34" charset="0"/>
              </a:rPr>
              <a:t>Descubribles (transparentes a la ubicación)</a:t>
            </a:r>
            <a:endParaRPr lang="es-ES" sz="29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linds(horizont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linds(horizontal)">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blinds(horizontal)">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4 – </a:t>
            </a:r>
            <a:r>
              <a:rPr lang="es-AR" dirty="0" err="1" smtClean="0"/>
              <a:t>soa</a:t>
            </a:r>
            <a:endParaRPr lang="en-US" dirty="0"/>
          </a:p>
        </p:txBody>
      </p:sp>
      <p:sp>
        <p:nvSpPr>
          <p:cNvPr id="3" name="Content Placeholder 2"/>
          <p:cNvSpPr>
            <a:spLocks noGrp="1"/>
          </p:cNvSpPr>
          <p:nvPr>
            <p:ph sz="quarter" idx="1"/>
          </p:nvPr>
        </p:nvSpPr>
        <p:spPr>
          <a:xfrm>
            <a:off x="971600" y="928670"/>
            <a:ext cx="7416824" cy="5214974"/>
          </a:xfrm>
        </p:spPr>
        <p:txBody>
          <a:bodyPr>
            <a:normAutofit/>
          </a:bodyPr>
          <a:lstStyle/>
          <a:p>
            <a:pPr algn="just"/>
            <a:r>
              <a:rPr lang="es-ES" sz="3200" dirty="0" smtClean="0">
                <a:latin typeface="Arial" pitchFamily="34" charset="0"/>
                <a:cs typeface="Arial" pitchFamily="34" charset="0"/>
              </a:rPr>
              <a:t>Web </a:t>
            </a:r>
            <a:r>
              <a:rPr lang="es-ES" sz="3200" dirty="0" err="1" smtClean="0">
                <a:latin typeface="Arial" pitchFamily="34" charset="0"/>
                <a:cs typeface="Arial" pitchFamily="34" charset="0"/>
              </a:rPr>
              <a:t>Services</a:t>
            </a:r>
            <a:endParaRPr lang="es-ES" sz="3200" dirty="0" smtClean="0">
              <a:latin typeface="Arial" pitchFamily="34" charset="0"/>
              <a:cs typeface="Arial" pitchFamily="34" charset="0"/>
            </a:endParaRPr>
          </a:p>
          <a:p>
            <a:pPr algn="just"/>
            <a:r>
              <a:rPr lang="es-ES" sz="2000" dirty="0" smtClean="0">
                <a:latin typeface="Arial" pitchFamily="34" charset="0"/>
                <a:cs typeface="Arial" pitchFamily="34" charset="0"/>
              </a:rPr>
              <a:t>Conjunto de tecnologías para implementar los servicios:</a:t>
            </a:r>
          </a:p>
          <a:p>
            <a:pPr lvl="1" algn="just"/>
            <a:r>
              <a:rPr lang="es-AR" sz="1700" dirty="0" smtClean="0">
                <a:latin typeface="Arial" pitchFamily="34" charset="0"/>
                <a:cs typeface="Arial" pitchFamily="34" charset="0"/>
              </a:rPr>
              <a:t>WSDL</a:t>
            </a:r>
          </a:p>
          <a:p>
            <a:pPr lvl="1" algn="just"/>
            <a:r>
              <a:rPr lang="es-AR" sz="1700" dirty="0" smtClean="0">
                <a:latin typeface="Arial" pitchFamily="34" charset="0"/>
                <a:cs typeface="Arial" pitchFamily="34" charset="0"/>
              </a:rPr>
              <a:t>SOAP</a:t>
            </a:r>
          </a:p>
          <a:p>
            <a:pPr lvl="1" algn="just"/>
            <a:r>
              <a:rPr lang="es-AR" sz="1700" dirty="0" smtClean="0">
                <a:latin typeface="Arial" pitchFamily="34" charset="0"/>
                <a:cs typeface="Arial" pitchFamily="34" charset="0"/>
              </a:rPr>
              <a:t>REST</a:t>
            </a:r>
          </a:p>
          <a:p>
            <a:pPr lvl="1" algn="just"/>
            <a:r>
              <a:rPr lang="es-AR" sz="1700" dirty="0" smtClean="0">
                <a:latin typeface="Arial" pitchFamily="34" charset="0"/>
                <a:cs typeface="Arial" pitchFamily="34" charset="0"/>
              </a:rPr>
              <a:t>XML</a:t>
            </a:r>
          </a:p>
          <a:p>
            <a:pPr lvl="1" algn="just"/>
            <a:r>
              <a:rPr lang="es-AR" sz="1700" dirty="0" smtClean="0">
                <a:latin typeface="Arial" pitchFamily="34" charset="0"/>
                <a:cs typeface="Arial" pitchFamily="34" charset="0"/>
              </a:rPr>
              <a:t>HTTP</a:t>
            </a:r>
          </a:p>
          <a:p>
            <a:pPr lvl="1" algn="just"/>
            <a:r>
              <a:rPr lang="es-AR" sz="1700" dirty="0" smtClean="0">
                <a:latin typeface="Arial" pitchFamily="34" charset="0"/>
                <a:cs typeface="Arial" pitchFamily="34" charset="0"/>
              </a:rPr>
              <a:t>Etc.</a:t>
            </a:r>
          </a:p>
          <a:p>
            <a:pPr lvl="1" algn="just"/>
            <a:endParaRPr lang="es-ES" sz="1700" dirty="0" smtClean="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2786050" y="2857496"/>
            <a:ext cx="5911831" cy="3643338"/>
          </a:xfrm>
          <a:prstGeom prst="rect">
            <a:avLst/>
          </a:prstGeom>
          <a:noFill/>
          <a:ln w="9525">
            <a:noFill/>
            <a:miter lim="800000"/>
            <a:headEnd/>
            <a:tailEnd/>
          </a:ln>
          <a:effectLst/>
        </p:spPr>
      </p:pic>
      <p:sp>
        <p:nvSpPr>
          <p:cNvPr id="5" name="Slide Number Placeholder 4"/>
          <p:cNvSpPr>
            <a:spLocks noGrp="1"/>
          </p:cNvSpPr>
          <p:nvPr>
            <p:ph type="sldNum" sz="quarter" idx="15"/>
          </p:nvPr>
        </p:nvSpPr>
        <p:spPr/>
        <p:txBody>
          <a:bodyPr/>
          <a:lstStyle/>
          <a:p>
            <a:fld id="{C4ABC392-B124-495E-B44C-F269EE509331}"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blinds(horizontal)">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5 – proceso de migración</a:t>
            </a:r>
            <a:endParaRPr lang="en-US" dirty="0"/>
          </a:p>
        </p:txBody>
      </p:sp>
      <p:sp>
        <p:nvSpPr>
          <p:cNvPr id="3" name="Content Placeholder 2"/>
          <p:cNvSpPr>
            <a:spLocks noGrp="1"/>
          </p:cNvSpPr>
          <p:nvPr>
            <p:ph sz="quarter" idx="1"/>
          </p:nvPr>
        </p:nvSpPr>
        <p:spPr>
          <a:xfrm>
            <a:off x="971600" y="857232"/>
            <a:ext cx="7416824" cy="2428892"/>
          </a:xfrm>
        </p:spPr>
        <p:txBody>
          <a:bodyPr>
            <a:normAutofit/>
          </a:bodyPr>
          <a:lstStyle/>
          <a:p>
            <a:pPr algn="just"/>
            <a:r>
              <a:rPr lang="es-AR" sz="2800" dirty="0" smtClean="0">
                <a:latin typeface="Arial" pitchFamily="34" charset="0"/>
                <a:cs typeface="Arial" pitchFamily="34" charset="0"/>
              </a:rPr>
              <a:t>El objetivo es proponer un proceso que nos permita definir un enfoque para implementar una migración de un sistema </a:t>
            </a:r>
            <a:r>
              <a:rPr lang="es-AR" sz="2800" dirty="0" err="1" smtClean="0">
                <a:latin typeface="Arial" pitchFamily="34" charset="0"/>
                <a:cs typeface="Arial" pitchFamily="34" charset="0"/>
              </a:rPr>
              <a:t>legacy</a:t>
            </a:r>
            <a:r>
              <a:rPr lang="es-AR" sz="2800" dirty="0" smtClean="0">
                <a:latin typeface="Arial" pitchFamily="34" charset="0"/>
                <a:cs typeface="Arial" pitchFamily="34" charset="0"/>
              </a:rPr>
              <a:t> monolítico hacia una arquitectura orientada a servicios.</a:t>
            </a:r>
            <a:endParaRPr lang="es-ES" sz="2800" dirty="0" smtClean="0">
              <a:latin typeface="Arial" pitchFamily="34" charset="0"/>
              <a:cs typeface="Arial" pitchFamily="34" charset="0"/>
            </a:endParaRPr>
          </a:p>
        </p:txBody>
      </p:sp>
      <p:sp>
        <p:nvSpPr>
          <p:cNvPr id="5" name="Content Placeholder 2"/>
          <p:cNvSpPr txBox="1">
            <a:spLocks/>
          </p:cNvSpPr>
          <p:nvPr/>
        </p:nvSpPr>
        <p:spPr>
          <a:xfrm>
            <a:off x="1000100" y="3286124"/>
            <a:ext cx="7416824" cy="928694"/>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A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Arquitectura Origen Monolítico:</a:t>
            </a:r>
            <a:endParaRPr kumimoji="0" lang="es-E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026" name="Picture 2" descr="F:\WF\SVNInmosoft\Facultad\Presentacion\imagenes\Ilustracion 6.PNG"/>
          <p:cNvPicPr>
            <a:picLocks noChangeAspect="1" noChangeArrowheads="1"/>
          </p:cNvPicPr>
          <p:nvPr/>
        </p:nvPicPr>
        <p:blipFill>
          <a:blip r:embed="rId2"/>
          <a:srcRect/>
          <a:stretch>
            <a:fillRect/>
          </a:stretch>
        </p:blipFill>
        <p:spPr bwMode="auto">
          <a:xfrm>
            <a:off x="2285984" y="3929066"/>
            <a:ext cx="4248150" cy="2800350"/>
          </a:xfrm>
          <a:prstGeom prst="rect">
            <a:avLst/>
          </a:prstGeom>
          <a:noFill/>
        </p:spPr>
      </p:pic>
      <p:sp>
        <p:nvSpPr>
          <p:cNvPr id="6" name="Slide Number Placeholder 5"/>
          <p:cNvSpPr>
            <a:spLocks noGrp="1"/>
          </p:cNvSpPr>
          <p:nvPr>
            <p:ph type="sldNum" sz="quarter" idx="15"/>
          </p:nvPr>
        </p:nvSpPr>
        <p:spPr/>
        <p:txBody>
          <a:bodyPr/>
          <a:lstStyle/>
          <a:p>
            <a:fld id="{C4ABC392-B124-495E-B44C-F269EE509331}"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5 – proceso de migración</a:t>
            </a:r>
            <a:endParaRPr lang="en-US" dirty="0"/>
          </a:p>
        </p:txBody>
      </p:sp>
      <p:sp>
        <p:nvSpPr>
          <p:cNvPr id="5" name="Content Placeholder 2"/>
          <p:cNvSpPr txBox="1">
            <a:spLocks/>
          </p:cNvSpPr>
          <p:nvPr/>
        </p:nvSpPr>
        <p:spPr>
          <a:xfrm>
            <a:off x="642910" y="928670"/>
            <a:ext cx="7416824" cy="928694"/>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A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Arquitectura Destino SOA:</a:t>
            </a:r>
            <a:endParaRPr kumimoji="0" lang="es-E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2050" name="Picture 2" descr="F:\WF\SVNInmosoft\Facultad\Presentacion\imagenes\Ilustracion 7.PNG"/>
          <p:cNvPicPr>
            <a:picLocks noChangeAspect="1" noChangeArrowheads="1"/>
          </p:cNvPicPr>
          <p:nvPr/>
        </p:nvPicPr>
        <p:blipFill>
          <a:blip r:embed="rId2"/>
          <a:srcRect/>
          <a:stretch>
            <a:fillRect/>
          </a:stretch>
        </p:blipFill>
        <p:spPr bwMode="auto">
          <a:xfrm>
            <a:off x="642910" y="1857364"/>
            <a:ext cx="7878763" cy="3819525"/>
          </a:xfrm>
          <a:prstGeom prst="rect">
            <a:avLst/>
          </a:prstGeom>
          <a:noFill/>
        </p:spPr>
      </p:pic>
      <p:sp>
        <p:nvSpPr>
          <p:cNvPr id="6" name="Slide Number Placeholder 5"/>
          <p:cNvSpPr>
            <a:spLocks noGrp="1"/>
          </p:cNvSpPr>
          <p:nvPr>
            <p:ph type="sldNum" sz="quarter" idx="15"/>
          </p:nvPr>
        </p:nvSpPr>
        <p:spPr/>
        <p:txBody>
          <a:bodyPr/>
          <a:lstStyle/>
          <a:p>
            <a:fld id="{C4ABC392-B124-495E-B44C-F269EE509331}"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5 – proceso de migración</a:t>
            </a:r>
            <a:endParaRPr lang="en-US" dirty="0"/>
          </a:p>
        </p:txBody>
      </p:sp>
      <p:sp>
        <p:nvSpPr>
          <p:cNvPr id="5" name="Content Placeholder 2"/>
          <p:cNvSpPr txBox="1">
            <a:spLocks/>
          </p:cNvSpPr>
          <p:nvPr/>
        </p:nvSpPr>
        <p:spPr>
          <a:xfrm>
            <a:off x="642910" y="928670"/>
            <a:ext cx="7416824" cy="928694"/>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A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Modelo del proceso:</a:t>
            </a:r>
            <a:endParaRPr kumimoji="0" lang="es-E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3074" name="Picture 2" descr="F:\WF\SVNInmosoft\Facultad\Presentacion\imagenes\Ilustracion 8.PNG"/>
          <p:cNvPicPr>
            <a:picLocks noChangeAspect="1" noChangeArrowheads="1"/>
          </p:cNvPicPr>
          <p:nvPr/>
        </p:nvPicPr>
        <p:blipFill>
          <a:blip r:embed="rId2"/>
          <a:srcRect/>
          <a:stretch>
            <a:fillRect/>
          </a:stretch>
        </p:blipFill>
        <p:spPr bwMode="auto">
          <a:xfrm>
            <a:off x="1571604" y="2000240"/>
            <a:ext cx="5486400" cy="4343400"/>
          </a:xfrm>
          <a:prstGeom prst="rect">
            <a:avLst/>
          </a:prstGeom>
          <a:noFill/>
        </p:spPr>
      </p:pic>
      <p:sp>
        <p:nvSpPr>
          <p:cNvPr id="6" name="Slide Number Placeholder 5"/>
          <p:cNvSpPr>
            <a:spLocks noGrp="1"/>
          </p:cNvSpPr>
          <p:nvPr>
            <p:ph type="sldNum" sz="quarter" idx="15"/>
          </p:nvPr>
        </p:nvSpPr>
        <p:spPr/>
        <p:txBody>
          <a:bodyPr/>
          <a:lstStyle/>
          <a:p>
            <a:fld id="{C4ABC392-B124-495E-B44C-F269EE509331}"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1 - introducción</a:t>
            </a:r>
            <a:endParaRPr lang="en-US" dirty="0"/>
          </a:p>
        </p:txBody>
      </p:sp>
      <p:sp>
        <p:nvSpPr>
          <p:cNvPr id="3" name="Content Placeholder 2"/>
          <p:cNvSpPr>
            <a:spLocks noGrp="1"/>
          </p:cNvSpPr>
          <p:nvPr>
            <p:ph sz="quarter" idx="1"/>
          </p:nvPr>
        </p:nvSpPr>
        <p:spPr>
          <a:xfrm>
            <a:off x="971600" y="1071546"/>
            <a:ext cx="7416824" cy="5357850"/>
          </a:xfrm>
        </p:spPr>
        <p:txBody>
          <a:bodyPr>
            <a:normAutofit/>
          </a:bodyPr>
          <a:lstStyle/>
          <a:p>
            <a:pPr algn="just"/>
            <a:r>
              <a:rPr lang="es-ES" sz="3200" dirty="0" smtClean="0">
                <a:latin typeface="Arial" pitchFamily="34" charset="0"/>
                <a:cs typeface="Arial" pitchFamily="34" charset="0"/>
              </a:rPr>
              <a:t>Introducción</a:t>
            </a:r>
          </a:p>
          <a:p>
            <a:pPr lvl="1" algn="just"/>
            <a:r>
              <a:rPr lang="es-ES" sz="2900" dirty="0" smtClean="0">
                <a:latin typeface="Arial" pitchFamily="34" charset="0"/>
                <a:cs typeface="Arial" pitchFamily="34" charset="0"/>
              </a:rPr>
              <a:t>Sistemas </a:t>
            </a:r>
            <a:r>
              <a:rPr lang="es-ES" sz="2900" dirty="0" err="1" smtClean="0">
                <a:latin typeface="Arial" pitchFamily="34" charset="0"/>
                <a:cs typeface="Arial" pitchFamily="34" charset="0"/>
              </a:rPr>
              <a:t>Legacy</a:t>
            </a:r>
            <a:r>
              <a:rPr lang="es-ES" sz="2900" dirty="0" smtClean="0">
                <a:latin typeface="Arial" pitchFamily="34" charset="0"/>
                <a:cs typeface="Arial" pitchFamily="34" charset="0"/>
              </a:rPr>
              <a:t> </a:t>
            </a:r>
          </a:p>
          <a:p>
            <a:pPr lvl="2" algn="just"/>
            <a:r>
              <a:rPr lang="es-ES" sz="2600" dirty="0" smtClean="0">
                <a:latin typeface="Arial" pitchFamily="34" charset="0"/>
                <a:cs typeface="Arial" pitchFamily="34" charset="0"/>
              </a:rPr>
              <a:t>Una definición :</a:t>
            </a:r>
          </a:p>
          <a:p>
            <a:pPr lvl="3" algn="just">
              <a:buNone/>
            </a:pPr>
            <a:r>
              <a:rPr lang="es-AR" sz="2600" dirty="0" smtClean="0">
                <a:latin typeface="Arial" pitchFamily="34" charset="0"/>
                <a:cs typeface="Arial" pitchFamily="34" charset="0"/>
              </a:rPr>
              <a:t>"</a:t>
            </a:r>
            <a:r>
              <a:rPr lang="es-AR" sz="2000" dirty="0" smtClean="0">
                <a:latin typeface="Arial" pitchFamily="34" charset="0"/>
                <a:cs typeface="Arial" pitchFamily="34" charset="0"/>
              </a:rPr>
              <a:t>Los sistemas </a:t>
            </a:r>
            <a:r>
              <a:rPr lang="es-AR" sz="2000" dirty="0" err="1" smtClean="0">
                <a:latin typeface="Arial" pitchFamily="34" charset="0"/>
                <a:cs typeface="Arial" pitchFamily="34" charset="0"/>
              </a:rPr>
              <a:t>legacy</a:t>
            </a:r>
            <a:r>
              <a:rPr lang="es-AR" sz="2000" dirty="0" smtClean="0">
                <a:latin typeface="Arial" pitchFamily="34" charset="0"/>
                <a:cs typeface="Arial" pitchFamily="34" charset="0"/>
              </a:rPr>
              <a:t> constituyen un patrimonio muy importante en numerosas empresas de software. A menudo, los sistemas </a:t>
            </a:r>
            <a:r>
              <a:rPr lang="es-AR" sz="2000" dirty="0" err="1" smtClean="0">
                <a:latin typeface="Arial" pitchFamily="34" charset="0"/>
                <a:cs typeface="Arial" pitchFamily="34" charset="0"/>
              </a:rPr>
              <a:t>legacy</a:t>
            </a:r>
            <a:r>
              <a:rPr lang="es-AR" sz="2000" dirty="0" smtClean="0">
                <a:latin typeface="Arial" pitchFamily="34" charset="0"/>
                <a:cs typeface="Arial" pitchFamily="34" charset="0"/>
              </a:rPr>
              <a:t> son relativamente viejos, basados en mainframes que fueron optimizados para plataformas arcaicas de software y hardware</a:t>
            </a:r>
            <a:r>
              <a:rPr lang="es-AR" sz="2600" dirty="0" smtClean="0">
                <a:latin typeface="Arial" pitchFamily="34" charset="0"/>
                <a:cs typeface="Arial" pitchFamily="34" charset="0"/>
              </a:rPr>
              <a:t>" [</a:t>
            </a:r>
            <a:r>
              <a:rPr lang="es-AR" sz="2600" dirty="0" err="1" smtClean="0">
                <a:latin typeface="Arial" pitchFamily="34" charset="0"/>
                <a:cs typeface="Arial" pitchFamily="34" charset="0"/>
              </a:rPr>
              <a:t>Willem-Jan</a:t>
            </a:r>
            <a:r>
              <a:rPr lang="es-AR" sz="2600" dirty="0" smtClean="0">
                <a:latin typeface="Arial" pitchFamily="34" charset="0"/>
                <a:cs typeface="Arial" pitchFamily="34" charset="0"/>
              </a:rPr>
              <a:t> 2006].</a:t>
            </a:r>
            <a:endParaRPr lang="es-ES" sz="26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a:bodyPr>
          <a:lstStyle/>
          <a:p>
            <a:r>
              <a:rPr lang="es-AR" dirty="0" smtClean="0"/>
              <a:t>Capítulo 5 – Etapas del proceso</a:t>
            </a:r>
            <a:endParaRPr lang="en-US" dirty="0"/>
          </a:p>
        </p:txBody>
      </p:sp>
      <p:sp>
        <p:nvSpPr>
          <p:cNvPr id="5" name="Content Placeholder 2"/>
          <p:cNvSpPr txBox="1">
            <a:spLocks/>
          </p:cNvSpPr>
          <p:nvPr/>
        </p:nvSpPr>
        <p:spPr>
          <a:xfrm>
            <a:off x="642910" y="928670"/>
            <a:ext cx="7416824" cy="5929330"/>
          </a:xfrm>
          <a:prstGeom prst="rect">
            <a:avLst/>
          </a:prstGeom>
        </p:spPr>
        <p:txBody>
          <a:bodyPr vert="horz">
            <a:normAutofit/>
          </a:bodyPr>
          <a:lstStyle/>
          <a:p>
            <a:pPr marL="274320" indent="-274320" algn="just">
              <a:spcBef>
                <a:spcPts val="600"/>
              </a:spcBef>
              <a:buClr>
                <a:schemeClr val="accent1"/>
              </a:buClr>
              <a:buSzPct val="70000"/>
              <a:buFont typeface="Wingdings"/>
              <a:buChar char=""/>
              <a:defRPr/>
            </a:pPr>
            <a:r>
              <a:rPr lang="es-AR" sz="2400" dirty="0" smtClean="0">
                <a:latin typeface="Arial" pitchFamily="34" charset="0"/>
                <a:cs typeface="Arial" pitchFamily="34" charset="0"/>
              </a:rPr>
              <a:t>Análisis inicial sobre la factibilidad de migración del sistema </a:t>
            </a:r>
            <a:r>
              <a:rPr lang="es-AR" sz="2400" dirty="0" err="1" smtClean="0">
                <a:latin typeface="Arial" pitchFamily="34" charset="0"/>
                <a:cs typeface="Arial" pitchFamily="34" charset="0"/>
              </a:rPr>
              <a:t>legacy</a:t>
            </a:r>
            <a:endParaRPr lang="es-AR" sz="2400" dirty="0" smtClean="0">
              <a:latin typeface="Arial" pitchFamily="34" charset="0"/>
              <a:cs typeface="Arial" pitchFamily="34" charset="0"/>
            </a:endParaRP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Definir metas y objetivos del negocio claros</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Justificar el proyecto</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Analizar sistema </a:t>
            </a:r>
            <a:r>
              <a:rPr lang="es-AR" sz="2000" dirty="0" err="1" smtClean="0">
                <a:latin typeface="Arial" pitchFamily="34" charset="0"/>
                <a:cs typeface="Arial" pitchFamily="34" charset="0"/>
              </a:rPr>
              <a:t>legacy</a:t>
            </a:r>
            <a:endParaRPr lang="es-AR" sz="2000" dirty="0" smtClean="0">
              <a:latin typeface="Arial" pitchFamily="34" charset="0"/>
              <a:cs typeface="Arial" pitchFamily="34" charset="0"/>
            </a:endParaRP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Caja negra / caja blanca / mixto</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Orígenes de datos</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Principales funcionalidades</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Deuda técnica</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Alcance: solo datos, solo aplicación, completo.</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Tecnologías destino</a:t>
            </a:r>
          </a:p>
          <a:p>
            <a:pPr marL="1188720" lvl="2" indent="-274320" algn="just">
              <a:spcBef>
                <a:spcPts val="600"/>
              </a:spcBef>
              <a:buClr>
                <a:schemeClr val="accent1"/>
              </a:buClr>
              <a:buSzPct val="70000"/>
              <a:buFont typeface="Wingdings"/>
              <a:buChar char=""/>
              <a:defRPr/>
            </a:pPr>
            <a:endParaRPr lang="es-AR" sz="24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linds(horizontal)">
                                      <p:cBhvr>
                                        <p:cTn id="19" dur="500"/>
                                        <p:tgtEl>
                                          <p:spTgt spid="5">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blinds(horizontal)">
                                      <p:cBhvr>
                                        <p:cTn id="25" dur="500"/>
                                        <p:tgtEl>
                                          <p:spTgt spid="5">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blinds(horizontal)">
                                      <p:cBhvr>
                                        <p:cTn id="28" dur="500"/>
                                        <p:tgtEl>
                                          <p:spTgt spid="5">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blinds(horizontal)">
                                      <p:cBhvr>
                                        <p:cTn id="3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a:bodyPr>
          <a:lstStyle/>
          <a:p>
            <a:r>
              <a:rPr lang="es-AR" dirty="0" smtClean="0"/>
              <a:t>Capítulo 5 – Etapas del proceso</a:t>
            </a:r>
            <a:endParaRPr lang="en-US" dirty="0"/>
          </a:p>
        </p:txBody>
      </p:sp>
      <p:sp>
        <p:nvSpPr>
          <p:cNvPr id="5" name="Content Placeholder 2"/>
          <p:cNvSpPr txBox="1">
            <a:spLocks/>
          </p:cNvSpPr>
          <p:nvPr/>
        </p:nvSpPr>
        <p:spPr>
          <a:xfrm>
            <a:off x="642910" y="928670"/>
            <a:ext cx="7416824" cy="5500726"/>
          </a:xfrm>
          <a:prstGeom prst="rect">
            <a:avLst/>
          </a:prstGeom>
        </p:spPr>
        <p:txBody>
          <a:bodyPr vert="horz">
            <a:normAutofit/>
          </a:bodyPr>
          <a:lstStyle/>
          <a:p>
            <a:pPr marL="274320" indent="-274320" algn="just">
              <a:spcBef>
                <a:spcPts val="600"/>
              </a:spcBef>
              <a:buClr>
                <a:schemeClr val="accent1"/>
              </a:buClr>
              <a:buSzPct val="70000"/>
              <a:buFont typeface="Wingdings"/>
              <a:buChar char=""/>
              <a:defRPr/>
            </a:pPr>
            <a:r>
              <a:rPr lang="es-AR" sz="2400" dirty="0" smtClean="0">
                <a:latin typeface="Arial" pitchFamily="34" charset="0"/>
                <a:cs typeface="Arial" pitchFamily="34" charset="0"/>
              </a:rPr>
              <a:t>Diseño de casos de prueba pre migratorios</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Objetivo: Garantizar el correcto funcionamiento del sistema luego del aplicar el proceso de migración.</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Pirámide de test: Test de Unidad, Test de Servicios y Test de Interfaz de Usuario</a:t>
            </a:r>
          </a:p>
          <a:p>
            <a:pPr marL="731520" lvl="1"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El proceso se focalizará en test automatizados de interfaz de usuario</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Diseñar plan de pruebas en base a documentación y expertos del dominio.</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Test de regresión: no alterar funcionalidad post migración.</a:t>
            </a:r>
          </a:p>
        </p:txBody>
      </p:sp>
      <p:pic>
        <p:nvPicPr>
          <p:cNvPr id="1026" name="Picture 2" descr="F:\WF\SVNInmosoft\Facultad\Presentacion\imagenes\Ilustracion 9.PNG"/>
          <p:cNvPicPr>
            <a:picLocks noChangeAspect="1" noChangeArrowheads="1"/>
          </p:cNvPicPr>
          <p:nvPr/>
        </p:nvPicPr>
        <p:blipFill>
          <a:blip r:embed="rId2"/>
          <a:srcRect/>
          <a:stretch>
            <a:fillRect/>
          </a:stretch>
        </p:blipFill>
        <p:spPr bwMode="auto">
          <a:xfrm>
            <a:off x="3428993" y="2714620"/>
            <a:ext cx="2214578" cy="1370531"/>
          </a:xfrm>
          <a:prstGeom prst="rect">
            <a:avLst/>
          </a:prstGeom>
          <a:noFill/>
        </p:spPr>
      </p:pic>
      <p:sp>
        <p:nvSpPr>
          <p:cNvPr id="6" name="Slide Number Placeholder 5"/>
          <p:cNvSpPr>
            <a:spLocks noGrp="1"/>
          </p:cNvSpPr>
          <p:nvPr>
            <p:ph type="sldNum" sz="quarter" idx="15"/>
          </p:nvPr>
        </p:nvSpPr>
        <p:spPr/>
        <p:txBody>
          <a:bodyPr/>
          <a:lstStyle/>
          <a:p>
            <a:fld id="{C4ABC392-B124-495E-B44C-F269EE509331}"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a:bodyPr>
          <a:lstStyle/>
          <a:p>
            <a:r>
              <a:rPr lang="es-AR" dirty="0" smtClean="0"/>
              <a:t>Capítulo 5 – Etapas del proceso</a:t>
            </a:r>
            <a:endParaRPr lang="en-US" dirty="0"/>
          </a:p>
        </p:txBody>
      </p:sp>
      <p:sp>
        <p:nvSpPr>
          <p:cNvPr id="5" name="Content Placeholder 2"/>
          <p:cNvSpPr txBox="1">
            <a:spLocks/>
          </p:cNvSpPr>
          <p:nvPr/>
        </p:nvSpPr>
        <p:spPr>
          <a:xfrm>
            <a:off x="642910" y="928670"/>
            <a:ext cx="7416824" cy="5929330"/>
          </a:xfrm>
          <a:prstGeom prst="rect">
            <a:avLst/>
          </a:prstGeom>
        </p:spPr>
        <p:txBody>
          <a:bodyPr vert="horz">
            <a:normAutofit/>
          </a:bodyPr>
          <a:lstStyle/>
          <a:p>
            <a:pPr marL="274320" indent="-274320" algn="just">
              <a:spcBef>
                <a:spcPts val="600"/>
              </a:spcBef>
              <a:buClr>
                <a:schemeClr val="accent1"/>
              </a:buClr>
              <a:buSzPct val="70000"/>
              <a:buFont typeface="Wingdings"/>
              <a:buChar char=""/>
              <a:defRPr/>
            </a:pPr>
            <a:r>
              <a:rPr lang="es-AR" sz="2400" dirty="0" smtClean="0">
                <a:latin typeface="Arial" pitchFamily="34" charset="0"/>
                <a:cs typeface="Arial" pitchFamily="34" charset="0"/>
              </a:rPr>
              <a:t>Orígenes de datos</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Alcance del proceso DBMS</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Trabajo a futuro: subproceso migración origen de datos X a DBMS</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Chequeos básicos DBMS</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Comprobar integridad de la base de datos</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Corroborar claves en todas las tablas</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Reorganizar índices</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Reducir el tamaño de la base de datos</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Análisis de </a:t>
            </a:r>
            <a:r>
              <a:rPr lang="es-AR" sz="2000" dirty="0" err="1" smtClean="0">
                <a:latin typeface="Arial" pitchFamily="34" charset="0"/>
                <a:cs typeface="Arial" pitchFamily="34" charset="0"/>
              </a:rPr>
              <a:t>logs</a:t>
            </a:r>
            <a:r>
              <a:rPr lang="es-AR" sz="2000" dirty="0" smtClean="0">
                <a:latin typeface="Arial" pitchFamily="34" charset="0"/>
                <a:cs typeface="Arial" pitchFamily="34" charset="0"/>
              </a:rPr>
              <a:t> de errores</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Validar usuarios y roles</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Chequeos lógicos y físicos</a:t>
            </a:r>
          </a:p>
          <a:p>
            <a:pPr marL="1645920" lvl="3"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Definir estrategias de </a:t>
            </a:r>
            <a:r>
              <a:rPr lang="es-AR" sz="2000" dirty="0" err="1" smtClean="0">
                <a:latin typeface="Arial" pitchFamily="34" charset="0"/>
                <a:cs typeface="Arial" pitchFamily="34" charset="0"/>
              </a:rPr>
              <a:t>Backups</a:t>
            </a:r>
            <a:endParaRPr lang="es-AR" sz="2000" dirty="0" smtClean="0">
              <a:latin typeface="Arial" pitchFamily="34" charset="0"/>
              <a:cs typeface="Arial" pitchFamily="34" charset="0"/>
            </a:endParaRPr>
          </a:p>
          <a:p>
            <a:pPr marL="1188720" lvl="2" indent="-274320" algn="just">
              <a:spcBef>
                <a:spcPts val="600"/>
              </a:spcBef>
              <a:buClr>
                <a:schemeClr val="accent1"/>
              </a:buClr>
              <a:buSzPct val="70000"/>
              <a:defRPr/>
            </a:pPr>
            <a:endParaRPr lang="es-AR" sz="24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blinds(horizontal)">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blinds(horizontal)">
                                      <p:cBhvr>
                                        <p:cTn id="5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a:bodyPr>
          <a:lstStyle/>
          <a:p>
            <a:r>
              <a:rPr lang="es-AR" dirty="0" smtClean="0"/>
              <a:t>Capítulo 5 – Etapas del proceso</a:t>
            </a:r>
            <a:endParaRPr lang="en-US" dirty="0"/>
          </a:p>
        </p:txBody>
      </p:sp>
      <p:sp>
        <p:nvSpPr>
          <p:cNvPr id="5" name="Content Placeholder 2"/>
          <p:cNvSpPr txBox="1">
            <a:spLocks/>
          </p:cNvSpPr>
          <p:nvPr/>
        </p:nvSpPr>
        <p:spPr>
          <a:xfrm>
            <a:off x="642910" y="928670"/>
            <a:ext cx="7416824" cy="5929330"/>
          </a:xfrm>
          <a:prstGeom prst="rect">
            <a:avLst/>
          </a:prstGeom>
        </p:spPr>
        <p:txBody>
          <a:bodyPr vert="horz">
            <a:normAutofit/>
          </a:bodyPr>
          <a:lstStyle/>
          <a:p>
            <a:pPr marL="274320" indent="-274320" algn="just">
              <a:spcBef>
                <a:spcPts val="600"/>
              </a:spcBef>
              <a:buClr>
                <a:schemeClr val="accent1"/>
              </a:buClr>
              <a:buSzPct val="70000"/>
              <a:buFont typeface="Wingdings"/>
              <a:buChar char=""/>
              <a:defRPr/>
            </a:pPr>
            <a:r>
              <a:rPr lang="es-AR" sz="2400" dirty="0" smtClean="0">
                <a:latin typeface="Arial" pitchFamily="34" charset="0"/>
                <a:cs typeface="Arial" pitchFamily="34" charset="0"/>
              </a:rPr>
              <a:t>Análisis de requerimientos SOA</a:t>
            </a:r>
          </a:p>
          <a:p>
            <a:pPr marL="731520" lvl="1" indent="-274320" algn="just">
              <a:spcBef>
                <a:spcPts val="600"/>
              </a:spcBef>
              <a:buClr>
                <a:schemeClr val="accent1"/>
              </a:buClr>
              <a:buSzPct val="70000"/>
              <a:buFont typeface="Wingdings"/>
              <a:buChar char=""/>
            </a:pPr>
            <a:r>
              <a:rPr lang="es-ES" sz="2000" dirty="0" smtClean="0">
                <a:latin typeface="Arial" pitchFamily="34" charset="0"/>
                <a:cs typeface="Arial" pitchFamily="34" charset="0"/>
              </a:rPr>
              <a:t>En base al conocimientos, manuales y casos de uso</a:t>
            </a:r>
          </a:p>
          <a:p>
            <a:pPr marL="1188720" lvl="2" indent="-274320" algn="just">
              <a:spcBef>
                <a:spcPts val="600"/>
              </a:spcBef>
              <a:buClr>
                <a:schemeClr val="accent1"/>
              </a:buClr>
              <a:buSzPct val="70000"/>
              <a:buFont typeface="Wingdings"/>
              <a:buChar char=""/>
            </a:pPr>
            <a:r>
              <a:rPr lang="es-ES" sz="2000" dirty="0" smtClean="0">
                <a:latin typeface="Arial" pitchFamily="34" charset="0"/>
                <a:cs typeface="Arial" pitchFamily="34" charset="0"/>
              </a:rPr>
              <a:t>Identificar servicios candidatos del módulo</a:t>
            </a:r>
          </a:p>
          <a:p>
            <a:pPr marL="1188720" lvl="2" indent="-274320" algn="just">
              <a:spcBef>
                <a:spcPts val="600"/>
              </a:spcBef>
              <a:buClr>
                <a:schemeClr val="accent1"/>
              </a:buClr>
              <a:buSzPct val="70000"/>
              <a:buFont typeface="Wingdings"/>
              <a:buChar char=""/>
            </a:pPr>
            <a:r>
              <a:rPr lang="es-ES" sz="2000" dirty="0" smtClean="0">
                <a:latin typeface="Arial" pitchFamily="34" charset="0"/>
                <a:cs typeface="Arial" pitchFamily="34" charset="0"/>
              </a:rPr>
              <a:t>Clasificar según</a:t>
            </a:r>
          </a:p>
          <a:p>
            <a:pPr marL="1645920" lvl="3" indent="-274320" algn="just">
              <a:spcBef>
                <a:spcPts val="600"/>
              </a:spcBef>
              <a:buClr>
                <a:schemeClr val="accent1"/>
              </a:buClr>
              <a:buSzPct val="70000"/>
              <a:buFont typeface="Wingdings"/>
              <a:buChar char=""/>
            </a:pPr>
            <a:r>
              <a:rPr lang="es-ES" sz="2000" dirty="0" smtClean="0">
                <a:latin typeface="Arial" pitchFamily="34" charset="0"/>
                <a:cs typeface="Arial" pitchFamily="34" charset="0"/>
              </a:rPr>
              <a:t>Genéricos</a:t>
            </a:r>
          </a:p>
          <a:p>
            <a:pPr marL="1645920" lvl="3" indent="-274320" algn="just">
              <a:spcBef>
                <a:spcPts val="600"/>
              </a:spcBef>
              <a:buClr>
                <a:schemeClr val="accent1"/>
              </a:buClr>
              <a:buSzPct val="70000"/>
              <a:buFont typeface="Wingdings"/>
              <a:buChar char=""/>
            </a:pPr>
            <a:r>
              <a:rPr lang="es-ES" sz="2000" dirty="0" smtClean="0">
                <a:latin typeface="Arial" pitchFamily="34" charset="0"/>
                <a:cs typeface="Arial" pitchFamily="34" charset="0"/>
              </a:rPr>
              <a:t>Personalizados</a:t>
            </a:r>
          </a:p>
          <a:p>
            <a:pPr marL="274320" indent="-274320" algn="just">
              <a:spcBef>
                <a:spcPts val="600"/>
              </a:spcBef>
              <a:buClr>
                <a:schemeClr val="accent1"/>
              </a:buClr>
              <a:buSzPct val="70000"/>
              <a:buFont typeface="Wingdings"/>
              <a:buChar char=""/>
              <a:defRPr/>
            </a:pPr>
            <a:r>
              <a:rPr lang="es-AR" sz="2400" dirty="0" smtClean="0">
                <a:latin typeface="Arial" pitchFamily="34" charset="0"/>
                <a:cs typeface="Arial" pitchFamily="34" charset="0"/>
              </a:rPr>
              <a:t>Generación automática de arquitectura SOA base desde modelo</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Explotar herramientas de autogeneración de código</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Generación automática de SOA inferida desde DBMS</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Código autogenerado moderno, robusto y escalable.</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Separación de responsabilidades por capa.</a:t>
            </a:r>
          </a:p>
          <a:p>
            <a:pPr marL="731520" lvl="1" indent="-274320">
              <a:spcBef>
                <a:spcPts val="600"/>
              </a:spcBef>
              <a:buClr>
                <a:schemeClr val="accent1"/>
              </a:buClr>
              <a:buSzPct val="70000"/>
              <a:buFont typeface="Wingdings"/>
              <a:buChar char=""/>
              <a:defRPr/>
            </a:pPr>
            <a:r>
              <a:rPr lang="es-AR" sz="2000" dirty="0" smtClean="0">
                <a:latin typeface="Arial" pitchFamily="34" charset="0"/>
                <a:cs typeface="Arial" pitchFamily="34" charset="0"/>
              </a:rPr>
              <a:t>Resultado de esta etapa: Funcionalidades del sistema </a:t>
            </a:r>
            <a:r>
              <a:rPr lang="es-AR" sz="2000" dirty="0" err="1" smtClean="0">
                <a:latin typeface="Arial" pitchFamily="34" charset="0"/>
                <a:cs typeface="Arial" pitchFamily="34" charset="0"/>
              </a:rPr>
              <a:t>legacy</a:t>
            </a:r>
            <a:r>
              <a:rPr lang="es-AR" sz="2000" dirty="0" smtClean="0">
                <a:latin typeface="Arial" pitchFamily="34" charset="0"/>
                <a:cs typeface="Arial" pitchFamily="34" charset="0"/>
              </a:rPr>
              <a:t> expuestas como servicios SOA base automáticamente.</a:t>
            </a:r>
          </a:p>
          <a:p>
            <a:pPr marL="731520" lvl="1"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1188720" lvl="2"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1188720" lvl="2" indent="-274320" algn="just">
              <a:spcBef>
                <a:spcPts val="600"/>
              </a:spcBef>
              <a:buClr>
                <a:schemeClr val="accent1"/>
              </a:buClr>
              <a:buSzPct val="70000"/>
              <a:defRPr/>
            </a:pPr>
            <a:endParaRPr lang="es-AR" sz="24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blinds(horizontal)">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blinds(horizontal)">
                                      <p:cBhvr>
                                        <p:cTn id="5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a:bodyPr>
          <a:lstStyle/>
          <a:p>
            <a:r>
              <a:rPr lang="es-AR" dirty="0" smtClean="0"/>
              <a:t>Capítulo 5 – Etapas del proceso</a:t>
            </a:r>
            <a:endParaRPr lang="en-US" dirty="0"/>
          </a:p>
        </p:txBody>
      </p:sp>
      <p:sp>
        <p:nvSpPr>
          <p:cNvPr id="5" name="Content Placeholder 2"/>
          <p:cNvSpPr txBox="1">
            <a:spLocks/>
          </p:cNvSpPr>
          <p:nvPr/>
        </p:nvSpPr>
        <p:spPr>
          <a:xfrm>
            <a:off x="642910" y="928670"/>
            <a:ext cx="7416824" cy="5929330"/>
          </a:xfrm>
          <a:prstGeom prst="rect">
            <a:avLst/>
          </a:prstGeom>
        </p:spPr>
        <p:txBody>
          <a:bodyPr vert="horz">
            <a:normAutofit/>
          </a:bodyPr>
          <a:lstStyle/>
          <a:p>
            <a:pPr marL="274320" indent="-274320" algn="just">
              <a:spcBef>
                <a:spcPts val="600"/>
              </a:spcBef>
              <a:buClr>
                <a:schemeClr val="accent1"/>
              </a:buClr>
              <a:buSzPct val="70000"/>
              <a:buFont typeface="Wingdings"/>
              <a:buChar char=""/>
              <a:defRPr/>
            </a:pPr>
            <a:r>
              <a:rPr lang="es-AR" sz="2400" dirty="0" smtClean="0">
                <a:latin typeface="Arial" pitchFamily="34" charset="0"/>
                <a:cs typeface="Arial" pitchFamily="34" charset="0"/>
              </a:rPr>
              <a:t>Migración del sistema </a:t>
            </a:r>
            <a:r>
              <a:rPr lang="es-AR" sz="2400" dirty="0" err="1" smtClean="0">
                <a:latin typeface="Arial" pitchFamily="34" charset="0"/>
                <a:cs typeface="Arial" pitchFamily="34" charset="0"/>
              </a:rPr>
              <a:t>legacy</a:t>
            </a:r>
            <a:r>
              <a:rPr lang="es-AR" sz="2400" dirty="0" smtClean="0">
                <a:latin typeface="Arial" pitchFamily="34" charset="0"/>
                <a:cs typeface="Arial" pitchFamily="34" charset="0"/>
              </a:rPr>
              <a:t> ejecutable</a:t>
            </a:r>
          </a:p>
          <a:p>
            <a:pPr marL="274320" indent="-274320" algn="just">
              <a:spcBef>
                <a:spcPts val="600"/>
              </a:spcBef>
              <a:buClr>
                <a:schemeClr val="accent1"/>
              </a:buClr>
              <a:buSzPct val="70000"/>
              <a:defRPr/>
            </a:pPr>
            <a:endParaRPr lang="es-AR" sz="24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Etapa destinada a trabajar sobre los fuentes </a:t>
            </a:r>
            <a:r>
              <a:rPr lang="es-AR" sz="2000" dirty="0" err="1" smtClean="0">
                <a:latin typeface="Arial" pitchFamily="34" charset="0"/>
                <a:cs typeface="Arial" pitchFamily="34" charset="0"/>
              </a:rPr>
              <a:t>legacy</a:t>
            </a:r>
            <a:endParaRPr lang="es-AR" sz="20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Principal problemática: </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Sistemas monolíticos</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Fuerte mente acoplados.</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Entornos RAD </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Muy aceptados y expandidos en los años 90 en adelante.</a:t>
            </a:r>
          </a:p>
          <a:p>
            <a:pPr marL="1188720" lvl="2"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Tentaban a desarrollos rápidos sacrificando diseño</a:t>
            </a:r>
          </a:p>
          <a:p>
            <a:pPr marL="1645920" lvl="3"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1188720" lvl="2"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1188720" lvl="2" indent="-274320" algn="just">
              <a:spcBef>
                <a:spcPts val="600"/>
              </a:spcBef>
              <a:buClr>
                <a:schemeClr val="accent1"/>
              </a:buClr>
              <a:buSzPct val="70000"/>
              <a:defRPr/>
            </a:pPr>
            <a:endParaRPr lang="es-AR" sz="24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linds(horizontal)">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linds(horizontal)">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a:bodyPr>
          <a:lstStyle/>
          <a:p>
            <a:r>
              <a:rPr lang="es-AR" dirty="0" smtClean="0"/>
              <a:t>Capítulo 5 – Etapas del proceso</a:t>
            </a:r>
            <a:endParaRPr lang="en-US" dirty="0"/>
          </a:p>
        </p:txBody>
      </p:sp>
      <p:sp>
        <p:nvSpPr>
          <p:cNvPr id="5" name="Content Placeholder 2"/>
          <p:cNvSpPr txBox="1">
            <a:spLocks/>
          </p:cNvSpPr>
          <p:nvPr/>
        </p:nvSpPr>
        <p:spPr>
          <a:xfrm>
            <a:off x="642910" y="928670"/>
            <a:ext cx="7416824" cy="5929330"/>
          </a:xfrm>
          <a:prstGeom prst="rect">
            <a:avLst/>
          </a:prstGeom>
        </p:spPr>
        <p:txBody>
          <a:bodyPr vert="horz">
            <a:normAutofit/>
          </a:bodyPr>
          <a:lstStyle/>
          <a:p>
            <a:pPr marL="274320" indent="-274320" algn="just">
              <a:spcBef>
                <a:spcPts val="600"/>
              </a:spcBef>
              <a:buClr>
                <a:schemeClr val="accent1"/>
              </a:buClr>
              <a:buSzPct val="70000"/>
              <a:buFont typeface="Wingdings"/>
              <a:buChar char=""/>
              <a:defRPr/>
            </a:pPr>
            <a:r>
              <a:rPr lang="es-AR" sz="2400" dirty="0" smtClean="0">
                <a:latin typeface="Arial" pitchFamily="34" charset="0"/>
                <a:cs typeface="Arial" pitchFamily="34" charset="0"/>
              </a:rPr>
              <a:t>Migración del sistema </a:t>
            </a:r>
            <a:r>
              <a:rPr lang="es-AR" sz="2400" dirty="0" err="1" smtClean="0">
                <a:latin typeface="Arial" pitchFamily="34" charset="0"/>
                <a:cs typeface="Arial" pitchFamily="34" charset="0"/>
              </a:rPr>
              <a:t>legacy</a:t>
            </a:r>
            <a:r>
              <a:rPr lang="es-AR" sz="2400" dirty="0" smtClean="0">
                <a:latin typeface="Arial" pitchFamily="34" charset="0"/>
                <a:cs typeface="Arial" pitchFamily="34" charset="0"/>
              </a:rPr>
              <a:t> ejecutable</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Enfoque propuesto: </a:t>
            </a:r>
          </a:p>
          <a:p>
            <a:pPr marL="1188720" lvl="2" indent="-274320" algn="just">
              <a:spcBef>
                <a:spcPts val="600"/>
              </a:spcBef>
              <a:buClr>
                <a:schemeClr val="accent1"/>
              </a:buClr>
              <a:buSzPct val="70000"/>
              <a:buFont typeface="Wingdings"/>
              <a:buChar char=""/>
              <a:defRPr/>
            </a:pPr>
            <a:r>
              <a:rPr lang="es-AR" sz="2000" dirty="0" err="1" smtClean="0">
                <a:latin typeface="Arial" pitchFamily="34" charset="0"/>
                <a:cs typeface="Arial" pitchFamily="34" charset="0"/>
              </a:rPr>
              <a:t>Refactor</a:t>
            </a:r>
            <a:r>
              <a:rPr lang="es-AR" sz="2000" dirty="0" smtClean="0">
                <a:latin typeface="Arial" pitchFamily="34" charset="0"/>
                <a:cs typeface="Arial" pitchFamily="34" charset="0"/>
              </a:rPr>
              <a:t> MVC simplificado.</a:t>
            </a:r>
          </a:p>
          <a:p>
            <a:pPr marL="1645920" lvl="3"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Desacoplar interfaces de lógica o acceso a datos.</a:t>
            </a:r>
          </a:p>
          <a:p>
            <a:pPr marL="1645920" lvl="3"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Encapsular lógica de negocios.</a:t>
            </a:r>
          </a:p>
          <a:p>
            <a:pPr marL="1645920" lvl="3"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Encapsular acceso a datos.</a:t>
            </a:r>
          </a:p>
          <a:p>
            <a:pPr marL="1188720" lvl="2"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Reemplazar acceso a datos por invocación a servicios</a:t>
            </a:r>
          </a:p>
          <a:p>
            <a:pPr marL="1645920" lvl="3"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Reemplazar acceso a datos encapsulados por SOA</a:t>
            </a:r>
          </a:p>
          <a:p>
            <a:pPr marL="1188720" lvl="2"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Trasladar la lógica de negocios al servicio</a:t>
            </a:r>
          </a:p>
          <a:p>
            <a:pPr marL="1645920" lvl="3"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Migración manual: codificación</a:t>
            </a:r>
          </a:p>
          <a:p>
            <a:pPr marL="1645920" lvl="3"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Migración asistida: herramientas de traducción</a:t>
            </a:r>
          </a:p>
          <a:p>
            <a:pPr marL="1645920" lvl="3"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Migración </a:t>
            </a:r>
            <a:r>
              <a:rPr lang="es-AR" dirty="0" err="1" smtClean="0">
                <a:latin typeface="Arial" pitchFamily="34" charset="0"/>
                <a:cs typeface="Arial" pitchFamily="34" charset="0"/>
              </a:rPr>
              <a:t>semi</a:t>
            </a:r>
            <a:r>
              <a:rPr lang="es-AR" dirty="0" smtClean="0">
                <a:latin typeface="Arial" pitchFamily="34" charset="0"/>
                <a:cs typeface="Arial" pitchFamily="34" charset="0"/>
              </a:rPr>
              <a:t>-automática: </a:t>
            </a:r>
            <a:r>
              <a:rPr lang="es-AR" dirty="0" err="1" smtClean="0">
                <a:latin typeface="Arial" pitchFamily="34" charset="0"/>
                <a:cs typeface="Arial" pitchFamily="34" charset="0"/>
              </a:rPr>
              <a:t>SQLs</a:t>
            </a:r>
            <a:r>
              <a:rPr lang="es-AR" dirty="0" smtClean="0">
                <a:latin typeface="Arial" pitchFamily="34" charset="0"/>
                <a:cs typeface="Arial" pitchFamily="34" charset="0"/>
              </a:rPr>
              <a:t> -&gt; </a:t>
            </a:r>
            <a:r>
              <a:rPr lang="es-AR" dirty="0" err="1" smtClean="0">
                <a:latin typeface="Arial" pitchFamily="34" charset="0"/>
                <a:cs typeface="Arial" pitchFamily="34" charset="0"/>
              </a:rPr>
              <a:t>store</a:t>
            </a:r>
            <a:r>
              <a:rPr lang="es-AR" dirty="0" smtClean="0">
                <a:latin typeface="Arial" pitchFamily="34" charset="0"/>
                <a:cs typeface="Arial" pitchFamily="34" charset="0"/>
              </a:rPr>
              <a:t> </a:t>
            </a:r>
            <a:r>
              <a:rPr lang="es-AR" dirty="0" err="1" smtClean="0">
                <a:latin typeface="Arial" pitchFamily="34" charset="0"/>
                <a:cs typeface="Arial" pitchFamily="34" charset="0"/>
              </a:rPr>
              <a:t>procedures</a:t>
            </a:r>
            <a:endParaRPr lang="es-AR" dirty="0" smtClean="0">
              <a:latin typeface="Arial" pitchFamily="34" charset="0"/>
              <a:cs typeface="Arial" pitchFamily="34" charset="0"/>
            </a:endParaRPr>
          </a:p>
          <a:p>
            <a:pPr marL="1645920" lvl="3" indent="-274320" algn="just">
              <a:spcBef>
                <a:spcPts val="600"/>
              </a:spcBef>
              <a:buClr>
                <a:schemeClr val="accent1"/>
              </a:buClr>
              <a:buSzPct val="70000"/>
              <a:buFont typeface="Wingdings"/>
              <a:buChar char=""/>
              <a:defRPr/>
            </a:pPr>
            <a:r>
              <a:rPr lang="es-AR" dirty="0" smtClean="0">
                <a:latin typeface="Arial" pitchFamily="34" charset="0"/>
                <a:cs typeface="Arial" pitchFamily="34" charset="0"/>
              </a:rPr>
              <a:t>Migración mixta: varias anteriores</a:t>
            </a:r>
          </a:p>
          <a:p>
            <a:pPr marL="1645920" lvl="3"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1188720" lvl="2"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1188720" lvl="2" indent="-274320" algn="just">
              <a:spcBef>
                <a:spcPts val="600"/>
              </a:spcBef>
              <a:buClr>
                <a:schemeClr val="accent1"/>
              </a:buClr>
              <a:buSzPct val="70000"/>
              <a:defRPr/>
            </a:pPr>
            <a:endParaRPr lang="es-AR" sz="24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blinds(horizontal)">
                                      <p:cBhvr>
                                        <p:cTn id="13" dur="500"/>
                                        <p:tgtEl>
                                          <p:spTgt spid="5">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blinds(horizontal)">
                                      <p:cBhvr>
                                        <p:cTn id="16" dur="5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blinds(horizontal)">
                                      <p:cBhvr>
                                        <p:cTn id="21" dur="500"/>
                                        <p:tgtEl>
                                          <p:spTgt spid="5">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blinds(horizontal)">
                                      <p:cBhvr>
                                        <p:cTn id="24" dur="500"/>
                                        <p:tgtEl>
                                          <p:spTgt spid="5">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blinds(horizontal)">
                                      <p:cBhvr>
                                        <p:cTn id="29" dur="500"/>
                                        <p:tgtEl>
                                          <p:spTgt spid="5">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blinds(horizontal)">
                                      <p:cBhvr>
                                        <p:cTn id="32" dur="500"/>
                                        <p:tgtEl>
                                          <p:spTgt spid="5">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blinds(horizontal)">
                                      <p:cBhvr>
                                        <p:cTn id="35" dur="500"/>
                                        <p:tgtEl>
                                          <p:spTgt spid="5">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blinds(horizontal)">
                                      <p:cBhvr>
                                        <p:cTn id="38" dur="500"/>
                                        <p:tgtEl>
                                          <p:spTgt spid="5">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animEffect transition="in" filter="blinds(horizontal)">
                                      <p:cBhvr>
                                        <p:cTn id="41"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normAutofit/>
          </a:bodyPr>
          <a:lstStyle/>
          <a:p>
            <a:r>
              <a:rPr lang="es-AR" dirty="0" smtClean="0"/>
              <a:t>Capítulo 5 – Etapas del proceso</a:t>
            </a:r>
            <a:endParaRPr lang="en-US" dirty="0"/>
          </a:p>
        </p:txBody>
      </p:sp>
      <p:sp>
        <p:nvSpPr>
          <p:cNvPr id="5" name="Content Placeholder 2"/>
          <p:cNvSpPr txBox="1">
            <a:spLocks/>
          </p:cNvSpPr>
          <p:nvPr/>
        </p:nvSpPr>
        <p:spPr>
          <a:xfrm>
            <a:off x="642910" y="928670"/>
            <a:ext cx="7416824" cy="5929330"/>
          </a:xfrm>
          <a:prstGeom prst="rect">
            <a:avLst/>
          </a:prstGeom>
        </p:spPr>
        <p:txBody>
          <a:bodyPr vert="horz">
            <a:normAutofit/>
          </a:bodyPr>
          <a:lstStyle/>
          <a:p>
            <a:pPr marL="274320" indent="-274320" algn="just">
              <a:spcBef>
                <a:spcPts val="600"/>
              </a:spcBef>
              <a:buClr>
                <a:schemeClr val="accent1"/>
              </a:buClr>
              <a:buSzPct val="70000"/>
              <a:buFont typeface="Wingdings"/>
              <a:buChar char=""/>
              <a:defRPr/>
            </a:pPr>
            <a:r>
              <a:rPr lang="es-AR" sz="2400" dirty="0" smtClean="0">
                <a:latin typeface="Arial" pitchFamily="34" charset="0"/>
                <a:cs typeface="Arial" pitchFamily="34" charset="0"/>
              </a:rPr>
              <a:t>Validación de casos de prueba post migratorios</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Etapa final del proceso</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Objetivo: garantizar el correcto funcionamiento del sistema</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Punto de partida: Plan de pruebas definidas en etapa 1.</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Se ejecuta la automatización de test</a:t>
            </a:r>
          </a:p>
          <a:p>
            <a:pPr marL="731520" lvl="1" indent="-274320" algn="just">
              <a:spcBef>
                <a:spcPts val="600"/>
              </a:spcBef>
              <a:buClr>
                <a:schemeClr val="accent1"/>
              </a:buClr>
              <a:buSzPct val="70000"/>
              <a:buFont typeface="Wingdings"/>
              <a:buChar char=""/>
              <a:defRPr/>
            </a:pPr>
            <a:r>
              <a:rPr lang="es-AR" sz="2000" dirty="0" smtClean="0">
                <a:latin typeface="Arial" pitchFamily="34" charset="0"/>
                <a:cs typeface="Arial" pitchFamily="34" charset="0"/>
              </a:rPr>
              <a:t>Se actúa en respuesta a los resultados</a:t>
            </a:r>
          </a:p>
          <a:p>
            <a:pPr marL="1188720" lvl="2" indent="-274320" algn="just">
              <a:spcBef>
                <a:spcPts val="600"/>
              </a:spcBef>
              <a:buClr>
                <a:schemeClr val="accent1"/>
              </a:buClr>
              <a:buSzPct val="70000"/>
              <a:buFont typeface="Wingdings"/>
              <a:buChar char=""/>
              <a:defRPr/>
            </a:pPr>
            <a:endParaRPr lang="es-AR" sz="2000" dirty="0" smtClean="0">
              <a:latin typeface="Arial" pitchFamily="34" charset="0"/>
              <a:cs typeface="Arial" pitchFamily="34" charset="0"/>
            </a:endParaRPr>
          </a:p>
          <a:p>
            <a:pPr marL="1188720" lvl="2" indent="-274320" algn="just">
              <a:spcBef>
                <a:spcPts val="600"/>
              </a:spcBef>
              <a:buClr>
                <a:schemeClr val="accent1"/>
              </a:buClr>
              <a:buSzPct val="70000"/>
              <a:defRPr/>
            </a:pPr>
            <a:endParaRPr lang="es-AR" sz="24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971600" y="1142984"/>
            <a:ext cx="7416824" cy="1785950"/>
          </a:xfrm>
        </p:spPr>
        <p:txBody>
          <a:bodyPr>
            <a:normAutofit fontScale="85000" lnSpcReduction="20000"/>
          </a:bodyPr>
          <a:lstStyle/>
          <a:p>
            <a:pPr algn="just"/>
            <a:r>
              <a:rPr lang="es-ES" sz="3800" dirty="0" smtClean="0">
                <a:latin typeface="Arial" pitchFamily="34" charset="0"/>
                <a:cs typeface="Arial" pitchFamily="34" charset="0"/>
              </a:rPr>
              <a:t>Introducción - Objetivos</a:t>
            </a:r>
            <a:r>
              <a:rPr lang="es-ES" sz="3200" dirty="0" smtClean="0">
                <a:latin typeface="Arial" pitchFamily="34" charset="0"/>
                <a:cs typeface="Arial" pitchFamily="34" charset="0"/>
              </a:rPr>
              <a:t>.</a:t>
            </a:r>
          </a:p>
          <a:p>
            <a:pPr lvl="1" algn="just"/>
            <a:r>
              <a:rPr lang="es-AR" sz="2000" dirty="0" smtClean="0">
                <a:latin typeface="Arial" pitchFamily="34" charset="0"/>
                <a:cs typeface="Arial" pitchFamily="34" charset="0"/>
              </a:rPr>
              <a:t>Implementar el proceso sobre tecnologías especificas</a:t>
            </a:r>
          </a:p>
          <a:p>
            <a:pPr lvl="1" algn="just"/>
            <a:r>
              <a:rPr lang="es-AR" sz="2000" dirty="0" smtClean="0">
                <a:latin typeface="Arial" pitchFamily="34" charset="0"/>
                <a:cs typeface="Arial" pitchFamily="34" charset="0"/>
              </a:rPr>
              <a:t>Implementar el proceso sobre un sistema </a:t>
            </a:r>
            <a:r>
              <a:rPr lang="es-AR" sz="2000" dirty="0" err="1" smtClean="0">
                <a:latin typeface="Arial" pitchFamily="34" charset="0"/>
                <a:cs typeface="Arial" pitchFamily="34" charset="0"/>
              </a:rPr>
              <a:t>legacy</a:t>
            </a:r>
            <a:r>
              <a:rPr lang="es-AR" sz="2000" dirty="0" smtClean="0">
                <a:latin typeface="Arial" pitchFamily="34" charset="0"/>
                <a:cs typeface="Arial" pitchFamily="34" charset="0"/>
              </a:rPr>
              <a:t> real</a:t>
            </a:r>
          </a:p>
          <a:p>
            <a:pPr lvl="1" algn="just"/>
            <a:r>
              <a:rPr lang="es-AR" sz="2000" dirty="0" smtClean="0">
                <a:latin typeface="Arial" pitchFamily="34" charset="0"/>
                <a:cs typeface="Arial" pitchFamily="34" charset="0"/>
              </a:rPr>
              <a:t>Implementación sobre módulo acotado de </a:t>
            </a:r>
            <a:r>
              <a:rPr lang="es-AR" sz="2000" dirty="0" err="1" smtClean="0">
                <a:latin typeface="Arial" pitchFamily="34" charset="0"/>
                <a:cs typeface="Arial" pitchFamily="34" charset="0"/>
              </a:rPr>
              <a:t>Inmosoft</a:t>
            </a:r>
            <a:r>
              <a:rPr lang="es-AR" sz="2000" dirty="0" smtClean="0">
                <a:latin typeface="Arial" pitchFamily="34" charset="0"/>
                <a:cs typeface="Arial" pitchFamily="34" charset="0"/>
              </a:rPr>
              <a:t>.</a:t>
            </a:r>
          </a:p>
          <a:p>
            <a:pPr lvl="1" algn="just"/>
            <a:r>
              <a:rPr lang="es-AR" sz="2000" dirty="0" smtClean="0">
                <a:latin typeface="Arial" pitchFamily="34" charset="0"/>
                <a:cs typeface="Arial" pitchFamily="34" charset="0"/>
              </a:rPr>
              <a:t>Sistema </a:t>
            </a:r>
            <a:r>
              <a:rPr lang="es-AR" sz="2000" dirty="0" err="1" smtClean="0">
                <a:latin typeface="Arial" pitchFamily="34" charset="0"/>
                <a:cs typeface="Arial" pitchFamily="34" charset="0"/>
              </a:rPr>
              <a:t>Legacy</a:t>
            </a:r>
            <a:r>
              <a:rPr lang="es-AR" sz="2000" dirty="0" smtClean="0">
                <a:latin typeface="Arial" pitchFamily="34" charset="0"/>
                <a:cs typeface="Arial" pitchFamily="34" charset="0"/>
              </a:rPr>
              <a:t> implementando en </a:t>
            </a:r>
            <a:r>
              <a:rPr lang="es-AR" sz="2000" dirty="0" err="1" smtClean="0">
                <a:latin typeface="Arial" pitchFamily="34" charset="0"/>
                <a:cs typeface="Arial" pitchFamily="34" charset="0"/>
              </a:rPr>
              <a:t>Delphi</a:t>
            </a:r>
            <a:r>
              <a:rPr lang="es-AR" sz="2000" dirty="0" smtClean="0">
                <a:latin typeface="Arial" pitchFamily="34" charset="0"/>
                <a:cs typeface="Arial" pitchFamily="34" charset="0"/>
              </a:rPr>
              <a:t> 6 + SQL Server 2000.</a:t>
            </a:r>
          </a:p>
          <a:p>
            <a:pPr lvl="1" algn="just"/>
            <a:r>
              <a:rPr lang="es-AR" sz="2000" dirty="0" smtClean="0">
                <a:latin typeface="Arial" pitchFamily="34" charset="0"/>
                <a:cs typeface="Arial" pitchFamily="34" charset="0"/>
              </a:rPr>
              <a:t>RAD </a:t>
            </a:r>
            <a:r>
              <a:rPr lang="es-AR" sz="2000" dirty="0" err="1" smtClean="0">
                <a:latin typeface="Arial" pitchFamily="34" charset="0"/>
                <a:cs typeface="Arial" pitchFamily="34" charset="0"/>
              </a:rPr>
              <a:t>Dephi</a:t>
            </a:r>
            <a:r>
              <a:rPr lang="es-AR" sz="2000" dirty="0" smtClean="0">
                <a:latin typeface="Arial" pitchFamily="34" charset="0"/>
                <a:cs typeface="Arial" pitchFamily="34" charset="0"/>
              </a:rPr>
              <a:t> + SQL Server hacia SOA </a:t>
            </a:r>
            <a:r>
              <a:rPr lang="es-AR" sz="2000" dirty="0" err="1" smtClean="0">
                <a:latin typeface="Arial" pitchFamily="34" charset="0"/>
                <a:cs typeface="Arial" pitchFamily="34" charset="0"/>
              </a:rPr>
              <a:t>.Net</a:t>
            </a:r>
            <a:endParaRPr lang="es-AR" sz="2000" dirty="0" smtClean="0">
              <a:latin typeface="Arial" pitchFamily="34" charset="0"/>
              <a:cs typeface="Arial" pitchFamily="34" charset="0"/>
            </a:endParaRPr>
          </a:p>
          <a:p>
            <a:pPr lvl="1" algn="just"/>
            <a:endParaRPr lang="es-ES" sz="20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p:txBody>
      </p:sp>
      <p:sp>
        <p:nvSpPr>
          <p:cNvPr id="4" name="Content Placeholder 2"/>
          <p:cNvSpPr txBox="1">
            <a:spLocks/>
          </p:cNvSpPr>
          <p:nvPr/>
        </p:nvSpPr>
        <p:spPr>
          <a:xfrm>
            <a:off x="1000100" y="3286124"/>
            <a:ext cx="7416824" cy="64294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Arquitectura Origen.</a:t>
            </a: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026" name="Picture 2" descr="F:\WF\SVNInmosoft\Facultad\Presentacion\imagenes\Ilustracion 11.PNG"/>
          <p:cNvPicPr>
            <a:picLocks noChangeAspect="1" noChangeArrowheads="1"/>
          </p:cNvPicPr>
          <p:nvPr/>
        </p:nvPicPr>
        <p:blipFill>
          <a:blip r:embed="rId2"/>
          <a:srcRect/>
          <a:stretch>
            <a:fillRect/>
          </a:stretch>
        </p:blipFill>
        <p:spPr bwMode="auto">
          <a:xfrm>
            <a:off x="1428728" y="4071942"/>
            <a:ext cx="5964237" cy="2009775"/>
          </a:xfrm>
          <a:prstGeom prst="rect">
            <a:avLst/>
          </a:prstGeom>
          <a:noFill/>
        </p:spPr>
      </p:pic>
      <p:sp>
        <p:nvSpPr>
          <p:cNvPr id="6" name="Slide Number Placeholder 5"/>
          <p:cNvSpPr>
            <a:spLocks noGrp="1"/>
          </p:cNvSpPr>
          <p:nvPr>
            <p:ph type="sldNum" sz="quarter" idx="15"/>
          </p:nvPr>
        </p:nvSpPr>
        <p:spPr/>
        <p:txBody>
          <a:bodyPr/>
          <a:lstStyle/>
          <a:p>
            <a:fld id="{C4ABC392-B124-495E-B44C-F269EE509331}"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linds(horizontal)">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857224" y="1000108"/>
            <a:ext cx="7416824" cy="857256"/>
          </a:xfrm>
          <a:prstGeom prst="rect">
            <a:avLst/>
          </a:prstGeom>
        </p:spPr>
        <p:txBody>
          <a:bodyPr vert="horz">
            <a:normAutofit fontScale="250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9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Arquitectura Destino</a:t>
            </a:r>
          </a:p>
          <a:p>
            <a:pPr marL="731520" lvl="1" indent="-274320" algn="just">
              <a:spcBef>
                <a:spcPts val="600"/>
              </a:spcBef>
              <a:buClr>
                <a:schemeClr val="accent1"/>
              </a:buClr>
              <a:buSzPct val="70000"/>
              <a:buFont typeface="Wingdings"/>
              <a:buChar char=""/>
            </a:pPr>
            <a:r>
              <a:rPr lang="es-ES" sz="6200" dirty="0" err="1" smtClean="0">
                <a:latin typeface="Arial" pitchFamily="34" charset="0"/>
                <a:cs typeface="Arial" pitchFamily="34" charset="0"/>
              </a:rPr>
              <a:t>Backend</a:t>
            </a:r>
            <a:r>
              <a:rPr lang="es-ES" sz="6200" dirty="0" smtClean="0">
                <a:latin typeface="Arial" pitchFamily="34" charset="0"/>
                <a:cs typeface="Arial" pitchFamily="34" charset="0"/>
              </a:rPr>
              <a:t> SOA </a:t>
            </a:r>
            <a:r>
              <a:rPr lang="es-ES" sz="6200" dirty="0" err="1" smtClean="0">
                <a:latin typeface="Arial" pitchFamily="34" charset="0"/>
                <a:cs typeface="Arial" pitchFamily="34" charset="0"/>
              </a:rPr>
              <a:t>.Net</a:t>
            </a:r>
            <a:endParaRPr lang="es-ES" sz="62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pPr>
            <a:r>
              <a:rPr kumimoji="0" lang="es-ES" sz="6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Frontend</a:t>
            </a:r>
            <a:r>
              <a:rPr kumimoji="0" lang="es-ES" sz="6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s-ES" sz="62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Delphi</a:t>
            </a:r>
            <a:r>
              <a:rPr kumimoji="0" lang="es-ES" sz="6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XE7</a:t>
            </a:r>
            <a:endParaRPr kumimoji="0" lang="es-ES" sz="6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2050" name="Picture 2" descr="F:\WF\SVNInmosoft\Facultad\Presentacion\imagenes\Ilustracion 12.PNG"/>
          <p:cNvPicPr>
            <a:picLocks noChangeAspect="1" noChangeArrowheads="1"/>
          </p:cNvPicPr>
          <p:nvPr/>
        </p:nvPicPr>
        <p:blipFill>
          <a:blip r:embed="rId2"/>
          <a:srcRect/>
          <a:stretch>
            <a:fillRect/>
          </a:stretch>
        </p:blipFill>
        <p:spPr bwMode="auto">
          <a:xfrm>
            <a:off x="571472" y="2143116"/>
            <a:ext cx="7878763" cy="3533775"/>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857224" y="1000108"/>
            <a:ext cx="7416824" cy="4643470"/>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Etapa 1: Análisis</a:t>
            </a:r>
            <a:r>
              <a:rPr lang="es-ES" sz="3000" dirty="0" smtClean="0">
                <a:latin typeface="Arial" pitchFamily="34" charset="0"/>
                <a:cs typeface="Arial" pitchFamily="34" charset="0"/>
              </a:rPr>
              <a:t> del sistema </a:t>
            </a:r>
            <a:r>
              <a:rPr lang="es-ES" sz="3000" dirty="0" err="1" smtClean="0">
                <a:latin typeface="Arial" pitchFamily="34" charset="0"/>
                <a:cs typeface="Arial" pitchFamily="34" charset="0"/>
              </a:rPr>
              <a:t>legacy</a:t>
            </a:r>
            <a:endParaRPr kumimoji="0" lang="es-E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3074" name="Picture 2" descr="F:\WF\SVNInmosoft\Facultad\Presentacion\imagenes\Ilustracion 13.PNG"/>
          <p:cNvPicPr>
            <a:picLocks noChangeAspect="1" noChangeArrowheads="1"/>
          </p:cNvPicPr>
          <p:nvPr/>
        </p:nvPicPr>
        <p:blipFill>
          <a:blip r:embed="rId2"/>
          <a:srcRect/>
          <a:stretch>
            <a:fillRect/>
          </a:stretch>
        </p:blipFill>
        <p:spPr bwMode="auto">
          <a:xfrm>
            <a:off x="2000232" y="1857364"/>
            <a:ext cx="4695825" cy="350520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1 - introducción</a:t>
            </a:r>
            <a:endParaRPr lang="en-US" dirty="0"/>
          </a:p>
        </p:txBody>
      </p:sp>
      <p:sp>
        <p:nvSpPr>
          <p:cNvPr id="3" name="Content Placeholder 2"/>
          <p:cNvSpPr>
            <a:spLocks noGrp="1"/>
          </p:cNvSpPr>
          <p:nvPr>
            <p:ph sz="quarter" idx="1"/>
          </p:nvPr>
        </p:nvSpPr>
        <p:spPr>
          <a:xfrm>
            <a:off x="428596" y="785794"/>
            <a:ext cx="8001056" cy="5429288"/>
          </a:xfrm>
        </p:spPr>
        <p:txBody>
          <a:bodyPr>
            <a:normAutofit fontScale="92500" lnSpcReduction="20000"/>
          </a:bodyPr>
          <a:lstStyle/>
          <a:p>
            <a:pPr algn="just"/>
            <a:r>
              <a:rPr lang="es-ES" sz="3200" dirty="0" smtClean="0">
                <a:latin typeface="Arial" pitchFamily="34" charset="0"/>
                <a:cs typeface="Arial" pitchFamily="34" charset="0"/>
              </a:rPr>
              <a:t>Introducción</a:t>
            </a:r>
          </a:p>
          <a:p>
            <a:pPr lvl="1" algn="just"/>
            <a:r>
              <a:rPr lang="es-ES" sz="2900" dirty="0" smtClean="0">
                <a:latin typeface="Arial" pitchFamily="34" charset="0"/>
                <a:cs typeface="Arial" pitchFamily="34" charset="0"/>
              </a:rPr>
              <a:t>Sistemas </a:t>
            </a:r>
            <a:r>
              <a:rPr lang="es-ES" sz="2900" dirty="0" err="1" smtClean="0">
                <a:latin typeface="Arial" pitchFamily="34" charset="0"/>
                <a:cs typeface="Arial" pitchFamily="34" charset="0"/>
              </a:rPr>
              <a:t>Legacy</a:t>
            </a:r>
            <a:r>
              <a:rPr lang="es-ES" sz="2900" dirty="0" smtClean="0">
                <a:latin typeface="Arial" pitchFamily="34" charset="0"/>
                <a:cs typeface="Arial" pitchFamily="34" charset="0"/>
              </a:rPr>
              <a:t> </a:t>
            </a:r>
          </a:p>
          <a:p>
            <a:pPr lvl="2" algn="just"/>
            <a:r>
              <a:rPr lang="es-AR" sz="2600" dirty="0" smtClean="0">
                <a:latin typeface="Arial" pitchFamily="34" charset="0"/>
                <a:cs typeface="Arial" pitchFamily="34" charset="0"/>
              </a:rPr>
              <a:t>Sistema anticuado pero un gran activo para dar soporte al negocio.</a:t>
            </a:r>
          </a:p>
          <a:p>
            <a:pPr lvl="2" algn="just"/>
            <a:r>
              <a:rPr lang="es-AR" sz="2600" dirty="0" smtClean="0">
                <a:latin typeface="Arial" pitchFamily="34" charset="0"/>
                <a:cs typeface="Arial" pitchFamily="34" charset="0"/>
              </a:rPr>
              <a:t>No se puede o no se quiere actualizar o reemplazar de modo sencillo.</a:t>
            </a:r>
          </a:p>
          <a:p>
            <a:pPr lvl="3" algn="just"/>
            <a:r>
              <a:rPr lang="es-AR" sz="2600" dirty="0" smtClean="0">
                <a:latin typeface="Arial" pitchFamily="34" charset="0"/>
                <a:cs typeface="Arial" pitchFamily="34" charset="0"/>
              </a:rPr>
              <a:t>¿Por qué?</a:t>
            </a:r>
          </a:p>
          <a:p>
            <a:pPr lvl="4" algn="just"/>
            <a:r>
              <a:rPr lang="es-AR" sz="2400" dirty="0" smtClean="0">
                <a:latin typeface="Arial" pitchFamily="34" charset="0"/>
                <a:cs typeface="Arial" pitchFamily="34" charset="0"/>
              </a:rPr>
              <a:t>Documentación nula, escasa o desactualizada.</a:t>
            </a:r>
          </a:p>
          <a:p>
            <a:pPr lvl="4" algn="just"/>
            <a:r>
              <a:rPr lang="es-AR" sz="2400" dirty="0" smtClean="0">
                <a:latin typeface="Arial" pitchFamily="34" charset="0"/>
                <a:cs typeface="Arial" pitchFamily="34" charset="0"/>
              </a:rPr>
              <a:t>Miles o millones de líneas de código.</a:t>
            </a:r>
          </a:p>
          <a:p>
            <a:pPr lvl="4" algn="just"/>
            <a:r>
              <a:rPr lang="es-AR" sz="2400" dirty="0" smtClean="0">
                <a:latin typeface="Arial" pitchFamily="34" charset="0"/>
                <a:cs typeface="Arial" pitchFamily="34" charset="0"/>
              </a:rPr>
              <a:t>Ausencia de código fuente.</a:t>
            </a:r>
          </a:p>
          <a:p>
            <a:pPr lvl="4" algn="just"/>
            <a:r>
              <a:rPr lang="es-AR" sz="2400" dirty="0" smtClean="0">
                <a:latin typeface="Arial" pitchFamily="34" charset="0"/>
                <a:cs typeface="Arial" pitchFamily="34" charset="0"/>
              </a:rPr>
              <a:t>Pérdida de conocimientos del negocio.</a:t>
            </a:r>
          </a:p>
          <a:p>
            <a:pPr lvl="4" algn="just"/>
            <a:r>
              <a:rPr lang="es-AR" sz="2400" dirty="0" smtClean="0">
                <a:latin typeface="Arial" pitchFamily="34" charset="0"/>
                <a:cs typeface="Arial" pitchFamily="34" charset="0"/>
              </a:rPr>
              <a:t>Procesos críticos de negocios que no se pueden detener.</a:t>
            </a:r>
          </a:p>
          <a:p>
            <a:pPr lvl="4" algn="just"/>
            <a:r>
              <a:rPr lang="es-AR" sz="2400" dirty="0" smtClean="0">
                <a:latin typeface="Arial" pitchFamily="34" charset="0"/>
                <a:cs typeface="Arial" pitchFamily="34" charset="0"/>
              </a:rPr>
              <a:t>Personal sin conocimiento o desinteresado en tecnologías </a:t>
            </a:r>
            <a:r>
              <a:rPr lang="es-AR" sz="2400" dirty="0" err="1" smtClean="0">
                <a:latin typeface="Arial" pitchFamily="34" charset="0"/>
                <a:cs typeface="Arial" pitchFamily="34" charset="0"/>
              </a:rPr>
              <a:t>legacy</a:t>
            </a:r>
            <a:r>
              <a:rPr lang="es-AR" sz="2400" dirty="0" smtClean="0">
                <a:latin typeface="Arial" pitchFamily="34" charset="0"/>
                <a:cs typeface="Arial" pitchFamily="34" charset="0"/>
              </a:rPr>
              <a:t>.</a:t>
            </a:r>
          </a:p>
          <a:p>
            <a:pPr lvl="3" algn="just"/>
            <a:endParaRPr lang="es-ES" sz="26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857224" y="1000108"/>
            <a:ext cx="7416824" cy="4643470"/>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Consideraciones</a:t>
            </a:r>
            <a:endParaRPr lang="es-ES" sz="30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pP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Módulo acotado a modo didáctico</a:t>
            </a:r>
          </a:p>
          <a:p>
            <a:pPr marL="731520" lvl="1" indent="-274320" algn="just">
              <a:spcBef>
                <a:spcPts val="600"/>
              </a:spcBef>
              <a:buClr>
                <a:schemeClr val="accent1"/>
              </a:buClr>
              <a:buSzPct val="70000"/>
              <a:buFont typeface="Wingdings"/>
              <a:buChar char=""/>
            </a:pPr>
            <a:r>
              <a:rPr lang="es-ES" sz="2000" dirty="0" smtClean="0">
                <a:latin typeface="Arial" pitchFamily="34" charset="0"/>
                <a:cs typeface="Arial" pitchFamily="34" charset="0"/>
              </a:rPr>
              <a:t>Aplicar el proceso a modo incremental e iterativo.</a:t>
            </a:r>
          </a:p>
          <a:p>
            <a:pPr marL="731520" lvl="1" indent="-274320" algn="just">
              <a:spcBef>
                <a:spcPts val="600"/>
              </a:spcBef>
              <a:buClr>
                <a:schemeClr val="accent1"/>
              </a:buClr>
              <a:buSzPct val="70000"/>
              <a:buFont typeface="Wingdings"/>
              <a:buChar char=""/>
            </a:pP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Avanzar en la migración de modo simple, y</a:t>
            </a:r>
            <a:r>
              <a:rPr kumimoji="0" lang="es-ES" sz="20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reduciendo margen de error.</a:t>
            </a:r>
          </a:p>
          <a:p>
            <a:pPr marL="731520" lvl="1" indent="-274320" algn="just">
              <a:spcBef>
                <a:spcPts val="600"/>
              </a:spcBef>
              <a:buClr>
                <a:schemeClr val="accent1"/>
              </a:buClr>
              <a:buSzPct val="70000"/>
              <a:buFont typeface="Wingdings"/>
              <a:buChar char=""/>
            </a:pPr>
            <a:r>
              <a:rPr lang="es-ES" sz="2000" baseline="0" dirty="0" smtClean="0">
                <a:latin typeface="Arial" pitchFamily="34" charset="0"/>
                <a:cs typeface="Arial" pitchFamily="34" charset="0"/>
              </a:rPr>
              <a:t>Entregas: </a:t>
            </a:r>
            <a:r>
              <a:rPr lang="es-ES" sz="2000" baseline="0" dirty="0" err="1" smtClean="0">
                <a:latin typeface="Arial" pitchFamily="34" charset="0"/>
                <a:cs typeface="Arial" pitchFamily="34" charset="0"/>
              </a:rPr>
              <a:t>Release</a:t>
            </a:r>
            <a:r>
              <a:rPr lang="es-ES" sz="2000" dirty="0" smtClean="0">
                <a:latin typeface="Arial" pitchFamily="34" charset="0"/>
                <a:cs typeface="Arial" pitchFamily="34" charset="0"/>
              </a:rPr>
              <a:t> periódico módulo a módulo.</a:t>
            </a:r>
          </a:p>
          <a:p>
            <a:pPr marL="731520" lvl="1" indent="-274320" algn="just">
              <a:spcBef>
                <a:spcPts val="600"/>
              </a:spcBef>
              <a:buClr>
                <a:schemeClr val="accent1"/>
              </a:buClr>
              <a:buSzPct val="70000"/>
              <a:buFont typeface="Wingdings"/>
              <a:buChar char=""/>
            </a:pP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Migración paralela sobre grandes equipos de trabajo ( trabajo a futuro)</a:t>
            </a:r>
          </a:p>
          <a:p>
            <a:pPr marL="731520" lvl="1" indent="-274320" algn="just">
              <a:spcBef>
                <a:spcPts val="600"/>
              </a:spcBef>
              <a:buClr>
                <a:schemeClr val="accent1"/>
              </a:buClr>
              <a:buSzPct val="70000"/>
              <a:buFont typeface="Wingdings"/>
              <a:buChar char=""/>
            </a:pPr>
            <a:endParaRPr kumimoji="0" lang="es-E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5"/>
          </p:nvPr>
        </p:nvSpPr>
        <p:spPr/>
        <p:txBody>
          <a:bodyPr/>
          <a:lstStyle/>
          <a:p>
            <a:fld id="{C4ABC392-B124-495E-B44C-F269EE509331}"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857224" y="1000108"/>
            <a:ext cx="7416824" cy="4643470"/>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Análisis inicial</a:t>
            </a:r>
            <a:endParaRPr lang="es-ES" sz="30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pPr>
            <a:r>
              <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Factibilidad</a:t>
            </a:r>
            <a:r>
              <a:rPr kumimoji="0" lang="es-E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de migración</a:t>
            </a:r>
          </a:p>
          <a:p>
            <a:pPr marL="731520" lvl="1" indent="-274320" algn="just">
              <a:spcBef>
                <a:spcPts val="600"/>
              </a:spcBef>
              <a:buClr>
                <a:schemeClr val="accent1"/>
              </a:buClr>
              <a:buSzPct val="70000"/>
              <a:buFont typeface="Wingdings"/>
              <a:buChar char=""/>
            </a:pPr>
            <a:r>
              <a:rPr lang="es-ES" sz="2400" baseline="0" dirty="0" err="1" smtClean="0">
                <a:latin typeface="Arial" pitchFamily="34" charset="0"/>
                <a:cs typeface="Arial" pitchFamily="34" charset="0"/>
              </a:rPr>
              <a:t>Inmosoft</a:t>
            </a:r>
            <a:endParaRPr lang="es-ES" sz="2400" baseline="0" dirty="0" smtClean="0">
              <a:latin typeface="Arial" pitchFamily="34" charset="0"/>
              <a:cs typeface="Arial" pitchFamily="34" charset="0"/>
            </a:endParaRPr>
          </a:p>
          <a:p>
            <a:pPr marL="1188720" lvl="2" indent="-274320" algn="just">
              <a:spcBef>
                <a:spcPts val="600"/>
              </a:spcBef>
              <a:buClr>
                <a:schemeClr val="accent1"/>
              </a:buClr>
              <a:buSzPct val="70000"/>
              <a:buFont typeface="Wingdings"/>
              <a:buChar char=""/>
            </a:pPr>
            <a:r>
              <a:rPr lang="es-ES" sz="2400" baseline="0" dirty="0" smtClean="0">
                <a:latin typeface="Arial" pitchFamily="34" charset="0"/>
                <a:cs typeface="Arial" pitchFamily="34" charset="0"/>
              </a:rPr>
              <a:t>Se</a:t>
            </a:r>
            <a:r>
              <a:rPr lang="es-ES" sz="2400" dirty="0" smtClean="0">
                <a:latin typeface="Arial" pitchFamily="34" charset="0"/>
                <a:cs typeface="Arial" pitchFamily="34" charset="0"/>
              </a:rPr>
              <a:t> cuenta con experto en el dominio</a:t>
            </a:r>
          </a:p>
          <a:p>
            <a:pPr marL="1188720" lvl="2" indent="-274320" algn="just">
              <a:spcBef>
                <a:spcPts val="600"/>
              </a:spcBef>
              <a:buClr>
                <a:schemeClr val="accent1"/>
              </a:buClr>
              <a:buSzPct val="70000"/>
              <a:buFont typeface="Wingdings"/>
              <a:buChar char=""/>
            </a:pPr>
            <a:r>
              <a:rPr lang="es-ES" sz="2400" dirty="0" smtClean="0">
                <a:latin typeface="Arial" pitchFamily="34" charset="0"/>
                <a:cs typeface="Arial" pitchFamily="34" charset="0"/>
              </a:rPr>
              <a:t>Disponibilidad de orígenes de datos y fuentes</a:t>
            </a:r>
          </a:p>
          <a:p>
            <a:pPr marL="1188720" lvl="2" indent="-274320" algn="just">
              <a:spcBef>
                <a:spcPts val="600"/>
              </a:spcBef>
              <a:buClr>
                <a:schemeClr val="accent1"/>
              </a:buClr>
              <a:buSzPct val="70000"/>
              <a:buFont typeface="Wingdings"/>
              <a:buChar char=""/>
            </a:pPr>
            <a:r>
              <a:rPr lang="es-ES" sz="2400" baseline="0" dirty="0" smtClean="0">
                <a:latin typeface="Arial" pitchFamily="34" charset="0"/>
                <a:cs typeface="Arial" pitchFamily="34" charset="0"/>
              </a:rPr>
              <a:t>Experto</a:t>
            </a:r>
            <a:r>
              <a:rPr lang="es-ES" sz="2400" dirty="0" smtClean="0">
                <a:latin typeface="Arial" pitchFamily="34" charset="0"/>
                <a:cs typeface="Arial" pitchFamily="34" charset="0"/>
              </a:rPr>
              <a:t> en tecnología </a:t>
            </a:r>
            <a:r>
              <a:rPr lang="es-ES" sz="2400" dirty="0" err="1" smtClean="0">
                <a:latin typeface="Arial" pitchFamily="34" charset="0"/>
                <a:cs typeface="Arial" pitchFamily="34" charset="0"/>
              </a:rPr>
              <a:t>legacy</a:t>
            </a:r>
            <a:endParaRPr lang="es-ES" sz="2400" dirty="0" smtClean="0">
              <a:latin typeface="Arial" pitchFamily="34" charset="0"/>
              <a:cs typeface="Arial" pitchFamily="34" charset="0"/>
            </a:endParaRPr>
          </a:p>
          <a:p>
            <a:pPr marL="1188720" lvl="2" indent="-274320" algn="just">
              <a:spcBef>
                <a:spcPts val="600"/>
              </a:spcBef>
              <a:buClr>
                <a:schemeClr val="accent1"/>
              </a:buClr>
              <a:buSzPct val="70000"/>
              <a:buFont typeface="Wingdings"/>
              <a:buChar char=""/>
            </a:pPr>
            <a:r>
              <a:rPr lang="es-ES" sz="2400" baseline="0" dirty="0" smtClean="0">
                <a:latin typeface="Arial" pitchFamily="34" charset="0"/>
                <a:cs typeface="Arial" pitchFamily="34" charset="0"/>
              </a:rPr>
              <a:t>Experto</a:t>
            </a:r>
            <a:r>
              <a:rPr lang="es-ES" sz="2400" dirty="0" smtClean="0">
                <a:latin typeface="Arial" pitchFamily="34" charset="0"/>
                <a:cs typeface="Arial" pitchFamily="34" charset="0"/>
              </a:rPr>
              <a:t> en tecnologías SOA Net</a:t>
            </a:r>
          </a:p>
          <a:p>
            <a:pPr marL="731520" lvl="1" indent="-274320" algn="just">
              <a:spcBef>
                <a:spcPts val="600"/>
              </a:spcBef>
              <a:buClr>
                <a:schemeClr val="accent1"/>
              </a:buClr>
              <a:buSzPct val="70000"/>
              <a:buFont typeface="Wingdings"/>
              <a:buChar char=""/>
            </a:pPr>
            <a:r>
              <a:rPr lang="es-ES" sz="2400" dirty="0" smtClean="0">
                <a:latin typeface="Arial" pitchFamily="34" charset="0"/>
                <a:cs typeface="Arial" pitchFamily="34" charset="0"/>
              </a:rPr>
              <a:t>Definir tecnologías base destino</a:t>
            </a:r>
          </a:p>
          <a:p>
            <a:pPr marL="1645920" lvl="3" indent="-274320" algn="just">
              <a:spcBef>
                <a:spcPts val="600"/>
              </a:spcBef>
              <a:buClr>
                <a:schemeClr val="accent1"/>
              </a:buClr>
              <a:buSzPct val="70000"/>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5"/>
          </p:nvPr>
        </p:nvSpPr>
        <p:spPr/>
        <p:txBody>
          <a:bodyPr/>
          <a:lstStyle/>
          <a:p>
            <a:fld id="{C4ABC392-B124-495E-B44C-F269EE509331}"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857224" y="1000108"/>
            <a:ext cx="7416824" cy="785818"/>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Tecnología</a:t>
            </a:r>
            <a:r>
              <a:rPr kumimoji="0" lang="es-ES" sz="30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Origen y Destino</a:t>
            </a:r>
            <a:endParaRPr lang="es-ES" sz="3000" dirty="0" smtClean="0">
              <a:latin typeface="Arial" pitchFamily="34" charset="0"/>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4098" name="Picture 2" descr="F:\WF\SVNInmosoft\Facultad\Presentacion\imagenes\tabla 2.PNG"/>
          <p:cNvPicPr>
            <a:picLocks noChangeAspect="1" noChangeArrowheads="1"/>
          </p:cNvPicPr>
          <p:nvPr/>
        </p:nvPicPr>
        <p:blipFill>
          <a:blip r:embed="rId2"/>
          <a:srcRect/>
          <a:stretch>
            <a:fillRect/>
          </a:stretch>
        </p:blipFill>
        <p:spPr bwMode="auto">
          <a:xfrm>
            <a:off x="500034" y="1785926"/>
            <a:ext cx="8001056" cy="390525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857224" y="1000108"/>
            <a:ext cx="7416824" cy="714380"/>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Etapa 2: Diseño de casos de prueba</a:t>
            </a:r>
            <a:endParaRPr lang="es-ES" sz="3000" dirty="0" smtClean="0">
              <a:latin typeface="Arial" pitchFamily="34" charset="0"/>
              <a:cs typeface="Arial" pitchFamily="34" charset="0"/>
            </a:endParaRPr>
          </a:p>
          <a:p>
            <a:pPr marL="1645920" lvl="3" indent="-274320" algn="just">
              <a:spcBef>
                <a:spcPts val="600"/>
              </a:spcBef>
              <a:buClr>
                <a:schemeClr val="accent1"/>
              </a:buClr>
              <a:buSzPct val="70000"/>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5122" name="Picture 2" descr="F:\WF\SVNInmosoft\Facultad\Presentacion\imagenes\Ilustracion 14.PNG"/>
          <p:cNvPicPr>
            <a:picLocks noChangeAspect="1" noChangeArrowheads="1"/>
          </p:cNvPicPr>
          <p:nvPr/>
        </p:nvPicPr>
        <p:blipFill>
          <a:blip r:embed="rId2"/>
          <a:srcRect/>
          <a:stretch>
            <a:fillRect/>
          </a:stretch>
        </p:blipFill>
        <p:spPr bwMode="auto">
          <a:xfrm>
            <a:off x="1928794" y="1785926"/>
            <a:ext cx="4762500" cy="3609975"/>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857224" y="785794"/>
            <a:ext cx="7416824" cy="2000264"/>
          </a:xfrm>
          <a:prstGeom prst="rect">
            <a:avLst/>
          </a:prstGeom>
        </p:spPr>
        <p:txBody>
          <a:bodyPr vert="horz">
            <a:normAutofit fontScale="775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3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Ejemplo de caso de prueba sobre interfaz de usuario</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s-ES" sz="2600" dirty="0" smtClean="0">
                <a:latin typeface="Arial" pitchFamily="34" charset="0"/>
                <a:cs typeface="Arial" pitchFamily="34" charset="0"/>
              </a:rPr>
              <a:t>Distintas herramientas disponibles:</a:t>
            </a:r>
          </a:p>
          <a:p>
            <a:pPr marL="731520" lvl="1" indent="-274320" algn="just">
              <a:spcBef>
                <a:spcPts val="600"/>
              </a:spcBef>
              <a:buClr>
                <a:schemeClr val="accent1"/>
              </a:buClr>
              <a:buSzPct val="70000"/>
              <a:buFont typeface="Wingdings"/>
              <a:buChar char=""/>
            </a:pPr>
            <a:r>
              <a:rPr lang="en-US" sz="2600" dirty="0" err="1" smtClean="0">
                <a:latin typeface="Arial" pitchFamily="34" charset="0"/>
                <a:cs typeface="Arial" pitchFamily="34" charset="0"/>
              </a:rPr>
              <a:t>Ascentialtest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AutoIt</a:t>
            </a:r>
            <a:r>
              <a:rPr lang="en-US" sz="2600" dirty="0" smtClean="0">
                <a:latin typeface="Arial" pitchFamily="34" charset="0"/>
                <a:cs typeface="Arial" pitchFamily="34" charset="0"/>
              </a:rPr>
              <a:t>, Oracle Application Testing Suite</a:t>
            </a:r>
          </a:p>
          <a:p>
            <a:pPr marL="731520" lvl="1" indent="-274320" algn="just">
              <a:spcBef>
                <a:spcPts val="600"/>
              </a:spcBef>
              <a:buClr>
                <a:schemeClr val="accent1"/>
              </a:buClr>
              <a:buSzPct val="70000"/>
              <a:buFont typeface="Wingdings"/>
              <a:buChar char=""/>
            </a:pPr>
            <a:r>
              <a:rPr lang="en-US" sz="2600" dirty="0" smtClean="0">
                <a:latin typeface="Arial" pitchFamily="34" charset="0"/>
                <a:cs typeface="Arial" pitchFamily="34" charset="0"/>
              </a:rPr>
              <a:t>Robot Framework ,Selenium</a:t>
            </a:r>
          </a:p>
          <a:p>
            <a:pPr marL="731520" lvl="1" indent="-274320" algn="just">
              <a:spcBef>
                <a:spcPts val="600"/>
              </a:spcBef>
              <a:buClr>
                <a:schemeClr val="accent1"/>
              </a:buClr>
              <a:buSzPct val="70000"/>
              <a:buFont typeface="Wingdings"/>
              <a:buChar char=""/>
            </a:pPr>
            <a:r>
              <a:rPr lang="en-US" sz="2600" b="1" u="sng" dirty="0" smtClean="0">
                <a:latin typeface="Arial" pitchFamily="34" charset="0"/>
                <a:cs typeface="Arial" pitchFamily="34" charset="0"/>
              </a:rPr>
              <a:t>Visual Studio</a:t>
            </a:r>
          </a:p>
          <a:p>
            <a:pPr marL="274320" indent="-274320" algn="just">
              <a:spcBef>
                <a:spcPts val="600"/>
              </a:spcBef>
              <a:buClr>
                <a:schemeClr val="accent1"/>
              </a:buClr>
              <a:buSzPct val="70000"/>
              <a:buFont typeface="Wingdings"/>
              <a:buChar char=""/>
            </a:pPr>
            <a:r>
              <a:rPr lang="es-ES" sz="2600" dirty="0" smtClean="0">
                <a:latin typeface="Arial" pitchFamily="34" charset="0"/>
                <a:cs typeface="Arial" pitchFamily="34" charset="0"/>
              </a:rPr>
              <a:t>Vista clásica Ejemplo</a:t>
            </a:r>
          </a:p>
          <a:p>
            <a:pPr marL="731520" lvl="1" indent="-274320" algn="just">
              <a:spcBef>
                <a:spcPts val="600"/>
              </a:spcBef>
              <a:buClr>
                <a:schemeClr val="accent1"/>
              </a:buClr>
              <a:buSzPct val="70000"/>
              <a:buFont typeface="Wingdings"/>
              <a:buChar char=""/>
            </a:pPr>
            <a:endParaRPr lang="es-ES" sz="3000" dirty="0" smtClean="0">
              <a:latin typeface="Arial" pitchFamily="34" charset="0"/>
              <a:cs typeface="Arial" pitchFamily="34" charset="0"/>
            </a:endParaRPr>
          </a:p>
          <a:p>
            <a:pPr marL="1645920" lvl="3" indent="-274320" algn="just">
              <a:spcBef>
                <a:spcPts val="600"/>
              </a:spcBef>
              <a:buClr>
                <a:schemeClr val="accent1"/>
              </a:buClr>
              <a:buSzPct val="70000"/>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6146" name="Picture 2" descr="F:\WF\SVNInmosoft\Facultad\Presentacion\imagenes\Ilustracion 15.PNG"/>
          <p:cNvPicPr>
            <a:picLocks noChangeAspect="1" noChangeArrowheads="1"/>
          </p:cNvPicPr>
          <p:nvPr/>
        </p:nvPicPr>
        <p:blipFill>
          <a:blip r:embed="rId2"/>
          <a:srcRect/>
          <a:stretch>
            <a:fillRect/>
          </a:stretch>
        </p:blipFill>
        <p:spPr bwMode="auto">
          <a:xfrm>
            <a:off x="2714612" y="2991338"/>
            <a:ext cx="3386141" cy="3866662"/>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blinds(horizontal)">
                                      <p:cBhvr>
                                        <p:cTn id="3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857224" y="785794"/>
            <a:ext cx="7416824" cy="928694"/>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s-ES" sz="2400" dirty="0" smtClean="0">
                <a:latin typeface="Arial" pitchFamily="34" charset="0"/>
                <a:cs typeface="Arial" pitchFamily="34" charset="0"/>
              </a:rPr>
              <a:t>Campos de las vista ( formulario)</a:t>
            </a: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es-ES" sz="26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pPr>
            <a:endParaRPr lang="es-ES" sz="3000" dirty="0" smtClean="0">
              <a:latin typeface="Arial" pitchFamily="34" charset="0"/>
              <a:cs typeface="Arial" pitchFamily="34" charset="0"/>
            </a:endParaRPr>
          </a:p>
          <a:p>
            <a:pPr marL="1645920" lvl="3" indent="-274320" algn="just">
              <a:spcBef>
                <a:spcPts val="600"/>
              </a:spcBef>
              <a:buClr>
                <a:schemeClr val="accent1"/>
              </a:buClr>
              <a:buSzPct val="70000"/>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7170" name="Picture 2" descr="F:\WF\SVNInmosoft\Facultad\Presentacion\imagenes\tabla 4.PNG"/>
          <p:cNvPicPr>
            <a:picLocks noChangeAspect="1" noChangeArrowheads="1"/>
          </p:cNvPicPr>
          <p:nvPr/>
        </p:nvPicPr>
        <p:blipFill>
          <a:blip r:embed="rId2"/>
          <a:srcRect/>
          <a:stretch>
            <a:fillRect/>
          </a:stretch>
        </p:blipFill>
        <p:spPr bwMode="auto">
          <a:xfrm>
            <a:off x="571472" y="1857364"/>
            <a:ext cx="7802563" cy="308610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857224" y="785794"/>
            <a:ext cx="7416824" cy="3357586"/>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s-ES" sz="3200" dirty="0" smtClean="0">
                <a:latin typeface="Arial" pitchFamily="34" charset="0"/>
                <a:cs typeface="Arial" pitchFamily="34" charset="0"/>
              </a:rPr>
              <a:t>Validaciones consideradas</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Validación de campos obligatorios.</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Validación de la longitud/rango apropiada de los campos.</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Validación del formato de los campos de entrada de la interfaz.</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Validación personalizada de datos.</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Validación del despliegue de ventanas, diálogos y mensajes.</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Validación de la apropiada activación de controles de la interfaz.</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Validación de invocación de operaciones ante una acción específica de usuario.</a:t>
            </a:r>
            <a:endParaRPr kumimoji="0" lang="es-E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es-ES" sz="26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pPr>
            <a:endParaRPr lang="es-ES" sz="3000" dirty="0" smtClean="0">
              <a:latin typeface="Arial" pitchFamily="34" charset="0"/>
              <a:cs typeface="Arial" pitchFamily="34" charset="0"/>
            </a:endParaRPr>
          </a:p>
          <a:p>
            <a:pPr marL="1645920" lvl="3" indent="-274320" algn="just">
              <a:spcBef>
                <a:spcPts val="600"/>
              </a:spcBef>
              <a:buClr>
                <a:schemeClr val="accent1"/>
              </a:buClr>
              <a:buSzPct val="70000"/>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5"/>
          </p:nvPr>
        </p:nvSpPr>
        <p:spPr/>
        <p:txBody>
          <a:bodyPr/>
          <a:lstStyle/>
          <a:p>
            <a:fld id="{C4ABC392-B124-495E-B44C-F269EE509331}"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4" name="Content Placeholder 2"/>
          <p:cNvSpPr txBox="1">
            <a:spLocks/>
          </p:cNvSpPr>
          <p:nvPr/>
        </p:nvSpPr>
        <p:spPr>
          <a:xfrm>
            <a:off x="428596" y="785794"/>
            <a:ext cx="7845452" cy="285752"/>
          </a:xfrm>
          <a:prstGeom prst="rect">
            <a:avLst/>
          </a:prstGeom>
        </p:spPr>
        <p:txBody>
          <a:bodyPr vert="horz">
            <a:normAutofit fontScale="700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s-ES" sz="2000" dirty="0" smtClean="0">
                <a:latin typeface="Arial" pitchFamily="34" charset="0"/>
                <a:cs typeface="Arial" pitchFamily="34" charset="0"/>
              </a:rPr>
              <a:t>Validaciones concretas</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es-ES" sz="26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pPr>
            <a:endParaRPr lang="es-ES" sz="3000" dirty="0" smtClean="0">
              <a:latin typeface="Arial" pitchFamily="34" charset="0"/>
              <a:cs typeface="Arial" pitchFamily="34" charset="0"/>
            </a:endParaRPr>
          </a:p>
          <a:p>
            <a:pPr marL="1645920" lvl="3" indent="-274320" algn="just">
              <a:spcBef>
                <a:spcPts val="600"/>
              </a:spcBef>
              <a:buClr>
                <a:schemeClr val="accent1"/>
              </a:buClr>
              <a:buSzPct val="70000"/>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8194" name="Picture 2" descr="F:\WF\SVNInmosoft\Facultad\Presentacion\imagenes\tabla 5.PNG"/>
          <p:cNvPicPr>
            <a:picLocks noChangeAspect="1" noChangeArrowheads="1"/>
          </p:cNvPicPr>
          <p:nvPr/>
        </p:nvPicPr>
        <p:blipFill>
          <a:blip r:embed="rId2"/>
          <a:srcRect/>
          <a:stretch>
            <a:fillRect/>
          </a:stretch>
        </p:blipFill>
        <p:spPr bwMode="auto">
          <a:xfrm>
            <a:off x="428596" y="1142984"/>
            <a:ext cx="7821613" cy="3181350"/>
          </a:xfrm>
          <a:prstGeom prst="rect">
            <a:avLst/>
          </a:prstGeom>
          <a:noFill/>
        </p:spPr>
      </p:pic>
      <p:sp>
        <p:nvSpPr>
          <p:cNvPr id="5" name="Content Placeholder 2"/>
          <p:cNvSpPr txBox="1">
            <a:spLocks/>
          </p:cNvSpPr>
          <p:nvPr/>
        </p:nvSpPr>
        <p:spPr>
          <a:xfrm>
            <a:off x="428596" y="4572008"/>
            <a:ext cx="7715304" cy="2143140"/>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s-ES" sz="3200" dirty="0" smtClean="0">
                <a:latin typeface="Arial" pitchFamily="34" charset="0"/>
                <a:cs typeface="Arial" pitchFamily="34" charset="0"/>
              </a:rPr>
              <a:t>Una vez definido el caso de prueba</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Se automatiza con Visual Studio para luego validar post migración.</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La herramienta graba el caso de prueba mientras se ejecuta.</a:t>
            </a:r>
          </a:p>
          <a:p>
            <a:pPr marL="731520" lvl="1" indent="-274320" algn="just">
              <a:spcBef>
                <a:spcPts val="600"/>
              </a:spcBef>
              <a:buClr>
                <a:schemeClr val="accent1"/>
              </a:buClr>
              <a:buSzPct val="70000"/>
              <a:buFont typeface="Wingdings"/>
              <a:buChar char=""/>
            </a:pPr>
            <a:r>
              <a:rPr lang="es-AR" dirty="0" smtClean="0">
                <a:latin typeface="Arial" pitchFamily="34" charset="0"/>
                <a:cs typeface="Arial" pitchFamily="34" charset="0"/>
              </a:rPr>
              <a:t>El generador de pruebas genera el código automáticamente y cual luego después puede modificarse.</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es-ES" sz="2600" dirty="0" smtClean="0">
              <a:latin typeface="Arial" pitchFamily="34" charset="0"/>
              <a:cs typeface="Arial" pitchFamily="34" charset="0"/>
            </a:endParaRPr>
          </a:p>
          <a:p>
            <a:pPr marL="731520" lvl="1" indent="-274320" algn="just">
              <a:spcBef>
                <a:spcPts val="600"/>
              </a:spcBef>
              <a:buClr>
                <a:schemeClr val="accent1"/>
              </a:buClr>
              <a:buSzPct val="70000"/>
              <a:buFont typeface="Wingdings"/>
              <a:buChar char=""/>
            </a:pPr>
            <a:endParaRPr lang="es-ES" sz="3000" dirty="0" smtClean="0">
              <a:latin typeface="Arial" pitchFamily="34" charset="0"/>
              <a:cs typeface="Arial" pitchFamily="34" charset="0"/>
            </a:endParaRPr>
          </a:p>
          <a:p>
            <a:pPr marL="1645920" lvl="3" indent="-274320" algn="just">
              <a:spcBef>
                <a:spcPts val="600"/>
              </a:spcBef>
              <a:buClr>
                <a:schemeClr val="accent1"/>
              </a:buClr>
              <a:buSzPct val="70000"/>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5"/>
          </p:nvPr>
        </p:nvSpPr>
        <p:spPr/>
        <p:txBody>
          <a:bodyPr/>
          <a:lstStyle/>
          <a:p>
            <a:fld id="{C4ABC392-B124-495E-B44C-F269EE509331}"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linds(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linds(horizont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897826"/>
          </a:xfrm>
        </p:spPr>
        <p:txBody>
          <a:bodyPr>
            <a:normAutofit/>
          </a:bodyPr>
          <a:lstStyle/>
          <a:p>
            <a:pPr algn="just"/>
            <a:r>
              <a:rPr lang="es-ES" sz="3200" dirty="0" smtClean="0">
                <a:latin typeface="Arial" pitchFamily="34" charset="0"/>
                <a:cs typeface="Arial" pitchFamily="34" charset="0"/>
              </a:rPr>
              <a:t>Etapa 3: Generación automática SOA.</a:t>
            </a:r>
          </a:p>
        </p:txBody>
      </p:sp>
      <p:pic>
        <p:nvPicPr>
          <p:cNvPr id="9218" name="Picture 2" descr="F:\WF\SVNInmosoft\Facultad\Presentacion\imagenes\Ilustracion 16.PNG"/>
          <p:cNvPicPr>
            <a:picLocks noChangeAspect="1" noChangeArrowheads="1"/>
          </p:cNvPicPr>
          <p:nvPr/>
        </p:nvPicPr>
        <p:blipFill>
          <a:blip r:embed="rId2"/>
          <a:srcRect/>
          <a:stretch>
            <a:fillRect/>
          </a:stretch>
        </p:blipFill>
        <p:spPr bwMode="auto">
          <a:xfrm>
            <a:off x="1785918" y="1785926"/>
            <a:ext cx="5057775" cy="3762375"/>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897826"/>
          </a:xfrm>
        </p:spPr>
        <p:txBody>
          <a:bodyPr>
            <a:normAutofit/>
          </a:bodyPr>
          <a:lstStyle/>
          <a:p>
            <a:pPr algn="just"/>
            <a:r>
              <a:rPr lang="es-ES" sz="3200" dirty="0" smtClean="0">
                <a:latin typeface="Arial" pitchFamily="34" charset="0"/>
                <a:cs typeface="Arial" pitchFamily="34" charset="0"/>
              </a:rPr>
              <a:t>Elementos que intervienen</a:t>
            </a:r>
          </a:p>
        </p:txBody>
      </p:sp>
      <p:pic>
        <p:nvPicPr>
          <p:cNvPr id="10242" name="Picture 2" descr="F:\WF\SVNInmosoft\Facultad\Presentacion\imagenes\Ilustracion 17.PNG"/>
          <p:cNvPicPr>
            <a:picLocks noChangeAspect="1" noChangeArrowheads="1"/>
          </p:cNvPicPr>
          <p:nvPr/>
        </p:nvPicPr>
        <p:blipFill>
          <a:blip r:embed="rId2"/>
          <a:srcRect/>
          <a:stretch>
            <a:fillRect/>
          </a:stretch>
        </p:blipFill>
        <p:spPr bwMode="auto">
          <a:xfrm>
            <a:off x="500034" y="1714488"/>
            <a:ext cx="7631113" cy="354330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1 - introducción</a:t>
            </a:r>
            <a:endParaRPr lang="en-US" dirty="0"/>
          </a:p>
        </p:txBody>
      </p:sp>
      <p:sp>
        <p:nvSpPr>
          <p:cNvPr id="3" name="Content Placeholder 2"/>
          <p:cNvSpPr>
            <a:spLocks noGrp="1"/>
          </p:cNvSpPr>
          <p:nvPr>
            <p:ph sz="quarter" idx="1"/>
          </p:nvPr>
        </p:nvSpPr>
        <p:spPr>
          <a:xfrm>
            <a:off x="971600" y="1071546"/>
            <a:ext cx="7416824" cy="2714644"/>
          </a:xfrm>
        </p:spPr>
        <p:txBody>
          <a:bodyPr>
            <a:normAutofit fontScale="92500"/>
          </a:bodyPr>
          <a:lstStyle/>
          <a:p>
            <a:pPr algn="just"/>
            <a:r>
              <a:rPr lang="es-ES" sz="3200" dirty="0" smtClean="0">
                <a:latin typeface="Arial" pitchFamily="34" charset="0"/>
                <a:cs typeface="Arial" pitchFamily="34" charset="0"/>
              </a:rPr>
              <a:t>Aspecto clave en el plan de actualización de sistemas </a:t>
            </a:r>
            <a:r>
              <a:rPr lang="es-ES" sz="3200" dirty="0" err="1" smtClean="0">
                <a:latin typeface="Arial" pitchFamily="34" charset="0"/>
                <a:cs typeface="Arial" pitchFamily="34" charset="0"/>
              </a:rPr>
              <a:t>legacy</a:t>
            </a:r>
            <a:endParaRPr lang="es-ES" sz="3200" dirty="0" smtClean="0">
              <a:latin typeface="Arial" pitchFamily="34" charset="0"/>
              <a:cs typeface="Arial" pitchFamily="34" charset="0"/>
            </a:endParaRPr>
          </a:p>
          <a:p>
            <a:pPr lvl="1" algn="just"/>
            <a:r>
              <a:rPr lang="es-ES" sz="2900" dirty="0" smtClean="0">
                <a:latin typeface="Arial" pitchFamily="34" charset="0"/>
                <a:cs typeface="Arial" pitchFamily="34" charset="0"/>
              </a:rPr>
              <a:t>Conocimientos técnicos del personal</a:t>
            </a:r>
          </a:p>
          <a:p>
            <a:pPr lvl="1" algn="just"/>
            <a:r>
              <a:rPr lang="es-ES" sz="2900" dirty="0" smtClean="0">
                <a:latin typeface="Arial" pitchFamily="34" charset="0"/>
                <a:cs typeface="Arial" pitchFamily="34" charset="0"/>
              </a:rPr>
              <a:t>Estadísticas de lenguajes provista por </a:t>
            </a:r>
            <a:r>
              <a:rPr lang="en-US" sz="2900" dirty="0" smtClean="0">
                <a:latin typeface="Arial" pitchFamily="34" charset="0"/>
                <a:cs typeface="Arial" pitchFamily="34" charset="0"/>
              </a:rPr>
              <a:t>The Importance of Being Earnest [ </a:t>
            </a:r>
            <a:r>
              <a:rPr lang="es-ES" sz="2900" dirty="0" smtClean="0">
                <a:latin typeface="Arial" pitchFamily="34" charset="0"/>
                <a:cs typeface="Arial" pitchFamily="34" charset="0"/>
              </a:rPr>
              <a:t>TIOBE ]</a:t>
            </a:r>
          </a:p>
          <a:p>
            <a:pPr lvl="1" algn="just"/>
            <a:endParaRPr lang="es-ES" sz="2900" dirty="0" smtClean="0">
              <a:latin typeface="Arial" pitchFamily="34" charset="0"/>
              <a:cs typeface="Arial" pitchFamily="34" charset="0"/>
            </a:endParaRPr>
          </a:p>
          <a:p>
            <a:pPr lvl="1" algn="just">
              <a:buNone/>
            </a:pPr>
            <a:endParaRPr lang="es-ES" sz="29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p:txBody>
      </p:sp>
      <p:pic>
        <p:nvPicPr>
          <p:cNvPr id="1029" name="Picture 5" descr="F:\WF\SVNInmosoft\Facultad\Presentacion\imagenes\tiobe.PNG"/>
          <p:cNvPicPr>
            <a:picLocks noChangeAspect="1" noChangeArrowheads="1"/>
          </p:cNvPicPr>
          <p:nvPr/>
        </p:nvPicPr>
        <p:blipFill>
          <a:blip r:embed="rId2"/>
          <a:srcRect/>
          <a:stretch>
            <a:fillRect/>
          </a:stretch>
        </p:blipFill>
        <p:spPr bwMode="auto">
          <a:xfrm>
            <a:off x="1785918" y="3643314"/>
            <a:ext cx="5260981" cy="2864388"/>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linds(horizontal)">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785786" y="1000108"/>
            <a:ext cx="7416824" cy="4357718"/>
          </a:xfrm>
        </p:spPr>
        <p:txBody>
          <a:bodyPr>
            <a:normAutofit/>
          </a:bodyPr>
          <a:lstStyle/>
          <a:p>
            <a:pPr algn="just">
              <a:defRPr/>
            </a:pPr>
            <a:r>
              <a:rPr lang="es-AR" dirty="0" smtClean="0">
                <a:latin typeface="Arial" pitchFamily="34" charset="0"/>
                <a:cs typeface="Arial" pitchFamily="34" charset="0"/>
              </a:rPr>
              <a:t>Análisis de requerimientos SOA</a:t>
            </a:r>
          </a:p>
          <a:p>
            <a:pPr marL="731520" lvl="1" algn="just">
              <a:spcBef>
                <a:spcPts val="600"/>
              </a:spcBef>
              <a:buSzPct val="70000"/>
              <a:buFont typeface="Wingdings"/>
              <a:buChar char=""/>
            </a:pPr>
            <a:r>
              <a:rPr lang="es-ES" sz="2000" dirty="0" smtClean="0">
                <a:latin typeface="Arial" pitchFamily="34" charset="0"/>
                <a:cs typeface="Arial" pitchFamily="34" charset="0"/>
              </a:rPr>
              <a:t>En base al conocimientos, manuales y casos de uso</a:t>
            </a:r>
          </a:p>
          <a:p>
            <a:pPr marL="1188720" lvl="2" indent="-274320" algn="just">
              <a:spcBef>
                <a:spcPts val="600"/>
              </a:spcBef>
              <a:buClr>
                <a:schemeClr val="accent1"/>
              </a:buClr>
              <a:buSzPct val="70000"/>
            </a:pPr>
            <a:r>
              <a:rPr lang="es-ES" sz="2000" dirty="0" smtClean="0">
                <a:latin typeface="Arial" pitchFamily="34" charset="0"/>
                <a:cs typeface="Arial" pitchFamily="34" charset="0"/>
              </a:rPr>
              <a:t>Identificar servicios candidatos del módulo</a:t>
            </a:r>
          </a:p>
          <a:p>
            <a:pPr marL="1188720" lvl="2" indent="-274320" algn="just">
              <a:spcBef>
                <a:spcPts val="600"/>
              </a:spcBef>
              <a:buClr>
                <a:schemeClr val="accent1"/>
              </a:buClr>
              <a:buSzPct val="70000"/>
            </a:pPr>
            <a:r>
              <a:rPr lang="es-ES" sz="2000" dirty="0" smtClean="0">
                <a:latin typeface="Arial" pitchFamily="34" charset="0"/>
                <a:cs typeface="Arial" pitchFamily="34" charset="0"/>
              </a:rPr>
              <a:t>Clasificar según</a:t>
            </a:r>
          </a:p>
          <a:p>
            <a:pPr marL="1645920" lvl="3" indent="-274320" algn="just">
              <a:spcBef>
                <a:spcPts val="600"/>
              </a:spcBef>
              <a:buClr>
                <a:schemeClr val="accent1"/>
              </a:buClr>
              <a:buSzPct val="70000"/>
            </a:pPr>
            <a:r>
              <a:rPr lang="es-ES" sz="2000" dirty="0" smtClean="0">
                <a:latin typeface="Arial" pitchFamily="34" charset="0"/>
                <a:cs typeface="Arial" pitchFamily="34" charset="0"/>
              </a:rPr>
              <a:t>Genéricos : inferidos automáticamente de la BD</a:t>
            </a:r>
          </a:p>
          <a:p>
            <a:pPr marL="1645920" lvl="3" indent="-274320" algn="just">
              <a:spcBef>
                <a:spcPts val="600"/>
              </a:spcBef>
              <a:buClr>
                <a:schemeClr val="accent1"/>
              </a:buClr>
              <a:buSzPct val="70000"/>
            </a:pPr>
            <a:r>
              <a:rPr lang="es-ES" sz="2000" dirty="0" smtClean="0">
                <a:latin typeface="Arial" pitchFamily="34" charset="0"/>
                <a:cs typeface="Arial" pitchFamily="34" charset="0"/>
              </a:rPr>
              <a:t>Personalizados: funcionalidades especificas</a:t>
            </a:r>
          </a:p>
        </p:txBody>
      </p:sp>
      <p:sp>
        <p:nvSpPr>
          <p:cNvPr id="4" name="Slide Number Placeholder 3"/>
          <p:cNvSpPr>
            <a:spLocks noGrp="1"/>
          </p:cNvSpPr>
          <p:nvPr>
            <p:ph type="sldNum" sz="quarter" idx="15"/>
          </p:nvPr>
        </p:nvSpPr>
        <p:spPr/>
        <p:txBody>
          <a:bodyPr/>
          <a:lstStyle/>
          <a:p>
            <a:fld id="{C4ABC392-B124-495E-B44C-F269EE509331}"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928670"/>
            <a:ext cx="7416824" cy="714380"/>
          </a:xfrm>
        </p:spPr>
        <p:txBody>
          <a:bodyPr>
            <a:normAutofit/>
          </a:bodyPr>
          <a:lstStyle/>
          <a:p>
            <a:pPr algn="just"/>
            <a:r>
              <a:rPr lang="es-ES" sz="3200" dirty="0" smtClean="0">
                <a:latin typeface="Arial" pitchFamily="34" charset="0"/>
                <a:cs typeface="Arial" pitchFamily="34" charset="0"/>
              </a:rPr>
              <a:t>Servicios candidatos </a:t>
            </a:r>
            <a:r>
              <a:rPr lang="es-ES" sz="3200" dirty="0" err="1" smtClean="0">
                <a:latin typeface="Arial" pitchFamily="34" charset="0"/>
                <a:cs typeface="Arial" pitchFamily="34" charset="0"/>
              </a:rPr>
              <a:t>PoC</a:t>
            </a:r>
            <a:r>
              <a:rPr lang="es-ES" sz="3200" dirty="0" smtClean="0">
                <a:latin typeface="Arial" pitchFamily="34" charset="0"/>
                <a:cs typeface="Arial" pitchFamily="34" charset="0"/>
              </a:rPr>
              <a:t>.</a:t>
            </a:r>
          </a:p>
        </p:txBody>
      </p:sp>
      <p:pic>
        <p:nvPicPr>
          <p:cNvPr id="4" name="Picture 2" descr="F:\WF\SVNInmosoft\Facultad\Presentacion\imagenes\tabla 6.PNG"/>
          <p:cNvPicPr>
            <a:picLocks noChangeAspect="1" noChangeArrowheads="1"/>
          </p:cNvPicPr>
          <p:nvPr/>
        </p:nvPicPr>
        <p:blipFill>
          <a:blip r:embed="rId2"/>
          <a:srcRect/>
          <a:stretch>
            <a:fillRect/>
          </a:stretch>
        </p:blipFill>
        <p:spPr bwMode="auto">
          <a:xfrm>
            <a:off x="571472" y="1928802"/>
            <a:ext cx="7802563" cy="373380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928670"/>
            <a:ext cx="7416824" cy="4500594"/>
          </a:xfrm>
        </p:spPr>
        <p:txBody>
          <a:bodyPr>
            <a:normAutofit fontScale="92500" lnSpcReduction="10000"/>
          </a:bodyPr>
          <a:lstStyle/>
          <a:p>
            <a:pPr algn="just"/>
            <a:r>
              <a:rPr lang="es-ES" sz="3200" dirty="0" smtClean="0">
                <a:latin typeface="Arial" pitchFamily="34" charset="0"/>
                <a:cs typeface="Arial" pitchFamily="34" charset="0"/>
              </a:rPr>
              <a:t>Generación SOA desde BD.</a:t>
            </a:r>
          </a:p>
          <a:p>
            <a:pPr lvl="1" algn="just"/>
            <a:r>
              <a:rPr lang="es-ES" sz="2000" dirty="0" smtClean="0">
                <a:latin typeface="Arial" pitchFamily="34" charset="0"/>
                <a:cs typeface="Arial" pitchFamily="34" charset="0"/>
              </a:rPr>
              <a:t>Distintas herramientas disponibles</a:t>
            </a:r>
          </a:p>
          <a:p>
            <a:pPr lvl="2"/>
            <a:r>
              <a:rPr lang="es-ES" sz="2000" dirty="0" err="1" smtClean="0">
                <a:latin typeface="Arial" pitchFamily="34" charset="0"/>
                <a:cs typeface="Arial" pitchFamily="34" charset="0"/>
              </a:rPr>
              <a:t>Hibertante</a:t>
            </a:r>
            <a:r>
              <a:rPr lang="es-ES" sz="2000" dirty="0" smtClean="0">
                <a:latin typeface="Arial" pitchFamily="34" charset="0"/>
                <a:cs typeface="Arial" pitchFamily="34" charset="0"/>
              </a:rPr>
              <a:t>, Data </a:t>
            </a:r>
            <a:r>
              <a:rPr lang="es-ES" sz="2000" dirty="0" err="1" smtClean="0">
                <a:latin typeface="Arial" pitchFamily="34" charset="0"/>
                <a:cs typeface="Arial" pitchFamily="34" charset="0"/>
              </a:rPr>
              <a:t>TierGenerator</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CodeBhagat</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TierDeveloper</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LayerCakeGenerator</a:t>
            </a:r>
            <a:r>
              <a:rPr lang="es-ES" sz="2000" dirty="0" smtClean="0">
                <a:latin typeface="Arial" pitchFamily="34" charset="0"/>
                <a:cs typeface="Arial" pitchFamily="34" charset="0"/>
              </a:rPr>
              <a:t> .NET, </a:t>
            </a:r>
            <a:r>
              <a:rPr lang="es-ES" sz="2000" dirty="0" err="1" smtClean="0">
                <a:latin typeface="Arial" pitchFamily="34" charset="0"/>
                <a:cs typeface="Arial" pitchFamily="34" charset="0"/>
              </a:rPr>
              <a:t>CodeFluentEntities</a:t>
            </a:r>
            <a:endParaRPr lang="es-ES" sz="2000" dirty="0" smtClean="0">
              <a:latin typeface="Arial" pitchFamily="34" charset="0"/>
              <a:cs typeface="Arial" pitchFamily="34" charset="0"/>
            </a:endParaRPr>
          </a:p>
          <a:p>
            <a:pPr lvl="2"/>
            <a:r>
              <a:rPr lang="es-ES" sz="2200" dirty="0" smtClean="0">
                <a:latin typeface="Arial" pitchFamily="34" charset="0"/>
                <a:cs typeface="Arial" pitchFamily="34" charset="0"/>
              </a:rPr>
              <a:t>Elegida: </a:t>
            </a:r>
            <a:r>
              <a:rPr lang="es-ES" sz="2200" dirty="0" err="1" smtClean="0">
                <a:latin typeface="Arial" pitchFamily="34" charset="0"/>
                <a:cs typeface="Arial" pitchFamily="34" charset="0"/>
              </a:rPr>
              <a:t>CodeTrigger</a:t>
            </a:r>
            <a:endParaRPr lang="es-ES" sz="2200" dirty="0" smtClean="0">
              <a:latin typeface="Arial" pitchFamily="34" charset="0"/>
              <a:cs typeface="Arial" pitchFamily="34" charset="0"/>
            </a:endParaRPr>
          </a:p>
          <a:p>
            <a:pPr lvl="3"/>
            <a:r>
              <a:rPr lang="es-AR" sz="2000" dirty="0" smtClean="0">
                <a:latin typeface="Arial" pitchFamily="34" charset="0"/>
                <a:cs typeface="Arial" pitchFamily="34" charset="0"/>
              </a:rPr>
              <a:t>Genera componentes en C# .NET.</a:t>
            </a:r>
          </a:p>
          <a:p>
            <a:pPr lvl="3"/>
            <a:r>
              <a:rPr lang="es-AR" sz="2000" dirty="0" smtClean="0">
                <a:latin typeface="Arial" pitchFamily="34" charset="0"/>
                <a:cs typeface="Arial" pitchFamily="34" charset="0"/>
              </a:rPr>
              <a:t>Genera capas de acceso a datos, dominio y web </a:t>
            </a:r>
            <a:r>
              <a:rPr lang="es-AR" sz="2000" dirty="0" err="1" smtClean="0">
                <a:latin typeface="Arial" pitchFamily="34" charset="0"/>
                <a:cs typeface="Arial" pitchFamily="34" charset="0"/>
              </a:rPr>
              <a:t>services</a:t>
            </a:r>
            <a:r>
              <a:rPr lang="es-AR" sz="2000" dirty="0" smtClean="0">
                <a:latin typeface="Arial" pitchFamily="34" charset="0"/>
                <a:cs typeface="Arial" pitchFamily="34" charset="0"/>
              </a:rPr>
              <a:t> de calidad aceptable.</a:t>
            </a:r>
          </a:p>
          <a:p>
            <a:pPr lvl="3"/>
            <a:r>
              <a:rPr lang="es-AR" sz="2000" dirty="0" smtClean="0">
                <a:latin typeface="Arial" pitchFamily="34" charset="0"/>
                <a:cs typeface="Arial" pitchFamily="34" charset="0"/>
              </a:rPr>
              <a:t>Genera arquitectura de servicios WCF de Microsoft.</a:t>
            </a:r>
          </a:p>
          <a:p>
            <a:pPr lvl="3"/>
            <a:r>
              <a:rPr lang="es-AR" sz="2000" dirty="0" smtClean="0">
                <a:latin typeface="Arial" pitchFamily="34" charset="0"/>
                <a:cs typeface="Arial" pitchFamily="34" charset="0"/>
              </a:rPr>
              <a:t>Permite personalizar el código generado.</a:t>
            </a:r>
          </a:p>
          <a:p>
            <a:pPr lvl="3"/>
            <a:r>
              <a:rPr lang="es-AR" sz="2000" dirty="0" smtClean="0">
                <a:latin typeface="Arial" pitchFamily="34" charset="0"/>
                <a:cs typeface="Arial" pitchFamily="34" charset="0"/>
              </a:rPr>
              <a:t>Está integrado con Visual Studio.</a:t>
            </a:r>
          </a:p>
          <a:p>
            <a:pPr lvl="3"/>
            <a:r>
              <a:rPr lang="es-AR" sz="2000" dirty="0" smtClean="0">
                <a:latin typeface="Arial" pitchFamily="34" charset="0"/>
                <a:cs typeface="Arial" pitchFamily="34" charset="0"/>
              </a:rPr>
              <a:t>Mapea objetos desde SQL.</a:t>
            </a:r>
          </a:p>
          <a:p>
            <a:pPr lvl="3"/>
            <a:r>
              <a:rPr lang="es-AR" sz="2000" dirty="0" smtClean="0">
                <a:latin typeface="Arial" pitchFamily="34" charset="0"/>
                <a:cs typeface="Arial" pitchFamily="34" charset="0"/>
              </a:rPr>
              <a:t>Permite generar interfaces GUI.</a:t>
            </a:r>
            <a:endParaRPr lang="es-ES" sz="2000" dirty="0" smtClean="0">
              <a:latin typeface="Arial" pitchFamily="34" charset="0"/>
              <a:cs typeface="Arial" pitchFamily="34" charset="0"/>
            </a:endParaRPr>
          </a:p>
          <a:p>
            <a:pPr algn="just"/>
            <a:endParaRPr lang="es-ES" sz="32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928670"/>
            <a:ext cx="7416824" cy="1000132"/>
          </a:xfrm>
        </p:spPr>
        <p:txBody>
          <a:bodyPr>
            <a:normAutofit/>
          </a:bodyPr>
          <a:lstStyle/>
          <a:p>
            <a:pPr algn="just"/>
            <a:r>
              <a:rPr lang="es-ES" sz="2000" dirty="0" smtClean="0">
                <a:latin typeface="Arial" pitchFamily="34" charset="0"/>
                <a:cs typeface="Arial" pitchFamily="34" charset="0"/>
              </a:rPr>
              <a:t>Prueba de concepto sobre módulo </a:t>
            </a:r>
            <a:r>
              <a:rPr lang="es-ES" sz="2000" dirty="0" err="1" smtClean="0">
                <a:latin typeface="Arial" pitchFamily="34" charset="0"/>
                <a:cs typeface="Arial" pitchFamily="34" charset="0"/>
              </a:rPr>
              <a:t>Inmosoft</a:t>
            </a:r>
            <a:r>
              <a:rPr lang="es-ES" sz="2000" dirty="0" smtClean="0">
                <a:latin typeface="Arial" pitchFamily="34" charset="0"/>
                <a:cs typeface="Arial" pitchFamily="34" charset="0"/>
              </a:rPr>
              <a:t>.</a:t>
            </a:r>
          </a:p>
          <a:p>
            <a:pPr lvl="1" algn="just"/>
            <a:r>
              <a:rPr lang="es-ES" sz="2000" dirty="0" smtClean="0">
                <a:latin typeface="Arial" pitchFamily="34" charset="0"/>
                <a:cs typeface="Arial" pitchFamily="34" charset="0"/>
              </a:rPr>
              <a:t>Módulo acotado de personas</a:t>
            </a:r>
          </a:p>
          <a:p>
            <a:pPr algn="just"/>
            <a:endParaRPr lang="es-ES" sz="3200" dirty="0" smtClean="0">
              <a:latin typeface="Arial" pitchFamily="34" charset="0"/>
              <a:cs typeface="Arial" pitchFamily="34" charset="0"/>
            </a:endParaRPr>
          </a:p>
        </p:txBody>
      </p:sp>
      <p:pic>
        <p:nvPicPr>
          <p:cNvPr id="2050" name="Picture 2" descr="F:\WF\SVNInmosoft\Facultad\Presentacion\imagenes\Ilustracion 18.PNG"/>
          <p:cNvPicPr>
            <a:picLocks noChangeAspect="1" noChangeArrowheads="1"/>
          </p:cNvPicPr>
          <p:nvPr/>
        </p:nvPicPr>
        <p:blipFill>
          <a:blip r:embed="rId2"/>
          <a:srcRect/>
          <a:stretch>
            <a:fillRect/>
          </a:stretch>
        </p:blipFill>
        <p:spPr bwMode="auto">
          <a:xfrm>
            <a:off x="1857356" y="1643050"/>
            <a:ext cx="5305425" cy="491490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785794"/>
            <a:ext cx="7416824" cy="1785950"/>
          </a:xfrm>
        </p:spPr>
        <p:txBody>
          <a:bodyPr>
            <a:normAutofit fontScale="92500" lnSpcReduction="20000"/>
          </a:bodyPr>
          <a:lstStyle/>
          <a:p>
            <a:pPr algn="just"/>
            <a:r>
              <a:rPr lang="es-ES" sz="2000" dirty="0" smtClean="0">
                <a:latin typeface="Arial" pitchFamily="34" charset="0"/>
                <a:cs typeface="Arial" pitchFamily="34" charset="0"/>
              </a:rPr>
              <a:t>Paso del proceso.</a:t>
            </a:r>
          </a:p>
          <a:p>
            <a:pPr lvl="1" algn="just"/>
            <a:r>
              <a:rPr lang="es-AR" sz="2000" dirty="0" smtClean="0">
                <a:latin typeface="Arial" pitchFamily="34" charset="0"/>
                <a:cs typeface="Arial" pitchFamily="34" charset="0"/>
              </a:rPr>
              <a:t>Paso 1: Importar el modelo SQL con la herramienta </a:t>
            </a:r>
            <a:r>
              <a:rPr lang="es-AR" sz="2000" dirty="0" err="1" smtClean="0">
                <a:latin typeface="Arial" pitchFamily="34" charset="0"/>
                <a:cs typeface="Arial" pitchFamily="34" charset="0"/>
              </a:rPr>
              <a:t>CodeTrigger</a:t>
            </a:r>
            <a:endParaRPr lang="es-AR" sz="2000" dirty="0" smtClean="0">
              <a:latin typeface="Arial" pitchFamily="34" charset="0"/>
              <a:cs typeface="Arial" pitchFamily="34" charset="0"/>
            </a:endParaRPr>
          </a:p>
          <a:p>
            <a:pPr lvl="1" algn="just"/>
            <a:r>
              <a:rPr lang="es-AR" sz="2000" dirty="0" smtClean="0">
                <a:latin typeface="Arial" pitchFamily="34" charset="0"/>
                <a:cs typeface="Arial" pitchFamily="34" charset="0"/>
              </a:rPr>
              <a:t>Paso 2: Importar la solución generada por </a:t>
            </a:r>
            <a:r>
              <a:rPr lang="es-AR" sz="2000" dirty="0" err="1" smtClean="0">
                <a:latin typeface="Arial" pitchFamily="34" charset="0"/>
                <a:cs typeface="Arial" pitchFamily="34" charset="0"/>
              </a:rPr>
              <a:t>CodeTrigger</a:t>
            </a:r>
            <a:r>
              <a:rPr lang="es-AR" sz="2000" dirty="0" smtClean="0">
                <a:latin typeface="Arial" pitchFamily="34" charset="0"/>
                <a:cs typeface="Arial" pitchFamily="34" charset="0"/>
              </a:rPr>
              <a:t> a Visual Studio, compilar y ejecutar Web </a:t>
            </a:r>
            <a:r>
              <a:rPr lang="es-AR" sz="2000" dirty="0" err="1" smtClean="0">
                <a:latin typeface="Arial" pitchFamily="34" charset="0"/>
                <a:cs typeface="Arial" pitchFamily="34" charset="0"/>
              </a:rPr>
              <a:t>Services</a:t>
            </a:r>
            <a:endParaRPr lang="es-AR" sz="2000" dirty="0" smtClean="0">
              <a:latin typeface="Arial" pitchFamily="34" charset="0"/>
              <a:cs typeface="Arial" pitchFamily="34" charset="0"/>
            </a:endParaRPr>
          </a:p>
          <a:p>
            <a:pPr lvl="1" algn="just"/>
            <a:r>
              <a:rPr lang="es-ES" sz="2000" dirty="0" err="1" smtClean="0">
                <a:latin typeface="Arial" pitchFamily="34" charset="0"/>
                <a:cs typeface="Arial" pitchFamily="34" charset="0"/>
              </a:rPr>
              <a:t>Disponibilizar</a:t>
            </a:r>
            <a:r>
              <a:rPr lang="es-ES" sz="2000" dirty="0" smtClean="0">
                <a:latin typeface="Arial" pitchFamily="34" charset="0"/>
                <a:cs typeface="Arial" pitchFamily="34" charset="0"/>
              </a:rPr>
              <a:t> Web </a:t>
            </a:r>
            <a:r>
              <a:rPr lang="es-ES" sz="2000" dirty="0" err="1" smtClean="0">
                <a:latin typeface="Arial" pitchFamily="34" charset="0"/>
                <a:cs typeface="Arial" pitchFamily="34" charset="0"/>
              </a:rPr>
              <a:t>Services</a:t>
            </a:r>
            <a:r>
              <a:rPr lang="es-ES" sz="2000" dirty="0" smtClean="0">
                <a:latin typeface="Arial" pitchFamily="34" charset="0"/>
                <a:cs typeface="Arial" pitchFamily="34" charset="0"/>
              </a:rPr>
              <a:t> generados.</a:t>
            </a:r>
          </a:p>
        </p:txBody>
      </p:sp>
      <p:pic>
        <p:nvPicPr>
          <p:cNvPr id="3074" name="Picture 2" descr="F:\WF\SVNInmosoft\Facultad\Presentacion\imagenes\Ilustracion 20.PNG"/>
          <p:cNvPicPr>
            <a:picLocks noChangeAspect="1" noChangeArrowheads="1"/>
          </p:cNvPicPr>
          <p:nvPr/>
        </p:nvPicPr>
        <p:blipFill>
          <a:blip r:embed="rId2"/>
          <a:srcRect/>
          <a:stretch>
            <a:fillRect/>
          </a:stretch>
        </p:blipFill>
        <p:spPr bwMode="auto">
          <a:xfrm>
            <a:off x="1428728" y="2734541"/>
            <a:ext cx="6143668" cy="4123459"/>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1357322"/>
          </a:xfrm>
        </p:spPr>
        <p:txBody>
          <a:bodyPr>
            <a:normAutofit fontScale="55000" lnSpcReduction="20000"/>
          </a:bodyPr>
          <a:lstStyle/>
          <a:p>
            <a:pPr algn="just"/>
            <a:r>
              <a:rPr lang="es-ES" sz="3200" dirty="0" smtClean="0">
                <a:latin typeface="Arial" pitchFamily="34" charset="0"/>
                <a:cs typeface="Arial" pitchFamily="34" charset="0"/>
              </a:rPr>
              <a:t>Etapa 4: </a:t>
            </a:r>
            <a:r>
              <a:rPr lang="es-ES" sz="3200" dirty="0" err="1" smtClean="0">
                <a:latin typeface="Arial" pitchFamily="34" charset="0"/>
                <a:cs typeface="Arial" pitchFamily="34" charset="0"/>
              </a:rPr>
              <a:t>Refactor</a:t>
            </a:r>
            <a:r>
              <a:rPr lang="es-ES" sz="3200" dirty="0" smtClean="0">
                <a:latin typeface="Arial" pitchFamily="34" charset="0"/>
                <a:cs typeface="Arial" pitchFamily="34" charset="0"/>
              </a:rPr>
              <a:t> MVC.</a:t>
            </a:r>
          </a:p>
          <a:p>
            <a:pPr algn="just"/>
            <a:r>
              <a:rPr lang="es-ES" sz="3200" dirty="0" smtClean="0">
                <a:latin typeface="Arial" pitchFamily="34" charset="0"/>
                <a:cs typeface="Arial" pitchFamily="34" charset="0"/>
              </a:rPr>
              <a:t>Objetivos: </a:t>
            </a:r>
          </a:p>
          <a:p>
            <a:pPr lvl="1" algn="just"/>
            <a:r>
              <a:rPr lang="es-ES" sz="2900" dirty="0" smtClean="0">
                <a:latin typeface="Arial" pitchFamily="34" charset="0"/>
                <a:cs typeface="Arial" pitchFamily="34" charset="0"/>
              </a:rPr>
              <a:t>Separar manualmente código </a:t>
            </a:r>
            <a:r>
              <a:rPr lang="es-ES" sz="2900" dirty="0" err="1" smtClean="0">
                <a:latin typeface="Arial" pitchFamily="34" charset="0"/>
                <a:cs typeface="Arial" pitchFamily="34" charset="0"/>
              </a:rPr>
              <a:t>legacy</a:t>
            </a:r>
            <a:r>
              <a:rPr lang="es-ES" sz="2900" dirty="0" smtClean="0">
                <a:latin typeface="Arial" pitchFamily="34" charset="0"/>
                <a:cs typeface="Arial" pitchFamily="34" charset="0"/>
              </a:rPr>
              <a:t> monolítico.</a:t>
            </a:r>
          </a:p>
          <a:p>
            <a:pPr lvl="1" algn="just"/>
            <a:r>
              <a:rPr lang="es-ES" sz="2900" dirty="0" smtClean="0">
                <a:latin typeface="Arial" pitchFamily="34" charset="0"/>
                <a:cs typeface="Arial" pitchFamily="34" charset="0"/>
              </a:rPr>
              <a:t>Encapsular acceso a datos </a:t>
            </a:r>
          </a:p>
          <a:p>
            <a:pPr lvl="1" algn="just"/>
            <a:r>
              <a:rPr lang="es-ES" sz="2900" dirty="0" smtClean="0">
                <a:latin typeface="Arial" pitchFamily="34" charset="0"/>
                <a:cs typeface="Arial" pitchFamily="34" charset="0"/>
              </a:rPr>
              <a:t>Consumir servicios SOA anteriormente provistos</a:t>
            </a:r>
          </a:p>
          <a:p>
            <a:pPr lvl="1" algn="just"/>
            <a:endParaRPr lang="es-ES" sz="2900" dirty="0" smtClean="0">
              <a:latin typeface="Arial" pitchFamily="34" charset="0"/>
              <a:cs typeface="Arial" pitchFamily="34" charset="0"/>
            </a:endParaRPr>
          </a:p>
        </p:txBody>
      </p:sp>
      <p:pic>
        <p:nvPicPr>
          <p:cNvPr id="1026" name="Picture 2" descr="F:\WF\SVNInmosoft\Facultad\Presentacion\imagenes\Ilustracion 23.PNG"/>
          <p:cNvPicPr>
            <a:picLocks noChangeAspect="1" noChangeArrowheads="1"/>
          </p:cNvPicPr>
          <p:nvPr/>
        </p:nvPicPr>
        <p:blipFill>
          <a:blip r:embed="rId2"/>
          <a:srcRect/>
          <a:stretch>
            <a:fillRect/>
          </a:stretch>
        </p:blipFill>
        <p:spPr bwMode="auto">
          <a:xfrm>
            <a:off x="2000232" y="2643182"/>
            <a:ext cx="4600575" cy="3457575"/>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linds(horizont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642942"/>
          </a:xfrm>
        </p:spPr>
        <p:txBody>
          <a:bodyPr>
            <a:normAutofit/>
          </a:bodyPr>
          <a:lstStyle/>
          <a:p>
            <a:pPr algn="just"/>
            <a:r>
              <a:rPr lang="es-ES" sz="3200" dirty="0" smtClean="0">
                <a:latin typeface="Arial" pitchFamily="34" charset="0"/>
                <a:cs typeface="Arial" pitchFamily="34" charset="0"/>
              </a:rPr>
              <a:t>Esquema</a:t>
            </a:r>
          </a:p>
          <a:p>
            <a:pPr lvl="1" algn="just"/>
            <a:endParaRPr lang="es-ES" sz="2900" dirty="0" smtClean="0">
              <a:latin typeface="Arial" pitchFamily="34" charset="0"/>
              <a:cs typeface="Arial" pitchFamily="34" charset="0"/>
            </a:endParaRPr>
          </a:p>
        </p:txBody>
      </p:sp>
      <p:pic>
        <p:nvPicPr>
          <p:cNvPr id="2050" name="Picture 2" descr="F:\WF\SVNInmosoft\Facultad\Presentacion\imagenes\Ilustracion 24.PNG"/>
          <p:cNvPicPr>
            <a:picLocks noChangeAspect="1" noChangeArrowheads="1"/>
          </p:cNvPicPr>
          <p:nvPr/>
        </p:nvPicPr>
        <p:blipFill>
          <a:blip r:embed="rId2"/>
          <a:srcRect/>
          <a:stretch>
            <a:fillRect/>
          </a:stretch>
        </p:blipFill>
        <p:spPr bwMode="auto">
          <a:xfrm>
            <a:off x="1071538" y="1428736"/>
            <a:ext cx="6992938" cy="472440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5429288"/>
          </a:xfrm>
        </p:spPr>
        <p:txBody>
          <a:bodyPr>
            <a:normAutofit fontScale="85000" lnSpcReduction="20000"/>
          </a:bodyPr>
          <a:lstStyle/>
          <a:p>
            <a:pPr algn="just"/>
            <a:r>
              <a:rPr lang="es-ES" sz="3200" dirty="0" smtClean="0">
                <a:latin typeface="Arial" pitchFamily="34" charset="0"/>
                <a:cs typeface="Arial" pitchFamily="34" charset="0"/>
              </a:rPr>
              <a:t>Pasos del </a:t>
            </a:r>
            <a:r>
              <a:rPr lang="es-ES" sz="3200" dirty="0" err="1" smtClean="0">
                <a:latin typeface="Arial" pitchFamily="34" charset="0"/>
                <a:cs typeface="Arial" pitchFamily="34" charset="0"/>
              </a:rPr>
              <a:t>refactor</a:t>
            </a:r>
            <a:endParaRPr lang="es-ES" sz="3200" dirty="0" smtClean="0">
              <a:latin typeface="Arial" pitchFamily="34" charset="0"/>
              <a:cs typeface="Arial" pitchFamily="34" charset="0"/>
            </a:endParaRPr>
          </a:p>
          <a:p>
            <a:pPr lvl="1" algn="just"/>
            <a:r>
              <a:rPr lang="es-ES" sz="2900" dirty="0" smtClean="0">
                <a:latin typeface="Arial" pitchFamily="34" charset="0"/>
                <a:cs typeface="Arial" pitchFamily="34" charset="0"/>
              </a:rPr>
              <a:t>Análisis del código </a:t>
            </a:r>
            <a:r>
              <a:rPr lang="es-ES" sz="2900" dirty="0" err="1" smtClean="0">
                <a:latin typeface="Arial" pitchFamily="34" charset="0"/>
                <a:cs typeface="Arial" pitchFamily="34" charset="0"/>
              </a:rPr>
              <a:t>legacy</a:t>
            </a:r>
            <a:endParaRPr lang="es-ES" sz="2900" dirty="0" smtClean="0">
              <a:latin typeface="Arial" pitchFamily="34" charset="0"/>
              <a:cs typeface="Arial" pitchFamily="34" charset="0"/>
            </a:endParaRPr>
          </a:p>
          <a:p>
            <a:pPr lvl="1" algn="just"/>
            <a:r>
              <a:rPr lang="es-ES" sz="2900" dirty="0" smtClean="0">
                <a:latin typeface="Arial" pitchFamily="34" charset="0"/>
                <a:cs typeface="Arial" pitchFamily="34" charset="0"/>
              </a:rPr>
              <a:t>Preparar estructura de archivos para implementar MVC</a:t>
            </a:r>
          </a:p>
          <a:p>
            <a:pPr lvl="1" algn="just"/>
            <a:r>
              <a:rPr lang="es-ES" sz="2900" dirty="0" smtClean="0">
                <a:latin typeface="Arial" pitchFamily="34" charset="0"/>
                <a:cs typeface="Arial" pitchFamily="34" charset="0"/>
              </a:rPr>
              <a:t>Separar y encapsular acceso a datos de interfaz de usuario</a:t>
            </a:r>
          </a:p>
          <a:p>
            <a:pPr lvl="1" algn="just"/>
            <a:r>
              <a:rPr lang="es-ES" sz="2900" dirty="0" smtClean="0">
                <a:latin typeface="Arial" pitchFamily="34" charset="0"/>
                <a:cs typeface="Arial" pitchFamily="34" charset="0"/>
              </a:rPr>
              <a:t>Separar y encapsular lógica de negocios.</a:t>
            </a:r>
          </a:p>
          <a:p>
            <a:pPr lvl="1" algn="just"/>
            <a:r>
              <a:rPr lang="es-ES" sz="2900" dirty="0" smtClean="0">
                <a:latin typeface="Arial" pitchFamily="34" charset="0"/>
                <a:cs typeface="Arial" pitchFamily="34" charset="0"/>
              </a:rPr>
              <a:t>Reemplazar acceso a datos por consumo de servicios SOA</a:t>
            </a:r>
          </a:p>
          <a:p>
            <a:pPr lvl="1" algn="just"/>
            <a:r>
              <a:rPr lang="es-ES" sz="2900" dirty="0" smtClean="0">
                <a:latin typeface="Arial" pitchFamily="34" charset="0"/>
                <a:cs typeface="Arial" pitchFamily="34" charset="0"/>
              </a:rPr>
              <a:t>Revisión general del </a:t>
            </a:r>
            <a:r>
              <a:rPr lang="es-ES" sz="2900" dirty="0" err="1" smtClean="0">
                <a:latin typeface="Arial" pitchFamily="34" charset="0"/>
                <a:cs typeface="Arial" pitchFamily="34" charset="0"/>
              </a:rPr>
              <a:t>refactor</a:t>
            </a:r>
            <a:endParaRPr lang="es-ES" sz="2900" dirty="0" smtClean="0">
              <a:latin typeface="Arial" pitchFamily="34" charset="0"/>
              <a:cs typeface="Arial" pitchFamily="34" charset="0"/>
            </a:endParaRPr>
          </a:p>
          <a:p>
            <a:pPr lvl="1" algn="just"/>
            <a:r>
              <a:rPr lang="es-ES" sz="2900" dirty="0" smtClean="0">
                <a:latin typeface="Arial" pitchFamily="34" charset="0"/>
                <a:cs typeface="Arial" pitchFamily="34" charset="0"/>
              </a:rPr>
              <a:t>En documento de tesis se detalla enfoque paso a paso sobre </a:t>
            </a:r>
            <a:r>
              <a:rPr lang="es-ES" sz="2900" dirty="0" err="1" smtClean="0">
                <a:latin typeface="Arial" pitchFamily="34" charset="0"/>
                <a:cs typeface="Arial" pitchFamily="34" charset="0"/>
              </a:rPr>
              <a:t>PoC</a:t>
            </a:r>
            <a:r>
              <a:rPr lang="es-ES" sz="2900" dirty="0" smtClean="0">
                <a:latin typeface="Arial" pitchFamily="34" charset="0"/>
                <a:cs typeface="Arial" pitchFamily="34" charset="0"/>
              </a:rPr>
              <a:t>.</a:t>
            </a:r>
          </a:p>
          <a:p>
            <a:pPr lvl="1" algn="just"/>
            <a:r>
              <a:rPr lang="es-ES" sz="2900" dirty="0" smtClean="0">
                <a:latin typeface="Arial" pitchFamily="34" charset="0"/>
                <a:cs typeface="Arial" pitchFamily="34" charset="0"/>
              </a:rPr>
              <a:t>Trabajos a futuros</a:t>
            </a:r>
          </a:p>
          <a:p>
            <a:pPr lvl="2" algn="just"/>
            <a:r>
              <a:rPr lang="es-ES" sz="2600" dirty="0" smtClean="0">
                <a:latin typeface="Arial" pitchFamily="34" charset="0"/>
                <a:cs typeface="Arial" pitchFamily="34" charset="0"/>
              </a:rPr>
              <a:t>Incrementar automatización de </a:t>
            </a:r>
            <a:r>
              <a:rPr lang="es-ES" sz="2600" dirty="0" err="1" smtClean="0">
                <a:latin typeface="Arial" pitchFamily="34" charset="0"/>
                <a:cs typeface="Arial" pitchFamily="34" charset="0"/>
              </a:rPr>
              <a:t>refactor</a:t>
            </a:r>
            <a:endParaRPr lang="es-ES" sz="2600" dirty="0" smtClean="0">
              <a:latin typeface="Arial" pitchFamily="34" charset="0"/>
              <a:cs typeface="Arial" pitchFamily="34" charset="0"/>
            </a:endParaRPr>
          </a:p>
          <a:p>
            <a:pPr lvl="2" algn="just"/>
            <a:endParaRPr lang="es-ES" sz="26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928670"/>
            <a:ext cx="7416824" cy="714380"/>
          </a:xfrm>
        </p:spPr>
        <p:txBody>
          <a:bodyPr>
            <a:normAutofit/>
          </a:bodyPr>
          <a:lstStyle/>
          <a:p>
            <a:pPr algn="just"/>
            <a:r>
              <a:rPr lang="es-ES" sz="3200" dirty="0" err="1" smtClean="0">
                <a:latin typeface="Arial" pitchFamily="34" charset="0"/>
                <a:cs typeface="Arial" pitchFamily="34" charset="0"/>
              </a:rPr>
              <a:t>Refactor</a:t>
            </a:r>
            <a:r>
              <a:rPr lang="es-ES" sz="3200" dirty="0" smtClean="0">
                <a:latin typeface="Arial" pitchFamily="34" charset="0"/>
                <a:cs typeface="Arial" pitchFamily="34" charset="0"/>
              </a:rPr>
              <a:t> sobre lógica de negocios.</a:t>
            </a:r>
          </a:p>
        </p:txBody>
      </p:sp>
      <p:pic>
        <p:nvPicPr>
          <p:cNvPr id="3074" name="Picture 2" descr="F:\WF\SVNInmosoft\Facultad\Presentacion\imagenes\tabla 6b.PNG"/>
          <p:cNvPicPr>
            <a:picLocks noChangeAspect="1" noChangeArrowheads="1"/>
          </p:cNvPicPr>
          <p:nvPr/>
        </p:nvPicPr>
        <p:blipFill>
          <a:blip r:embed="rId2"/>
          <a:srcRect/>
          <a:stretch>
            <a:fillRect/>
          </a:stretch>
        </p:blipFill>
        <p:spPr bwMode="auto">
          <a:xfrm>
            <a:off x="785786" y="1928802"/>
            <a:ext cx="7316788" cy="340995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928670"/>
            <a:ext cx="7416824" cy="714380"/>
          </a:xfrm>
        </p:spPr>
        <p:txBody>
          <a:bodyPr>
            <a:normAutofit/>
          </a:bodyPr>
          <a:lstStyle/>
          <a:p>
            <a:pPr algn="just"/>
            <a:r>
              <a:rPr lang="es-ES" sz="3200" dirty="0" err="1" smtClean="0">
                <a:latin typeface="Arial" pitchFamily="34" charset="0"/>
                <a:cs typeface="Arial" pitchFamily="34" charset="0"/>
              </a:rPr>
              <a:t>Refactor</a:t>
            </a:r>
            <a:r>
              <a:rPr lang="es-ES" sz="3200" dirty="0" smtClean="0">
                <a:latin typeface="Arial" pitchFamily="34" charset="0"/>
                <a:cs typeface="Arial" pitchFamily="34" charset="0"/>
              </a:rPr>
              <a:t> sobre lógica de negocios.</a:t>
            </a:r>
          </a:p>
        </p:txBody>
      </p:sp>
      <p:pic>
        <p:nvPicPr>
          <p:cNvPr id="4098" name="Picture 2" descr="F:\WF\SVNInmosoft\Facultad\Presentacion\imagenes\Ilustracion 40.PNG"/>
          <p:cNvPicPr>
            <a:picLocks noChangeAspect="1" noChangeArrowheads="1"/>
          </p:cNvPicPr>
          <p:nvPr/>
        </p:nvPicPr>
        <p:blipFill>
          <a:blip r:embed="rId2"/>
          <a:srcRect/>
          <a:stretch>
            <a:fillRect/>
          </a:stretch>
        </p:blipFill>
        <p:spPr bwMode="auto">
          <a:xfrm>
            <a:off x="2428860" y="1571612"/>
            <a:ext cx="3914775" cy="4829175"/>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1 - introducción</a:t>
            </a:r>
            <a:endParaRPr lang="en-US" dirty="0"/>
          </a:p>
        </p:txBody>
      </p:sp>
      <p:sp>
        <p:nvSpPr>
          <p:cNvPr id="3" name="Content Placeholder 2"/>
          <p:cNvSpPr>
            <a:spLocks noGrp="1"/>
          </p:cNvSpPr>
          <p:nvPr>
            <p:ph sz="quarter" idx="1"/>
          </p:nvPr>
        </p:nvSpPr>
        <p:spPr>
          <a:xfrm>
            <a:off x="428596" y="785794"/>
            <a:ext cx="8072494" cy="3071834"/>
          </a:xfrm>
        </p:spPr>
        <p:txBody>
          <a:bodyPr>
            <a:normAutofit fontScale="62500" lnSpcReduction="20000"/>
          </a:bodyPr>
          <a:lstStyle/>
          <a:p>
            <a:pPr algn="just"/>
            <a:r>
              <a:rPr lang="es-ES" sz="3800" dirty="0" smtClean="0">
                <a:latin typeface="Arial" pitchFamily="34" charset="0"/>
                <a:cs typeface="Arial" pitchFamily="34" charset="0"/>
              </a:rPr>
              <a:t>¿Para qué actualizar el sistema </a:t>
            </a:r>
            <a:r>
              <a:rPr lang="es-ES" sz="3800" dirty="0" err="1" smtClean="0">
                <a:latin typeface="Arial" pitchFamily="34" charset="0"/>
                <a:cs typeface="Arial" pitchFamily="34" charset="0"/>
              </a:rPr>
              <a:t>legacy</a:t>
            </a:r>
            <a:r>
              <a:rPr lang="es-ES" sz="3800" dirty="0" smtClean="0">
                <a:latin typeface="Arial" pitchFamily="34" charset="0"/>
                <a:cs typeface="Arial" pitchFamily="34" charset="0"/>
              </a:rPr>
              <a:t>? </a:t>
            </a:r>
          </a:p>
          <a:p>
            <a:pPr lvl="1" algn="just"/>
            <a:r>
              <a:rPr lang="es-ES" sz="3200" dirty="0" smtClean="0">
                <a:latin typeface="Arial" pitchFamily="34" charset="0"/>
                <a:cs typeface="Arial" pitchFamily="34" charset="0"/>
              </a:rPr>
              <a:t>Integración con nuevas tecnologías ( web, móviles, </a:t>
            </a:r>
            <a:r>
              <a:rPr lang="es-ES" sz="3200" dirty="0" err="1" smtClean="0">
                <a:latin typeface="Arial" pitchFamily="34" charset="0"/>
                <a:cs typeface="Arial" pitchFamily="34" charset="0"/>
              </a:rPr>
              <a:t>etc</a:t>
            </a:r>
            <a:r>
              <a:rPr lang="es-ES" sz="3200" dirty="0" smtClean="0">
                <a:latin typeface="Arial" pitchFamily="34" charset="0"/>
                <a:cs typeface="Arial" pitchFamily="34" charset="0"/>
              </a:rPr>
              <a:t>)</a:t>
            </a:r>
          </a:p>
          <a:p>
            <a:pPr lvl="1" algn="just"/>
            <a:r>
              <a:rPr lang="es-AR" sz="3200" dirty="0" smtClean="0">
                <a:latin typeface="Arial" pitchFamily="34" charset="0"/>
                <a:cs typeface="Arial" pitchFamily="34" charset="0"/>
              </a:rPr>
              <a:t>Escalar en funcionalidad</a:t>
            </a:r>
          </a:p>
          <a:p>
            <a:pPr lvl="1" algn="just"/>
            <a:r>
              <a:rPr lang="es-AR" sz="3200" dirty="0" smtClean="0">
                <a:latin typeface="Arial" pitchFamily="34" charset="0"/>
                <a:cs typeface="Arial" pitchFamily="34" charset="0"/>
              </a:rPr>
              <a:t>Satisfacer nuevos requerimientos</a:t>
            </a:r>
          </a:p>
          <a:p>
            <a:pPr algn="just"/>
            <a:r>
              <a:rPr lang="es-AR" sz="3800" dirty="0" smtClean="0">
                <a:latin typeface="Arial" pitchFamily="34" charset="0"/>
                <a:cs typeface="Arial" pitchFamily="34" charset="0"/>
              </a:rPr>
              <a:t>Estrategias clásicas de actualización</a:t>
            </a:r>
            <a:r>
              <a:rPr lang="es-AR" sz="3200" dirty="0" smtClean="0">
                <a:latin typeface="Arial" pitchFamily="34" charset="0"/>
                <a:cs typeface="Arial" pitchFamily="34" charset="0"/>
              </a:rPr>
              <a:t> </a:t>
            </a:r>
          </a:p>
          <a:p>
            <a:pPr lvl="1" algn="just"/>
            <a:r>
              <a:rPr lang="es-AR" sz="3200" dirty="0" smtClean="0">
                <a:latin typeface="Arial" pitchFamily="34" charset="0"/>
                <a:cs typeface="Arial" pitchFamily="34" charset="0"/>
              </a:rPr>
              <a:t>Reemplazo total o gradual: Imposible reutilizar componentes confiables del sistema ( años de desarrollo y pruebas )</a:t>
            </a:r>
          </a:p>
          <a:p>
            <a:pPr lvl="1" algn="just"/>
            <a:r>
              <a:rPr lang="es-AR" sz="3200" dirty="0" smtClean="0">
                <a:latin typeface="Arial" pitchFamily="34" charset="0"/>
                <a:cs typeface="Arial" pitchFamily="34" charset="0"/>
              </a:rPr>
              <a:t>Migración tecnológica: Posibilidad de reutilización, pero demasiado riesgo de no garantizar una correcta migración.</a:t>
            </a:r>
          </a:p>
          <a:p>
            <a:pPr algn="just"/>
            <a:endParaRPr lang="es-ES" sz="32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a:p>
            <a:pPr lvl="1" algn="just">
              <a:buNone/>
            </a:pPr>
            <a:endParaRPr lang="es-ES" sz="2900" dirty="0" smtClean="0">
              <a:latin typeface="Arial" pitchFamily="34" charset="0"/>
              <a:cs typeface="Arial" pitchFamily="34" charset="0"/>
            </a:endParaRPr>
          </a:p>
          <a:p>
            <a:pPr lvl="1" algn="just"/>
            <a:endParaRPr lang="es-ES" sz="2900" dirty="0" smtClean="0">
              <a:latin typeface="Arial" pitchFamily="34" charset="0"/>
              <a:cs typeface="Arial" pitchFamily="34" charset="0"/>
            </a:endParaRPr>
          </a:p>
        </p:txBody>
      </p:sp>
      <p:sp>
        <p:nvSpPr>
          <p:cNvPr id="5" name="Content Placeholder 2"/>
          <p:cNvSpPr txBox="1">
            <a:spLocks/>
          </p:cNvSpPr>
          <p:nvPr/>
        </p:nvSpPr>
        <p:spPr>
          <a:xfrm>
            <a:off x="500034" y="3857628"/>
            <a:ext cx="7572428" cy="2357454"/>
          </a:xfrm>
          <a:prstGeom prst="rect">
            <a:avLst/>
          </a:prstGeom>
        </p:spPr>
        <p:txBody>
          <a:bodyPr vert="horz">
            <a:normAutofit fontScale="925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Objetivo general de</a:t>
            </a:r>
            <a:r>
              <a:rPr kumimoji="0" lang="es-E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la tesis:</a:t>
            </a:r>
            <a:endParaRPr kumimoji="0" lang="es-E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lvl="1" indent="-274320" algn="just">
              <a:spcBef>
                <a:spcPct val="20000"/>
              </a:spcBef>
              <a:buClr>
                <a:schemeClr val="accent1"/>
              </a:buClr>
              <a:buSzPct val="80000"/>
              <a:buFont typeface="Wingdings 2"/>
              <a:buChar char=""/>
            </a:pPr>
            <a:r>
              <a:rPr lang="es-AR" sz="2400" dirty="0" smtClean="0">
                <a:latin typeface="Arial" pitchFamily="34" charset="0"/>
                <a:cs typeface="Arial" pitchFamily="34" charset="0"/>
              </a:rPr>
              <a:t>Definir un enfoque teórico-práctico que permita realizar una migración e integración de sistemas </a:t>
            </a:r>
            <a:r>
              <a:rPr lang="es-AR" sz="2400" dirty="0" err="1" smtClean="0">
                <a:latin typeface="Arial" pitchFamily="34" charset="0"/>
                <a:cs typeface="Arial" pitchFamily="34" charset="0"/>
              </a:rPr>
              <a:t>legacy</a:t>
            </a:r>
            <a:r>
              <a:rPr lang="es-AR" sz="2400" dirty="0" smtClean="0">
                <a:latin typeface="Arial" pitchFamily="34" charset="0"/>
                <a:cs typeface="Arial" pitchFamily="34" charset="0"/>
              </a:rPr>
              <a:t> hacia arquitecturas orientadas a servicios (SOA) de modo semiautomático. </a:t>
            </a:r>
            <a:endParaRPr kumimoji="0" lang="es-A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A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Guía sistemática que permita reducir los riesgos de una migración que no cumpla las expectativas</a:t>
            </a:r>
            <a:r>
              <a:rPr lang="es-AR" sz="2400" dirty="0" smtClean="0">
                <a:latin typeface="Arial" pitchFamily="34" charset="0"/>
                <a:cs typeface="Arial" pitchFamily="34" charset="0"/>
              </a:rPr>
              <a:t>.</a:t>
            </a:r>
            <a:endParaRPr kumimoji="0" lang="es-A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5"/>
          </p:nvPr>
        </p:nvSpPr>
        <p:spPr/>
        <p:txBody>
          <a:bodyPr/>
          <a:lstStyle/>
          <a:p>
            <a:fld id="{C4ABC392-B124-495E-B44C-F269EE509331}"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blinds(horizontal)">
                                      <p:cBhvr>
                                        <p:cTn id="40" dur="500"/>
                                        <p:tgtEl>
                                          <p:spTgt spid="5">
                                            <p:txEl>
                                              <p:pRg st="1" end="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blinds(horizontal)">
                                      <p:cBhvr>
                                        <p:cTn id="4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928670"/>
            <a:ext cx="7416824" cy="714380"/>
          </a:xfrm>
        </p:spPr>
        <p:txBody>
          <a:bodyPr>
            <a:normAutofit/>
          </a:bodyPr>
          <a:lstStyle/>
          <a:p>
            <a:pPr algn="just"/>
            <a:r>
              <a:rPr lang="es-ES" sz="3200" dirty="0" err="1" smtClean="0">
                <a:latin typeface="Arial" pitchFamily="34" charset="0"/>
                <a:cs typeface="Arial" pitchFamily="34" charset="0"/>
              </a:rPr>
              <a:t>Refactor</a:t>
            </a:r>
            <a:r>
              <a:rPr lang="es-ES" sz="3200" dirty="0" smtClean="0">
                <a:latin typeface="Arial" pitchFamily="34" charset="0"/>
                <a:cs typeface="Arial" pitchFamily="34" charset="0"/>
              </a:rPr>
              <a:t> sobre lógica de negocios.</a:t>
            </a:r>
          </a:p>
        </p:txBody>
      </p:sp>
      <p:pic>
        <p:nvPicPr>
          <p:cNvPr id="5122" name="Picture 2" descr="F:\WF\SVNInmosoft\Facultad\Presentacion\imagenes\Ilustracion 41.PNG"/>
          <p:cNvPicPr>
            <a:picLocks noChangeAspect="1" noChangeArrowheads="1"/>
          </p:cNvPicPr>
          <p:nvPr/>
        </p:nvPicPr>
        <p:blipFill>
          <a:blip r:embed="rId2"/>
          <a:srcRect/>
          <a:stretch>
            <a:fillRect/>
          </a:stretch>
        </p:blipFill>
        <p:spPr bwMode="auto">
          <a:xfrm>
            <a:off x="428596" y="1928802"/>
            <a:ext cx="8001056" cy="3684369"/>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928670"/>
            <a:ext cx="7416824" cy="2000264"/>
          </a:xfrm>
        </p:spPr>
        <p:txBody>
          <a:bodyPr>
            <a:normAutofit/>
          </a:bodyPr>
          <a:lstStyle/>
          <a:p>
            <a:pPr algn="just"/>
            <a:r>
              <a:rPr lang="es-ES" sz="3200" dirty="0" smtClean="0">
                <a:latin typeface="Arial" pitchFamily="34" charset="0"/>
                <a:cs typeface="Arial" pitchFamily="34" charset="0"/>
              </a:rPr>
              <a:t>Enfoque de solución</a:t>
            </a:r>
          </a:p>
          <a:p>
            <a:pPr lvl="1" algn="just"/>
            <a:r>
              <a:rPr lang="es-ES" sz="2000" dirty="0" smtClean="0">
                <a:latin typeface="Arial" pitchFamily="34" charset="0"/>
                <a:cs typeface="Arial" pitchFamily="34" charset="0"/>
              </a:rPr>
              <a:t>Disponibilidad lógica como servicio SOA especifico</a:t>
            </a:r>
          </a:p>
          <a:p>
            <a:pPr lvl="2" algn="just"/>
            <a:r>
              <a:rPr lang="es-ES" sz="2000" dirty="0" smtClean="0">
                <a:latin typeface="Arial" pitchFamily="34" charset="0"/>
                <a:cs typeface="Arial" pitchFamily="34" charset="0"/>
              </a:rPr>
              <a:t>SLQ </a:t>
            </a:r>
            <a:r>
              <a:rPr lang="es-ES" sz="2000" dirty="0" err="1" smtClean="0">
                <a:latin typeface="Arial" pitchFamily="34" charset="0"/>
                <a:cs typeface="Arial" pitchFamily="34" charset="0"/>
              </a:rPr>
              <a:t>to</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Store</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Procedure</a:t>
            </a:r>
            <a:endParaRPr lang="es-ES" sz="2000" dirty="0" smtClean="0">
              <a:latin typeface="Arial" pitchFamily="34" charset="0"/>
              <a:cs typeface="Arial" pitchFamily="34" charset="0"/>
            </a:endParaRPr>
          </a:p>
          <a:p>
            <a:pPr lvl="2" algn="just"/>
            <a:endParaRPr lang="es-ES" sz="2600" dirty="0" smtClean="0">
              <a:latin typeface="Arial" pitchFamily="34" charset="0"/>
              <a:cs typeface="Arial" pitchFamily="34" charset="0"/>
            </a:endParaRPr>
          </a:p>
        </p:txBody>
      </p:sp>
      <p:pic>
        <p:nvPicPr>
          <p:cNvPr id="6146" name="Picture 2" descr="F:\WF\SVNInmosoft\Facultad\Presentacion\imagenes\Ilustracion 43.PNG"/>
          <p:cNvPicPr>
            <a:picLocks noChangeAspect="1" noChangeArrowheads="1"/>
          </p:cNvPicPr>
          <p:nvPr/>
        </p:nvPicPr>
        <p:blipFill>
          <a:blip r:embed="rId2"/>
          <a:srcRect/>
          <a:stretch>
            <a:fillRect/>
          </a:stretch>
        </p:blipFill>
        <p:spPr bwMode="auto">
          <a:xfrm>
            <a:off x="500034" y="2214554"/>
            <a:ext cx="4591050" cy="3228975"/>
          </a:xfrm>
          <a:prstGeom prst="rect">
            <a:avLst/>
          </a:prstGeom>
          <a:noFill/>
        </p:spPr>
      </p:pic>
      <p:pic>
        <p:nvPicPr>
          <p:cNvPr id="6147" name="Picture 3" descr="F:\WF\SVNInmosoft\Facultad\Presentacion\imagenes\Ilustracion 44.PNG"/>
          <p:cNvPicPr>
            <a:picLocks noChangeAspect="1" noChangeArrowheads="1"/>
          </p:cNvPicPr>
          <p:nvPr/>
        </p:nvPicPr>
        <p:blipFill>
          <a:blip r:embed="rId3"/>
          <a:srcRect/>
          <a:stretch>
            <a:fillRect/>
          </a:stretch>
        </p:blipFill>
        <p:spPr bwMode="auto">
          <a:xfrm>
            <a:off x="2500298" y="5357826"/>
            <a:ext cx="5248275" cy="1247775"/>
          </a:xfrm>
          <a:prstGeom prst="rect">
            <a:avLst/>
          </a:prstGeom>
          <a:noFill/>
        </p:spPr>
      </p:pic>
      <p:sp>
        <p:nvSpPr>
          <p:cNvPr id="6" name="Slide Number Placeholder 5"/>
          <p:cNvSpPr>
            <a:spLocks noGrp="1"/>
          </p:cNvSpPr>
          <p:nvPr>
            <p:ph type="sldNum" sz="quarter" idx="15"/>
          </p:nvPr>
        </p:nvSpPr>
        <p:spPr/>
        <p:txBody>
          <a:bodyPr/>
          <a:lstStyle/>
          <a:p>
            <a:fld id="{C4ABC392-B124-495E-B44C-F269EE509331}" type="slidenum">
              <a:rPr lang="en-US" smtClean="0"/>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linds(horizontal)">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blinds(horizontal)">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1357322"/>
          </a:xfrm>
        </p:spPr>
        <p:txBody>
          <a:bodyPr>
            <a:normAutofit fontScale="70000" lnSpcReduction="20000"/>
          </a:bodyPr>
          <a:lstStyle/>
          <a:p>
            <a:pPr algn="just"/>
            <a:r>
              <a:rPr lang="es-ES" sz="3200" dirty="0" smtClean="0">
                <a:latin typeface="Arial" pitchFamily="34" charset="0"/>
                <a:cs typeface="Arial" pitchFamily="34" charset="0"/>
              </a:rPr>
              <a:t>Etapa 5: Validación de casos de prueba.</a:t>
            </a:r>
          </a:p>
          <a:p>
            <a:pPr algn="just"/>
            <a:r>
              <a:rPr lang="es-ES" sz="3200" dirty="0" smtClean="0">
                <a:latin typeface="Arial" pitchFamily="34" charset="0"/>
                <a:cs typeface="Arial" pitchFamily="34" charset="0"/>
              </a:rPr>
              <a:t>Objetivo: </a:t>
            </a:r>
          </a:p>
          <a:p>
            <a:pPr lvl="1" algn="just"/>
            <a:r>
              <a:rPr lang="es-ES" sz="2900" dirty="0" smtClean="0">
                <a:latin typeface="Arial" pitchFamily="34" charset="0"/>
                <a:cs typeface="Arial" pitchFamily="34" charset="0"/>
              </a:rPr>
              <a:t>Garantizar el correcto funcionamiento post migración de modo automatizado.</a:t>
            </a:r>
          </a:p>
          <a:p>
            <a:pPr lvl="1" algn="just"/>
            <a:endParaRPr lang="es-ES" sz="2900" dirty="0" smtClean="0">
              <a:latin typeface="Arial" pitchFamily="34" charset="0"/>
              <a:cs typeface="Arial" pitchFamily="34" charset="0"/>
            </a:endParaRPr>
          </a:p>
        </p:txBody>
      </p:sp>
      <p:pic>
        <p:nvPicPr>
          <p:cNvPr id="7170" name="Picture 2" descr="F:\WF\SVNInmosoft\Facultad\Presentacion\imagenes\Ilustracion 47.PNG"/>
          <p:cNvPicPr>
            <a:picLocks noChangeAspect="1" noChangeArrowheads="1"/>
          </p:cNvPicPr>
          <p:nvPr/>
        </p:nvPicPr>
        <p:blipFill>
          <a:blip r:embed="rId2"/>
          <a:srcRect/>
          <a:stretch>
            <a:fillRect/>
          </a:stretch>
        </p:blipFill>
        <p:spPr bwMode="auto">
          <a:xfrm>
            <a:off x="1857356" y="2285992"/>
            <a:ext cx="5391150" cy="4048125"/>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linds(horizontal)">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1143008"/>
          </a:xfrm>
        </p:spPr>
        <p:txBody>
          <a:bodyPr>
            <a:normAutofit fontScale="70000" lnSpcReduction="20000"/>
          </a:bodyPr>
          <a:lstStyle/>
          <a:p>
            <a:pPr algn="just"/>
            <a:r>
              <a:rPr lang="es-ES" sz="3200" dirty="0" smtClean="0">
                <a:latin typeface="Arial" pitchFamily="34" charset="0"/>
                <a:cs typeface="Arial" pitchFamily="34" charset="0"/>
              </a:rPr>
              <a:t>Ejecución de test Etapa 2.</a:t>
            </a:r>
          </a:p>
          <a:p>
            <a:pPr algn="just"/>
            <a:r>
              <a:rPr lang="es-ES" sz="3200" dirty="0" smtClean="0">
                <a:latin typeface="Arial" pitchFamily="34" charset="0"/>
                <a:cs typeface="Arial" pitchFamily="34" charset="0"/>
              </a:rPr>
              <a:t>Ejemplo Prueba superada: </a:t>
            </a:r>
          </a:p>
          <a:p>
            <a:pPr lvl="1" algn="just"/>
            <a:r>
              <a:rPr lang="es-AR" sz="2900" dirty="0" smtClean="0">
                <a:latin typeface="Arial" pitchFamily="34" charset="0"/>
                <a:cs typeface="Arial" pitchFamily="34" charset="0"/>
              </a:rPr>
              <a:t>Agregar una persona validando que se indique el nombre</a:t>
            </a:r>
          </a:p>
        </p:txBody>
      </p:sp>
      <p:pic>
        <p:nvPicPr>
          <p:cNvPr id="1026" name="Picture 2" descr="F:\WF\SVNInmosoft\Facultad\Presentacion\imagenes\Ilustracion 48.PNG"/>
          <p:cNvPicPr>
            <a:picLocks noChangeAspect="1" noChangeArrowheads="1"/>
          </p:cNvPicPr>
          <p:nvPr/>
        </p:nvPicPr>
        <p:blipFill>
          <a:blip r:embed="rId2"/>
          <a:srcRect/>
          <a:stretch>
            <a:fillRect/>
          </a:stretch>
        </p:blipFill>
        <p:spPr bwMode="auto">
          <a:xfrm>
            <a:off x="714348" y="2071678"/>
            <a:ext cx="7333030" cy="428628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1357322"/>
          </a:xfrm>
        </p:spPr>
        <p:txBody>
          <a:bodyPr>
            <a:normAutofit fontScale="70000" lnSpcReduction="20000"/>
          </a:bodyPr>
          <a:lstStyle/>
          <a:p>
            <a:pPr algn="just"/>
            <a:r>
              <a:rPr lang="es-ES" sz="3200" dirty="0" smtClean="0">
                <a:latin typeface="Arial" pitchFamily="34" charset="0"/>
                <a:cs typeface="Arial" pitchFamily="34" charset="0"/>
              </a:rPr>
              <a:t>Ejecución de test Etapa 2.</a:t>
            </a:r>
          </a:p>
          <a:p>
            <a:pPr algn="just"/>
            <a:r>
              <a:rPr lang="es-ES" sz="3200" dirty="0" smtClean="0">
                <a:latin typeface="Arial" pitchFamily="34" charset="0"/>
                <a:cs typeface="Arial" pitchFamily="34" charset="0"/>
              </a:rPr>
              <a:t>Ejemplo prueba no superada: </a:t>
            </a:r>
          </a:p>
          <a:p>
            <a:pPr lvl="1" algn="just"/>
            <a:r>
              <a:rPr lang="es-AR" sz="2900" dirty="0" smtClean="0">
                <a:latin typeface="Arial" pitchFamily="34" charset="0"/>
                <a:cs typeface="Arial" pitchFamily="34" charset="0"/>
              </a:rPr>
              <a:t>Agregar una persona validando que se indique el nombre</a:t>
            </a:r>
            <a:endParaRPr lang="es-ES" sz="2900" dirty="0" smtClean="0">
              <a:latin typeface="Arial" pitchFamily="34" charset="0"/>
              <a:cs typeface="Arial" pitchFamily="34" charset="0"/>
            </a:endParaRPr>
          </a:p>
        </p:txBody>
      </p:sp>
      <p:pic>
        <p:nvPicPr>
          <p:cNvPr id="1027" name="Picture 3" descr="F:\WF\SVNInmosoft\Facultad\Presentacion\imagenes\Ilustracion 51.PNG"/>
          <p:cNvPicPr>
            <a:picLocks noChangeAspect="1" noChangeArrowheads="1"/>
          </p:cNvPicPr>
          <p:nvPr/>
        </p:nvPicPr>
        <p:blipFill>
          <a:blip r:embed="rId2"/>
          <a:srcRect/>
          <a:stretch>
            <a:fillRect/>
          </a:stretch>
        </p:blipFill>
        <p:spPr bwMode="auto">
          <a:xfrm>
            <a:off x="428596" y="1928802"/>
            <a:ext cx="7883013" cy="4429156"/>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1357322"/>
          </a:xfrm>
        </p:spPr>
        <p:txBody>
          <a:bodyPr>
            <a:normAutofit fontScale="70000" lnSpcReduction="20000"/>
          </a:bodyPr>
          <a:lstStyle/>
          <a:p>
            <a:pPr algn="just"/>
            <a:r>
              <a:rPr lang="es-ES" sz="3200" dirty="0" err="1" smtClean="0">
                <a:latin typeface="Arial" pitchFamily="34" charset="0"/>
                <a:cs typeface="Arial" pitchFamily="34" charset="0"/>
              </a:rPr>
              <a:t>PoC</a:t>
            </a:r>
            <a:r>
              <a:rPr lang="es-ES" sz="3200" dirty="0" smtClean="0">
                <a:latin typeface="Arial" pitchFamily="34" charset="0"/>
                <a:cs typeface="Arial" pitchFamily="34" charset="0"/>
              </a:rPr>
              <a:t>: Consumiendo servicios desde </a:t>
            </a:r>
            <a:r>
              <a:rPr lang="es-ES" sz="3200" dirty="0" err="1" smtClean="0">
                <a:latin typeface="Arial" pitchFamily="34" charset="0"/>
                <a:cs typeface="Arial" pitchFamily="34" charset="0"/>
              </a:rPr>
              <a:t>App</a:t>
            </a:r>
            <a:r>
              <a:rPr lang="es-ES" sz="3200" dirty="0" smtClean="0">
                <a:latin typeface="Arial" pitchFamily="34" charset="0"/>
                <a:cs typeface="Arial" pitchFamily="34" charset="0"/>
              </a:rPr>
              <a:t> Mobile.</a:t>
            </a:r>
          </a:p>
          <a:p>
            <a:pPr algn="just"/>
            <a:r>
              <a:rPr lang="es-ES" sz="3200" dirty="0" smtClean="0">
                <a:latin typeface="Arial" pitchFamily="34" charset="0"/>
                <a:cs typeface="Arial" pitchFamily="34" charset="0"/>
              </a:rPr>
              <a:t>Objetivo: </a:t>
            </a:r>
          </a:p>
          <a:p>
            <a:pPr lvl="1" algn="just"/>
            <a:r>
              <a:rPr lang="es-ES" sz="2900" dirty="0" smtClean="0">
                <a:latin typeface="Arial" pitchFamily="34" charset="0"/>
                <a:cs typeface="Arial" pitchFamily="34" charset="0"/>
              </a:rPr>
              <a:t>Ejemplificar la facilidad de integración de la arquitectura resultante.</a:t>
            </a:r>
          </a:p>
          <a:p>
            <a:pPr lvl="1" algn="just"/>
            <a:endParaRPr lang="es-ES" sz="2900" dirty="0" smtClean="0">
              <a:latin typeface="Arial" pitchFamily="34" charset="0"/>
              <a:cs typeface="Arial" pitchFamily="34" charset="0"/>
            </a:endParaRPr>
          </a:p>
        </p:txBody>
      </p:sp>
      <p:pic>
        <p:nvPicPr>
          <p:cNvPr id="2050" name="Picture 2" descr="F:\WF\SVNInmosoft\Facultad\Presentacion\imagenes\Ilustracion 52.PNG"/>
          <p:cNvPicPr>
            <a:picLocks noChangeAspect="1" noChangeArrowheads="1"/>
          </p:cNvPicPr>
          <p:nvPr/>
        </p:nvPicPr>
        <p:blipFill>
          <a:blip r:embed="rId2"/>
          <a:srcRect/>
          <a:stretch>
            <a:fillRect/>
          </a:stretch>
        </p:blipFill>
        <p:spPr bwMode="auto">
          <a:xfrm>
            <a:off x="500034" y="2357430"/>
            <a:ext cx="8040688" cy="3352800"/>
          </a:xfrm>
          <a:prstGeom prst="rect">
            <a:avLst/>
          </a:prstGeom>
          <a:noFill/>
        </p:spPr>
      </p:pic>
      <p:sp>
        <p:nvSpPr>
          <p:cNvPr id="5" name="Slide Number Placeholder 4"/>
          <p:cNvSpPr>
            <a:spLocks noGrp="1"/>
          </p:cNvSpPr>
          <p:nvPr>
            <p:ph type="sldNum" sz="quarter" idx="15"/>
          </p:nvPr>
        </p:nvSpPr>
        <p:spPr/>
        <p:txBody>
          <a:bodyPr/>
          <a:lstStyle/>
          <a:p>
            <a:fld id="{C4ABC392-B124-495E-B44C-F269EE509331}" type="slidenum">
              <a:rPr lang="en-US" smtClean="0"/>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sp>
        <p:nvSpPr>
          <p:cNvPr id="3" name="Content Placeholder 2"/>
          <p:cNvSpPr>
            <a:spLocks noGrp="1"/>
          </p:cNvSpPr>
          <p:nvPr>
            <p:ph sz="quarter" idx="1"/>
          </p:nvPr>
        </p:nvSpPr>
        <p:spPr>
          <a:xfrm>
            <a:off x="571472" y="857232"/>
            <a:ext cx="7416824" cy="4429156"/>
          </a:xfrm>
        </p:spPr>
        <p:txBody>
          <a:bodyPr>
            <a:normAutofit/>
          </a:bodyPr>
          <a:lstStyle/>
          <a:p>
            <a:pPr algn="just"/>
            <a:r>
              <a:rPr lang="es-ES" sz="3200" dirty="0" smtClean="0">
                <a:latin typeface="Arial" pitchFamily="34" charset="0"/>
                <a:cs typeface="Arial" pitchFamily="34" charset="0"/>
              </a:rPr>
              <a:t>Servicios utilizados.</a:t>
            </a:r>
          </a:p>
          <a:p>
            <a:pPr lvl="1" algn="just"/>
            <a:r>
              <a:rPr lang="es-ES" sz="2900" dirty="0" smtClean="0">
                <a:latin typeface="Arial" pitchFamily="34" charset="0"/>
                <a:cs typeface="Arial" pitchFamily="34" charset="0"/>
              </a:rPr>
              <a:t>Servicio que nos retorna el listado de personas (inferido automáticamente).</a:t>
            </a:r>
          </a:p>
          <a:p>
            <a:pPr lvl="1" algn="just"/>
            <a:r>
              <a:rPr lang="es-ES" sz="2900" dirty="0" smtClean="0">
                <a:latin typeface="Arial" pitchFamily="34" charset="0"/>
                <a:cs typeface="Arial" pitchFamily="34" charset="0"/>
              </a:rPr>
              <a:t>Servicio que nos permite realizar búsquedas de personas (inferido automáticamente).</a:t>
            </a:r>
          </a:p>
          <a:p>
            <a:pPr lvl="1" algn="just"/>
            <a:r>
              <a:rPr lang="es-ES" sz="2900" dirty="0" smtClean="0">
                <a:latin typeface="Arial" pitchFamily="34" charset="0"/>
                <a:cs typeface="Arial" pitchFamily="34" charset="0"/>
              </a:rPr>
              <a:t>Servicio que nos retorna el saldo en cuenta corriente de una persona (inferido </a:t>
            </a:r>
            <a:r>
              <a:rPr lang="es-ES" sz="2900" dirty="0" err="1" smtClean="0">
                <a:latin typeface="Arial" pitchFamily="34" charset="0"/>
                <a:cs typeface="Arial" pitchFamily="34" charset="0"/>
              </a:rPr>
              <a:t>semi</a:t>
            </a:r>
            <a:r>
              <a:rPr lang="es-ES" sz="2900" dirty="0" smtClean="0">
                <a:latin typeface="Arial" pitchFamily="34" charset="0"/>
                <a:cs typeface="Arial" pitchFamily="34" charset="0"/>
              </a:rPr>
              <a:t> - automáticamente).</a:t>
            </a:r>
          </a:p>
        </p:txBody>
      </p:sp>
      <p:sp>
        <p:nvSpPr>
          <p:cNvPr id="4" name="Slide Number Placeholder 3"/>
          <p:cNvSpPr>
            <a:spLocks noGrp="1"/>
          </p:cNvSpPr>
          <p:nvPr>
            <p:ph type="sldNum" sz="quarter" idx="15"/>
          </p:nvPr>
        </p:nvSpPr>
        <p:spPr/>
        <p:txBody>
          <a:bodyPr/>
          <a:lstStyle/>
          <a:p>
            <a:fld id="{C4ABC392-B124-495E-B44C-F269EE509331}" type="slidenum">
              <a:rPr lang="en-US" smtClean="0"/>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pic>
        <p:nvPicPr>
          <p:cNvPr id="3074" name="Picture 2" descr="F:\WF\SVNInmosoft\Facultad\Presentacion\imagenes\Ilustracion 53.PNG"/>
          <p:cNvPicPr>
            <a:picLocks noChangeAspect="1" noChangeArrowheads="1"/>
          </p:cNvPicPr>
          <p:nvPr/>
        </p:nvPicPr>
        <p:blipFill>
          <a:blip r:embed="rId2"/>
          <a:srcRect/>
          <a:stretch>
            <a:fillRect/>
          </a:stretch>
        </p:blipFill>
        <p:spPr bwMode="auto">
          <a:xfrm>
            <a:off x="714348" y="1142984"/>
            <a:ext cx="2219325" cy="4191000"/>
          </a:xfrm>
          <a:prstGeom prst="rect">
            <a:avLst/>
          </a:prstGeom>
          <a:noFill/>
        </p:spPr>
      </p:pic>
      <p:pic>
        <p:nvPicPr>
          <p:cNvPr id="3075" name="Picture 3" descr="F:\WF\SVNInmosoft\Facultad\Presentacion\imagenes\Ilustracion 54.PNG"/>
          <p:cNvPicPr>
            <a:picLocks noChangeAspect="1" noChangeArrowheads="1"/>
          </p:cNvPicPr>
          <p:nvPr/>
        </p:nvPicPr>
        <p:blipFill>
          <a:blip r:embed="rId3"/>
          <a:srcRect/>
          <a:stretch>
            <a:fillRect/>
          </a:stretch>
        </p:blipFill>
        <p:spPr bwMode="auto">
          <a:xfrm>
            <a:off x="3214678" y="1142984"/>
            <a:ext cx="2171700" cy="4257675"/>
          </a:xfrm>
          <a:prstGeom prst="rect">
            <a:avLst/>
          </a:prstGeom>
          <a:noFill/>
        </p:spPr>
      </p:pic>
      <p:pic>
        <p:nvPicPr>
          <p:cNvPr id="3076" name="Picture 4" descr="F:\WF\SVNInmosoft\Facultad\Presentacion\imagenes\Ilustracion 55.PNG"/>
          <p:cNvPicPr>
            <a:picLocks noChangeAspect="1" noChangeArrowheads="1"/>
          </p:cNvPicPr>
          <p:nvPr/>
        </p:nvPicPr>
        <p:blipFill>
          <a:blip r:embed="rId4"/>
          <a:srcRect/>
          <a:stretch>
            <a:fillRect/>
          </a:stretch>
        </p:blipFill>
        <p:spPr bwMode="auto">
          <a:xfrm>
            <a:off x="5786446" y="1071546"/>
            <a:ext cx="2171700" cy="4352925"/>
          </a:xfrm>
          <a:prstGeom prst="rect">
            <a:avLst/>
          </a:prstGeom>
          <a:noFill/>
        </p:spPr>
      </p:pic>
      <p:sp>
        <p:nvSpPr>
          <p:cNvPr id="6" name="Slide Number Placeholder 5"/>
          <p:cNvSpPr>
            <a:spLocks noGrp="1"/>
          </p:cNvSpPr>
          <p:nvPr>
            <p:ph type="sldNum" sz="quarter" idx="15"/>
          </p:nvPr>
        </p:nvSpPr>
        <p:spPr/>
        <p:txBody>
          <a:bodyPr/>
          <a:lstStyle/>
          <a:p>
            <a:fld id="{C4ABC392-B124-495E-B44C-F269EE509331}" type="slidenum">
              <a:rPr lang="en-US" smtClean="0"/>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6 – caso de estudio</a:t>
            </a:r>
            <a:endParaRPr lang="en-US" dirty="0"/>
          </a:p>
        </p:txBody>
      </p:sp>
      <p:pic>
        <p:nvPicPr>
          <p:cNvPr id="4098" name="Picture 2" descr="F:\WF\SVNInmosoft\Facultad\Presentacion\imagenes\Ilustracion 57.PNG"/>
          <p:cNvPicPr>
            <a:picLocks noChangeAspect="1" noChangeArrowheads="1"/>
          </p:cNvPicPr>
          <p:nvPr/>
        </p:nvPicPr>
        <p:blipFill>
          <a:blip r:embed="rId2"/>
          <a:srcRect/>
          <a:stretch>
            <a:fillRect/>
          </a:stretch>
        </p:blipFill>
        <p:spPr bwMode="auto">
          <a:xfrm>
            <a:off x="3071802" y="1285860"/>
            <a:ext cx="2428892" cy="4857784"/>
          </a:xfrm>
          <a:prstGeom prst="rect">
            <a:avLst/>
          </a:prstGeom>
          <a:noFill/>
        </p:spPr>
      </p:pic>
      <p:pic>
        <p:nvPicPr>
          <p:cNvPr id="4099" name="Picture 3" descr="F:\WF\SVNInmosoft\Facultad\Presentacion\imagenes\Ilustracion 58.PNG"/>
          <p:cNvPicPr>
            <a:picLocks noChangeAspect="1" noChangeArrowheads="1"/>
          </p:cNvPicPr>
          <p:nvPr/>
        </p:nvPicPr>
        <p:blipFill>
          <a:blip r:embed="rId3"/>
          <a:srcRect/>
          <a:stretch>
            <a:fillRect/>
          </a:stretch>
        </p:blipFill>
        <p:spPr bwMode="auto">
          <a:xfrm>
            <a:off x="5929322" y="1395429"/>
            <a:ext cx="2257425" cy="4391025"/>
          </a:xfrm>
          <a:prstGeom prst="rect">
            <a:avLst/>
          </a:prstGeom>
          <a:noFill/>
        </p:spPr>
      </p:pic>
      <p:pic>
        <p:nvPicPr>
          <p:cNvPr id="4100" name="Picture 4" descr="F:\WF\SVNInmosoft\Facultad\Presentacion\imagenes\Ilustracion 56.PNG"/>
          <p:cNvPicPr>
            <a:picLocks noChangeAspect="1" noChangeArrowheads="1"/>
          </p:cNvPicPr>
          <p:nvPr/>
        </p:nvPicPr>
        <p:blipFill>
          <a:blip r:embed="rId4"/>
          <a:srcRect/>
          <a:stretch>
            <a:fillRect/>
          </a:stretch>
        </p:blipFill>
        <p:spPr bwMode="auto">
          <a:xfrm>
            <a:off x="500034" y="1357298"/>
            <a:ext cx="2324100" cy="4486275"/>
          </a:xfrm>
          <a:prstGeom prst="rect">
            <a:avLst/>
          </a:prstGeom>
          <a:noFill/>
        </p:spPr>
      </p:pic>
      <p:sp>
        <p:nvSpPr>
          <p:cNvPr id="6" name="Slide Number Placeholder 5"/>
          <p:cNvSpPr>
            <a:spLocks noGrp="1"/>
          </p:cNvSpPr>
          <p:nvPr>
            <p:ph type="sldNum" sz="quarter" idx="15"/>
          </p:nvPr>
        </p:nvSpPr>
        <p:spPr/>
        <p:txBody>
          <a:bodyPr/>
          <a:lstStyle/>
          <a:p>
            <a:fld id="{C4ABC392-B124-495E-B44C-F269EE509331}" type="slidenum">
              <a:rPr lang="en-US" smtClean="0"/>
              <a:pPr/>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linds(horizontal)">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7 – trabajo a futuro</a:t>
            </a:r>
            <a:endParaRPr lang="en-US" dirty="0"/>
          </a:p>
        </p:txBody>
      </p:sp>
      <p:sp>
        <p:nvSpPr>
          <p:cNvPr id="3" name="Content Placeholder 2"/>
          <p:cNvSpPr>
            <a:spLocks noGrp="1"/>
          </p:cNvSpPr>
          <p:nvPr>
            <p:ph sz="quarter" idx="1"/>
          </p:nvPr>
        </p:nvSpPr>
        <p:spPr>
          <a:xfrm>
            <a:off x="785786" y="1071546"/>
            <a:ext cx="7416824" cy="4786346"/>
          </a:xfrm>
        </p:spPr>
        <p:txBody>
          <a:bodyPr>
            <a:normAutofit/>
          </a:bodyPr>
          <a:lstStyle/>
          <a:p>
            <a:pPr algn="just"/>
            <a:r>
              <a:rPr lang="es-ES" sz="3200" dirty="0" smtClean="0">
                <a:latin typeface="Arial" pitchFamily="34" charset="0"/>
                <a:cs typeface="Arial" pitchFamily="34" charset="0"/>
              </a:rPr>
              <a:t>Trabajo a futuro:</a:t>
            </a:r>
          </a:p>
          <a:p>
            <a:pPr algn="just"/>
            <a:r>
              <a:rPr lang="es-AR" sz="2000" dirty="0" smtClean="0">
                <a:latin typeface="Arial" pitchFamily="34" charset="0"/>
                <a:cs typeface="Arial" pitchFamily="34" charset="0"/>
              </a:rPr>
              <a:t>Migración de orígenes de datos antiguos</a:t>
            </a:r>
          </a:p>
          <a:p>
            <a:pPr algn="just"/>
            <a:r>
              <a:rPr lang="es-AR" sz="2000" dirty="0" smtClean="0">
                <a:latin typeface="Arial" pitchFamily="34" charset="0"/>
                <a:cs typeface="Arial" pitchFamily="34" charset="0"/>
              </a:rPr>
              <a:t>Herramienta de </a:t>
            </a:r>
            <a:r>
              <a:rPr lang="es-AR" sz="2000" dirty="0" err="1" smtClean="0">
                <a:latin typeface="Arial" pitchFamily="34" charset="0"/>
                <a:cs typeface="Arial" pitchFamily="34" charset="0"/>
              </a:rPr>
              <a:t>refactor</a:t>
            </a:r>
            <a:r>
              <a:rPr lang="es-AR" sz="2000" dirty="0" smtClean="0">
                <a:latin typeface="Arial" pitchFamily="34" charset="0"/>
                <a:cs typeface="Arial" pitchFamily="34" charset="0"/>
              </a:rPr>
              <a:t> monolítico a MVC SOA</a:t>
            </a:r>
          </a:p>
          <a:p>
            <a:pPr algn="just"/>
            <a:r>
              <a:rPr lang="es-AR" sz="2000" dirty="0" smtClean="0">
                <a:latin typeface="Arial" pitchFamily="34" charset="0"/>
                <a:cs typeface="Arial" pitchFamily="34" charset="0"/>
              </a:rPr>
              <a:t>Automatizar reglas de derivación (Caso de estudio)</a:t>
            </a:r>
          </a:p>
          <a:p>
            <a:pPr algn="just"/>
            <a:r>
              <a:rPr lang="es-AR" sz="2000" dirty="0" smtClean="0">
                <a:latin typeface="Arial" pitchFamily="34" charset="0"/>
                <a:cs typeface="Arial" pitchFamily="34" charset="0"/>
              </a:rPr>
              <a:t>Optimización de migración paralela en grandes equipos de trabajo</a:t>
            </a:r>
            <a:endParaRPr lang="es-ES" sz="20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69</a:t>
            </a:fld>
            <a:endParaRPr lang="en-US"/>
          </a:p>
        </p:txBody>
      </p:sp>
      <p:sp>
        <p:nvSpPr>
          <p:cNvPr id="5" name="Content Placeholder 2"/>
          <p:cNvSpPr txBox="1">
            <a:spLocks/>
          </p:cNvSpPr>
          <p:nvPr/>
        </p:nvSpPr>
        <p:spPr>
          <a:xfrm>
            <a:off x="785786" y="3571876"/>
            <a:ext cx="7416824" cy="2764904"/>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Trabajos relacionados.</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Mejorar frontera SOA a bajo </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costo</a:t>
            </a:r>
          </a:p>
          <a:p>
            <a:pPr marL="731520" lvl="1" indent="-274320" algn="just">
              <a:spcBef>
                <a:spcPts val="600"/>
              </a:spcBef>
              <a:buClr>
                <a:schemeClr val="accent1"/>
              </a:buClr>
              <a:buSzPct val="70000"/>
              <a:buFont typeface="Wingdings"/>
              <a:buChar char=""/>
              <a:defRPr/>
            </a:pPr>
            <a:r>
              <a:rPr lang="es-ES" sz="2000" dirty="0" smtClean="0">
                <a:latin typeface="Arial" pitchFamily="34" charset="0"/>
                <a:cs typeface="Arial" pitchFamily="34" charset="0"/>
              </a:rPr>
              <a:t>Migración directa vs Migración indirecta</a:t>
            </a: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Refactoring</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de sistemas monolíticos a </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modulares</a:t>
            </a:r>
          </a:p>
          <a:p>
            <a:pPr marL="731520" lvl="1" indent="-274320" algn="just">
              <a:spcBef>
                <a:spcPts val="600"/>
              </a:spcBef>
              <a:buClr>
                <a:schemeClr val="accent1"/>
              </a:buClr>
              <a:buSzPct val="70000"/>
              <a:buFont typeface="Wingdings"/>
              <a:buChar char=""/>
              <a:defRPr/>
            </a:pPr>
            <a:r>
              <a:rPr lang="es-ES" sz="2000" dirty="0" smtClean="0">
                <a:latin typeface="Arial" pitchFamily="34" charset="0"/>
                <a:cs typeface="Arial" pitchFamily="34" charset="0"/>
              </a:rPr>
              <a:t>Extraer lógica de interfaces en modelos y codificar </a:t>
            </a:r>
            <a:r>
              <a:rPr lang="es-ES" sz="2000" dirty="0" err="1" smtClean="0">
                <a:latin typeface="Arial" pitchFamily="34" charset="0"/>
                <a:cs typeface="Arial" pitchFamily="34" charset="0"/>
              </a:rPr>
              <a:t>automaticamente</a:t>
            </a: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linds(horizont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linds(horizontal)">
                                      <p:cBhvr>
                                        <p:cTn id="4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1 - introducción</a:t>
            </a:r>
            <a:endParaRPr lang="en-US" dirty="0"/>
          </a:p>
        </p:txBody>
      </p:sp>
      <p:sp>
        <p:nvSpPr>
          <p:cNvPr id="5" name="Content Placeholder 2"/>
          <p:cNvSpPr txBox="1">
            <a:spLocks/>
          </p:cNvSpPr>
          <p:nvPr/>
        </p:nvSpPr>
        <p:spPr>
          <a:xfrm>
            <a:off x="357158" y="785794"/>
            <a:ext cx="7929618" cy="5500726"/>
          </a:xfrm>
          <a:prstGeom prst="rect">
            <a:avLst/>
          </a:prstGeom>
        </p:spPr>
        <p:txBody>
          <a:bodyPr vert="horz">
            <a:normAutofit fontScale="550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4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Objetivos específicos</a:t>
            </a:r>
            <a:r>
              <a:rPr kumimoji="0" lang="es-ES" sz="4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endParaRPr kumimoji="0" lang="es-ES" sz="4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31520" lvl="1" indent="-274320" algn="just">
              <a:spcBef>
                <a:spcPts val="600"/>
              </a:spcBef>
              <a:buClr>
                <a:schemeClr val="accent1"/>
              </a:buClr>
              <a:buSzPct val="70000"/>
              <a:buFont typeface="Wingdings"/>
              <a:buChar char=""/>
            </a:pPr>
            <a:r>
              <a:rPr lang="es-AR" sz="3200" dirty="0" smtClean="0">
                <a:latin typeface="Arial" pitchFamily="34" charset="0"/>
                <a:cs typeface="Arial" pitchFamily="34" charset="0"/>
              </a:rPr>
              <a:t>Estudiar el estado de arte de estrategias de migración de un sistema </a:t>
            </a:r>
            <a:r>
              <a:rPr lang="es-AR" sz="3200" dirty="0" err="1" smtClean="0">
                <a:latin typeface="Arial" pitchFamily="34" charset="0"/>
                <a:cs typeface="Arial" pitchFamily="34" charset="0"/>
              </a:rPr>
              <a:t>legacy</a:t>
            </a:r>
            <a:r>
              <a:rPr lang="es-AR" sz="3200" dirty="0" smtClean="0">
                <a:latin typeface="Arial" pitchFamily="34" charset="0"/>
                <a:cs typeface="Arial" pitchFamily="34" charset="0"/>
              </a:rPr>
              <a:t> a SOA.</a:t>
            </a:r>
          </a:p>
          <a:p>
            <a:pPr marL="731520" lvl="1" indent="-274320" algn="just">
              <a:spcBef>
                <a:spcPts val="600"/>
              </a:spcBef>
              <a:buClr>
                <a:schemeClr val="accent1"/>
              </a:buClr>
              <a:buSzPct val="70000"/>
              <a:buFont typeface="Wingdings"/>
              <a:buChar char=""/>
            </a:pPr>
            <a:r>
              <a:rPr lang="es-AR" sz="3200" dirty="0" smtClean="0">
                <a:latin typeface="Arial" pitchFamily="34" charset="0"/>
                <a:cs typeface="Arial" pitchFamily="34" charset="0"/>
              </a:rPr>
              <a:t>Analizar estrategias de </a:t>
            </a:r>
            <a:r>
              <a:rPr lang="es-AR" sz="3200" dirty="0" err="1" smtClean="0">
                <a:latin typeface="Arial" pitchFamily="34" charset="0"/>
                <a:cs typeface="Arial" pitchFamily="34" charset="0"/>
              </a:rPr>
              <a:t>refactoring</a:t>
            </a:r>
            <a:r>
              <a:rPr lang="es-AR" sz="3200" dirty="0" smtClean="0">
                <a:latin typeface="Arial" pitchFamily="34" charset="0"/>
                <a:cs typeface="Arial" pitchFamily="34" charset="0"/>
              </a:rPr>
              <a:t> sobre sistemas </a:t>
            </a:r>
            <a:r>
              <a:rPr lang="es-AR" sz="3200" dirty="0" err="1" smtClean="0">
                <a:latin typeface="Arial" pitchFamily="34" charset="0"/>
                <a:cs typeface="Arial" pitchFamily="34" charset="0"/>
              </a:rPr>
              <a:t>legacy</a:t>
            </a:r>
            <a:r>
              <a:rPr lang="es-AR" sz="3200" dirty="0" smtClean="0">
                <a:latin typeface="Arial" pitchFamily="34" charset="0"/>
                <a:cs typeface="Arial" pitchFamily="34" charset="0"/>
              </a:rPr>
              <a:t>.</a:t>
            </a:r>
          </a:p>
          <a:p>
            <a:pPr marL="731520" lvl="1" indent="-274320" algn="just">
              <a:spcBef>
                <a:spcPts val="600"/>
              </a:spcBef>
              <a:buClr>
                <a:schemeClr val="accent1"/>
              </a:buClr>
              <a:buSzPct val="70000"/>
              <a:buFont typeface="Wingdings"/>
              <a:buChar char=""/>
            </a:pPr>
            <a:r>
              <a:rPr lang="es-AR" sz="3200" dirty="0" smtClean="0">
                <a:latin typeface="Arial" pitchFamily="34" charset="0"/>
                <a:cs typeface="Arial" pitchFamily="34" charset="0"/>
              </a:rPr>
              <a:t>Analizar estrategias de migración de interfaces de usuario.</a:t>
            </a:r>
          </a:p>
          <a:p>
            <a:pPr marL="731520" lvl="1" indent="-274320" algn="just">
              <a:spcBef>
                <a:spcPts val="600"/>
              </a:spcBef>
              <a:buClr>
                <a:schemeClr val="accent1"/>
              </a:buClr>
              <a:buSzPct val="70000"/>
              <a:buFont typeface="Wingdings"/>
              <a:buChar char=""/>
            </a:pPr>
            <a:r>
              <a:rPr lang="es-AR" sz="3200" dirty="0" smtClean="0">
                <a:latin typeface="Arial" pitchFamily="34" charset="0"/>
                <a:cs typeface="Arial" pitchFamily="34" charset="0"/>
              </a:rPr>
              <a:t>Profundizar el análisis de migración para un sistema concreto desarrollado en </a:t>
            </a:r>
            <a:r>
              <a:rPr lang="es-AR" sz="3200" dirty="0" err="1" smtClean="0">
                <a:latin typeface="Arial" pitchFamily="34" charset="0"/>
                <a:cs typeface="Arial" pitchFamily="34" charset="0"/>
              </a:rPr>
              <a:t>Delphi</a:t>
            </a:r>
            <a:r>
              <a:rPr lang="es-AR" sz="3200" dirty="0" smtClean="0">
                <a:latin typeface="Arial" pitchFamily="34" charset="0"/>
                <a:cs typeface="Arial" pitchFamily="34" charset="0"/>
              </a:rPr>
              <a:t> con la finalidad de exponer sus funcionalidades hacia entornos Webs o </a:t>
            </a:r>
            <a:r>
              <a:rPr lang="es-AR" sz="3200" dirty="0" err="1" smtClean="0">
                <a:latin typeface="Arial" pitchFamily="34" charset="0"/>
                <a:cs typeface="Arial" pitchFamily="34" charset="0"/>
              </a:rPr>
              <a:t>Mobiles</a:t>
            </a:r>
            <a:r>
              <a:rPr lang="es-AR" sz="3200" dirty="0" smtClean="0">
                <a:latin typeface="Arial" pitchFamily="34" charset="0"/>
                <a:cs typeface="Arial" pitchFamily="34" charset="0"/>
              </a:rPr>
              <a:t>.</a:t>
            </a:r>
          </a:p>
          <a:p>
            <a:pPr marL="731520" lvl="1" indent="-274320" algn="just">
              <a:spcBef>
                <a:spcPts val="600"/>
              </a:spcBef>
              <a:buClr>
                <a:schemeClr val="accent1"/>
              </a:buClr>
              <a:buSzPct val="70000"/>
              <a:buFont typeface="Wingdings"/>
              <a:buChar char=""/>
            </a:pPr>
            <a:r>
              <a:rPr lang="es-AR" sz="3200" dirty="0" smtClean="0">
                <a:latin typeface="Arial" pitchFamily="34" charset="0"/>
                <a:cs typeface="Arial" pitchFamily="34" charset="0"/>
              </a:rPr>
              <a:t>Analizar el estado de arte de herramientas disponibles para migración e integración de sistemas.</a:t>
            </a:r>
          </a:p>
          <a:p>
            <a:pPr marL="731520" lvl="1" indent="-274320" algn="just">
              <a:spcBef>
                <a:spcPts val="600"/>
              </a:spcBef>
              <a:buClr>
                <a:schemeClr val="accent1"/>
              </a:buClr>
              <a:buSzPct val="70000"/>
              <a:buFont typeface="Wingdings"/>
              <a:buChar char=""/>
            </a:pPr>
            <a:r>
              <a:rPr lang="es-AR" sz="3200" dirty="0" smtClean="0">
                <a:latin typeface="Arial" pitchFamily="34" charset="0"/>
                <a:cs typeface="Arial" pitchFamily="34" charset="0"/>
              </a:rPr>
              <a:t>Estudiar las ventajas de migrar un sistema </a:t>
            </a:r>
            <a:r>
              <a:rPr lang="es-AR" sz="3200" dirty="0" err="1" smtClean="0">
                <a:latin typeface="Arial" pitchFamily="34" charset="0"/>
                <a:cs typeface="Arial" pitchFamily="34" charset="0"/>
              </a:rPr>
              <a:t>legacy</a:t>
            </a:r>
            <a:r>
              <a:rPr lang="es-AR" sz="3200" dirty="0" smtClean="0">
                <a:latin typeface="Arial" pitchFamily="34" charset="0"/>
                <a:cs typeface="Arial" pitchFamily="34" charset="0"/>
              </a:rPr>
              <a:t> a una arquitectura orientada a servicios.</a:t>
            </a:r>
          </a:p>
          <a:p>
            <a:pPr marL="731520" lvl="1" indent="-274320" algn="just">
              <a:spcBef>
                <a:spcPts val="600"/>
              </a:spcBef>
              <a:buClr>
                <a:schemeClr val="accent1"/>
              </a:buClr>
              <a:buSzPct val="70000"/>
              <a:buFont typeface="Wingdings"/>
              <a:buChar char=""/>
            </a:pPr>
            <a:r>
              <a:rPr lang="es-AR" sz="3200" dirty="0" smtClean="0">
                <a:latin typeface="Arial" pitchFamily="34" charset="0"/>
                <a:cs typeface="Arial" pitchFamily="34" charset="0"/>
              </a:rPr>
              <a:t>Proponer un proceso de migración teórico para luego ser implementado con tecnologías concretas.</a:t>
            </a:r>
          </a:p>
          <a:p>
            <a:pPr marL="731520" lvl="1" indent="-274320" algn="just">
              <a:spcBef>
                <a:spcPts val="600"/>
              </a:spcBef>
              <a:buClr>
                <a:schemeClr val="accent1"/>
              </a:buClr>
              <a:buSzPct val="70000"/>
              <a:buFont typeface="Wingdings"/>
              <a:buChar char=""/>
            </a:pPr>
            <a:r>
              <a:rPr lang="es-AR" sz="3200" dirty="0" smtClean="0">
                <a:latin typeface="Arial" pitchFamily="34" charset="0"/>
                <a:cs typeface="Arial" pitchFamily="34" charset="0"/>
              </a:rPr>
              <a:t>Proponer una guía práctica, sistemática y semiautomática para migración de sistemas </a:t>
            </a:r>
            <a:r>
              <a:rPr lang="es-AR" sz="3200" dirty="0" err="1" smtClean="0">
                <a:latin typeface="Arial" pitchFamily="34" charset="0"/>
                <a:cs typeface="Arial" pitchFamily="34" charset="0"/>
              </a:rPr>
              <a:t>legacy</a:t>
            </a:r>
            <a:r>
              <a:rPr lang="es-AR" sz="3200" dirty="0" smtClean="0">
                <a:latin typeface="Arial" pitchFamily="34" charset="0"/>
                <a:cs typeface="Arial" pitchFamily="34" charset="0"/>
              </a:rPr>
              <a:t>.</a:t>
            </a:r>
          </a:p>
          <a:p>
            <a:pPr marL="731520" lvl="1" indent="-274320" algn="just">
              <a:spcBef>
                <a:spcPts val="600"/>
              </a:spcBef>
              <a:buClr>
                <a:schemeClr val="accent1"/>
              </a:buClr>
              <a:buSzPct val="70000"/>
              <a:buFont typeface="Wingdings"/>
              <a:buChar char=""/>
            </a:pPr>
            <a:r>
              <a:rPr lang="es-AR" sz="3200" dirty="0" smtClean="0">
                <a:latin typeface="Arial" pitchFamily="34" charset="0"/>
                <a:cs typeface="Arial" pitchFamily="34" charset="0"/>
              </a:rPr>
              <a:t>Realizar una prueba de concepto sobre un sistema real que permita aplicar las contribuciones de esta tesis. Se propone implementar el proceso de migración resultante del estudio y luego validar la integración de la arquitectura resultante contra una </a:t>
            </a:r>
            <a:r>
              <a:rPr lang="es-AR" sz="3200" dirty="0" err="1" smtClean="0">
                <a:latin typeface="Arial" pitchFamily="34" charset="0"/>
                <a:cs typeface="Arial" pitchFamily="34" charset="0"/>
              </a:rPr>
              <a:t>app</a:t>
            </a:r>
            <a:r>
              <a:rPr lang="es-AR" sz="3200" dirty="0" smtClean="0">
                <a:latin typeface="Arial" pitchFamily="34" charset="0"/>
                <a:cs typeface="Arial" pitchFamily="34" charset="0"/>
              </a:rPr>
              <a:t> </a:t>
            </a:r>
            <a:r>
              <a:rPr lang="es-AR" sz="3200" dirty="0" err="1" smtClean="0">
                <a:latin typeface="Arial" pitchFamily="34" charset="0"/>
                <a:cs typeface="Arial" pitchFamily="34" charset="0"/>
              </a:rPr>
              <a:t>mobile</a:t>
            </a:r>
            <a:r>
              <a:rPr lang="es-AR" sz="3200" dirty="0" smtClean="0">
                <a:latin typeface="Arial" pitchFamily="34" charset="0"/>
                <a:cs typeface="Arial" pitchFamily="34" charset="0"/>
              </a:rPr>
              <a:t>.</a:t>
            </a:r>
            <a:endParaRPr kumimoji="0" lang="es-E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E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9 – conclusiones</a:t>
            </a:r>
            <a:endParaRPr lang="en-US" dirty="0"/>
          </a:p>
        </p:txBody>
      </p:sp>
      <p:sp>
        <p:nvSpPr>
          <p:cNvPr id="3" name="Content Placeholder 2"/>
          <p:cNvSpPr>
            <a:spLocks noGrp="1"/>
          </p:cNvSpPr>
          <p:nvPr>
            <p:ph sz="quarter" idx="1"/>
          </p:nvPr>
        </p:nvSpPr>
        <p:spPr>
          <a:xfrm>
            <a:off x="285720" y="785794"/>
            <a:ext cx="8143932" cy="5357850"/>
          </a:xfrm>
        </p:spPr>
        <p:txBody>
          <a:bodyPr>
            <a:normAutofit/>
          </a:bodyPr>
          <a:lstStyle/>
          <a:p>
            <a:pPr algn="just"/>
            <a:r>
              <a:rPr lang="es-ES" sz="3200" dirty="0" smtClean="0">
                <a:latin typeface="Arial" pitchFamily="34" charset="0"/>
                <a:cs typeface="Arial" pitchFamily="34" charset="0"/>
              </a:rPr>
              <a:t>Conclusiones</a:t>
            </a:r>
          </a:p>
          <a:p>
            <a:pPr algn="just"/>
            <a:r>
              <a:rPr lang="es-AR" sz="2000" dirty="0" smtClean="0">
                <a:latin typeface="Arial" pitchFamily="34" charset="0"/>
                <a:cs typeface="Arial" pitchFamily="34" charset="0"/>
              </a:rPr>
              <a:t>Se planteó un enfoque de migración de sistemas </a:t>
            </a:r>
            <a:r>
              <a:rPr lang="es-AR" sz="2000" dirty="0" err="1" smtClean="0">
                <a:latin typeface="Arial" pitchFamily="34" charset="0"/>
                <a:cs typeface="Arial" pitchFamily="34" charset="0"/>
              </a:rPr>
              <a:t>legacy</a:t>
            </a:r>
            <a:r>
              <a:rPr lang="es-AR" sz="2000" dirty="0" smtClean="0">
                <a:latin typeface="Arial" pitchFamily="34" charset="0"/>
                <a:cs typeface="Arial" pitchFamily="34" charset="0"/>
              </a:rPr>
              <a:t> hacia arquitecturas orientadas a servicios iterativa e integral apoyándose en mecanismos automatizables</a:t>
            </a:r>
          </a:p>
          <a:p>
            <a:pPr algn="just"/>
            <a:r>
              <a:rPr lang="es-AR" sz="2000" dirty="0" smtClean="0">
                <a:latin typeface="Arial" pitchFamily="34" charset="0"/>
                <a:cs typeface="Arial" pitchFamily="34" charset="0"/>
              </a:rPr>
              <a:t>Si bien, no es posible automatizar todos los aspectos estudiados, en cada etapa del proceso se plantearon alternativas en búsqueda de automatizar o </a:t>
            </a:r>
            <a:r>
              <a:rPr lang="es-AR" sz="2000" dirty="0" err="1" smtClean="0">
                <a:latin typeface="Arial" pitchFamily="34" charset="0"/>
                <a:cs typeface="Arial" pitchFamily="34" charset="0"/>
              </a:rPr>
              <a:t>semi</a:t>
            </a:r>
            <a:r>
              <a:rPr lang="es-AR" sz="2000" dirty="0" smtClean="0">
                <a:latin typeface="Arial" pitchFamily="34" charset="0"/>
                <a:cs typeface="Arial" pitchFamily="34" charset="0"/>
              </a:rPr>
              <a:t> automatizar cada etapa.</a:t>
            </a:r>
          </a:p>
          <a:p>
            <a:pPr algn="just"/>
            <a:r>
              <a:rPr lang="es-AR" sz="2000" dirty="0" smtClean="0">
                <a:latin typeface="Arial" pitchFamily="34" charset="0"/>
                <a:cs typeface="Arial" pitchFamily="34" charset="0"/>
              </a:rPr>
              <a:t>Se desarrollo un proceso de migración teórico detallando cada etapa del proceso para luego poder ser implementado sobre cualquier tecnología origen y destino.</a:t>
            </a:r>
          </a:p>
          <a:p>
            <a:pPr algn="just"/>
            <a:r>
              <a:rPr lang="es-AR" sz="2000" dirty="0" smtClean="0">
                <a:latin typeface="Arial" pitchFamily="34" charset="0"/>
                <a:cs typeface="Arial" pitchFamily="34" charset="0"/>
              </a:rPr>
              <a:t>En cada etapa del proceso se estudiaron y presentaron herramientas sobre las cuales se implementaron los conceptos sobre un caso de prueba real.</a:t>
            </a:r>
          </a:p>
          <a:p>
            <a:pPr algn="just"/>
            <a:r>
              <a:rPr lang="es-AR" sz="2000" dirty="0" smtClean="0">
                <a:latin typeface="Arial" pitchFamily="34" charset="0"/>
                <a:cs typeface="Arial" pitchFamily="34" charset="0"/>
              </a:rPr>
              <a:t>Se implementó una </a:t>
            </a:r>
            <a:r>
              <a:rPr lang="es-AR" sz="2000" dirty="0" err="1" smtClean="0">
                <a:latin typeface="Arial" pitchFamily="34" charset="0"/>
                <a:cs typeface="Arial" pitchFamily="34" charset="0"/>
              </a:rPr>
              <a:t>app</a:t>
            </a:r>
            <a:r>
              <a:rPr lang="es-AR" sz="2000" dirty="0" smtClean="0">
                <a:latin typeface="Arial" pitchFamily="34" charset="0"/>
                <a:cs typeface="Arial" pitchFamily="34" charset="0"/>
              </a:rPr>
              <a:t> </a:t>
            </a:r>
            <a:r>
              <a:rPr lang="es-AR" sz="2000" dirty="0" err="1" smtClean="0">
                <a:latin typeface="Arial" pitchFamily="34" charset="0"/>
                <a:cs typeface="Arial" pitchFamily="34" charset="0"/>
              </a:rPr>
              <a:t>mobile</a:t>
            </a:r>
            <a:r>
              <a:rPr lang="es-AR" sz="2000" dirty="0" smtClean="0">
                <a:latin typeface="Arial" pitchFamily="34" charset="0"/>
                <a:cs typeface="Arial" pitchFamily="34" charset="0"/>
              </a:rPr>
              <a:t> con el objeto de ofrecer una visión general de las posibilidades de integración basadas en servicios.</a:t>
            </a:r>
            <a:endParaRPr lang="es-ES" sz="20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9 – conclusiones</a:t>
            </a:r>
            <a:endParaRPr lang="en-US" dirty="0"/>
          </a:p>
        </p:txBody>
      </p:sp>
      <p:sp>
        <p:nvSpPr>
          <p:cNvPr id="3" name="Content Placeholder 2"/>
          <p:cNvSpPr>
            <a:spLocks noGrp="1"/>
          </p:cNvSpPr>
          <p:nvPr>
            <p:ph sz="quarter" idx="1"/>
          </p:nvPr>
        </p:nvSpPr>
        <p:spPr>
          <a:xfrm>
            <a:off x="285720" y="785794"/>
            <a:ext cx="8143932" cy="5357850"/>
          </a:xfrm>
        </p:spPr>
        <p:txBody>
          <a:bodyPr>
            <a:normAutofit fontScale="92500" lnSpcReduction="10000"/>
          </a:bodyPr>
          <a:lstStyle/>
          <a:p>
            <a:pPr algn="just"/>
            <a:r>
              <a:rPr lang="es-AR" sz="2000" dirty="0" smtClean="0">
                <a:latin typeface="Arial" pitchFamily="34" charset="0"/>
                <a:cs typeface="Arial" pitchFamily="34" charset="0"/>
              </a:rPr>
              <a:t>La migración de sistemas </a:t>
            </a:r>
            <a:r>
              <a:rPr lang="es-AR" sz="2000" dirty="0" err="1" smtClean="0">
                <a:latin typeface="Arial" pitchFamily="34" charset="0"/>
                <a:cs typeface="Arial" pitchFamily="34" charset="0"/>
              </a:rPr>
              <a:t>legacy</a:t>
            </a:r>
            <a:r>
              <a:rPr lang="es-AR" sz="2000" dirty="0" smtClean="0">
                <a:latin typeface="Arial" pitchFamily="34" charset="0"/>
                <a:cs typeface="Arial" pitchFamily="34" charset="0"/>
              </a:rPr>
              <a:t> no es un trabajo trivial, es un escenario donde abundan los desafíos complejos que ponen en riesgo una migración exitosa.</a:t>
            </a:r>
          </a:p>
          <a:p>
            <a:pPr algn="just"/>
            <a:r>
              <a:rPr lang="es-AR" sz="2000" dirty="0" smtClean="0">
                <a:latin typeface="Arial" pitchFamily="34" charset="0"/>
                <a:cs typeface="Arial" pitchFamily="34" charset="0"/>
              </a:rPr>
              <a:t>El hecho de disponer de un proceso de migración modelado sobre un enfoque práctico sobre el cual guiar la implementación del caso de prueba arrojó resultados muy alentadores.</a:t>
            </a:r>
          </a:p>
          <a:p>
            <a:pPr algn="just"/>
            <a:r>
              <a:rPr lang="es-AR" sz="2000" dirty="0" smtClean="0">
                <a:latin typeface="Arial" pitchFamily="34" charset="0"/>
                <a:cs typeface="Arial" pitchFamily="34" charset="0"/>
              </a:rPr>
              <a:t>La evolución de herramientas relacionadas a migraciones ofrecen grandes ventajas como es el caso de las mencionadas durante el caso de estudio </a:t>
            </a:r>
          </a:p>
          <a:p>
            <a:pPr algn="just"/>
            <a:r>
              <a:rPr lang="es-AR" sz="2000" dirty="0" smtClean="0">
                <a:latin typeface="Arial" pitchFamily="34" charset="0"/>
                <a:cs typeface="Arial" pitchFamily="34" charset="0"/>
              </a:rPr>
              <a:t>La relación costo-tiempo entre la migración de un módulo o su re implementación de cero es muy marcada a favor de la migración.</a:t>
            </a:r>
          </a:p>
          <a:p>
            <a:pPr algn="just"/>
            <a:r>
              <a:rPr lang="es-AR" sz="2000" dirty="0" smtClean="0">
                <a:latin typeface="Arial" pitchFamily="34" charset="0"/>
                <a:cs typeface="Arial" pitchFamily="34" charset="0"/>
              </a:rPr>
              <a:t>Para el caso de estudio propuesto, se siguieron los pasos teóricos del proceso de migración y con un esfuerzo acotado se logró un rápida migración hacía servicios.</a:t>
            </a:r>
          </a:p>
          <a:p>
            <a:pPr algn="just"/>
            <a:r>
              <a:rPr lang="es-AR" sz="2000" dirty="0" smtClean="0">
                <a:latin typeface="Arial" pitchFamily="34" charset="0"/>
                <a:cs typeface="Arial" pitchFamily="34" charset="0"/>
              </a:rPr>
              <a:t>Por último, integrar nuevas tecnologías como la </a:t>
            </a:r>
            <a:r>
              <a:rPr lang="es-AR" sz="2000" dirty="0" err="1" smtClean="0">
                <a:latin typeface="Arial" pitchFamily="34" charset="0"/>
                <a:cs typeface="Arial" pitchFamily="34" charset="0"/>
              </a:rPr>
              <a:t>app</a:t>
            </a:r>
            <a:r>
              <a:rPr lang="es-AR" sz="2000" dirty="0" smtClean="0">
                <a:latin typeface="Arial" pitchFamily="34" charset="0"/>
                <a:cs typeface="Arial" pitchFamily="34" charset="0"/>
              </a:rPr>
              <a:t> </a:t>
            </a:r>
            <a:r>
              <a:rPr lang="es-AR" sz="2000" dirty="0" err="1" smtClean="0">
                <a:latin typeface="Arial" pitchFamily="34" charset="0"/>
                <a:cs typeface="Arial" pitchFamily="34" charset="0"/>
              </a:rPr>
              <a:t>mobile</a:t>
            </a:r>
            <a:r>
              <a:rPr lang="es-AR" sz="2000" dirty="0" smtClean="0">
                <a:latin typeface="Arial" pitchFamily="34" charset="0"/>
                <a:cs typeface="Arial" pitchFamily="34" charset="0"/>
              </a:rPr>
              <a:t> propuesta en el caso de estudio apoyándose en la arquitectura SOA resultante de la migración resultó muy simple y escalable dado que la misma no es la encargada del acceso a datos ni implementar lógicas de negocios.</a:t>
            </a:r>
            <a:endParaRPr lang="es-ES" sz="20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1 - introducción</a:t>
            </a:r>
            <a:endParaRPr lang="en-US" dirty="0"/>
          </a:p>
        </p:txBody>
      </p:sp>
      <p:sp>
        <p:nvSpPr>
          <p:cNvPr id="3" name="Content Placeholder 2"/>
          <p:cNvSpPr>
            <a:spLocks noGrp="1"/>
          </p:cNvSpPr>
          <p:nvPr>
            <p:ph sz="quarter" idx="1"/>
          </p:nvPr>
        </p:nvSpPr>
        <p:spPr>
          <a:xfrm>
            <a:off x="971600" y="1071546"/>
            <a:ext cx="7416824" cy="3581590"/>
          </a:xfrm>
        </p:spPr>
        <p:txBody>
          <a:bodyPr>
            <a:normAutofit fontScale="92500" lnSpcReduction="10000"/>
          </a:bodyPr>
          <a:lstStyle/>
          <a:p>
            <a:pPr algn="just"/>
            <a:r>
              <a:rPr lang="es-ES" sz="3200" dirty="0" smtClean="0">
                <a:latin typeface="Arial" pitchFamily="34" charset="0"/>
                <a:cs typeface="Arial" pitchFamily="34" charset="0"/>
              </a:rPr>
              <a:t>Contexto del negocio.</a:t>
            </a:r>
          </a:p>
          <a:p>
            <a:pPr lvl="1" algn="just"/>
            <a:r>
              <a:rPr lang="es-ES" sz="2900" dirty="0" err="1" smtClean="0">
                <a:latin typeface="Arial" pitchFamily="34" charset="0"/>
                <a:cs typeface="Arial" pitchFamily="34" charset="0"/>
              </a:rPr>
              <a:t>Inmosoft</a:t>
            </a:r>
            <a:r>
              <a:rPr lang="es-ES" sz="2900" dirty="0" smtClean="0">
                <a:latin typeface="Arial" pitchFamily="34" charset="0"/>
                <a:cs typeface="Arial" pitchFamily="34" charset="0"/>
              </a:rPr>
              <a:t>: Software para inmobiliarias</a:t>
            </a:r>
          </a:p>
          <a:p>
            <a:pPr lvl="1" algn="just"/>
            <a:r>
              <a:rPr lang="es-ES" sz="2900" dirty="0" smtClean="0">
                <a:latin typeface="Arial" pitchFamily="34" charset="0"/>
                <a:cs typeface="Arial" pitchFamily="34" charset="0"/>
              </a:rPr>
              <a:t>Implementado con tecnologías obsoletas.</a:t>
            </a:r>
          </a:p>
          <a:p>
            <a:pPr lvl="1" algn="just"/>
            <a:r>
              <a:rPr lang="es-ES" sz="2900" dirty="0" smtClean="0">
                <a:latin typeface="Arial" pitchFamily="34" charset="0"/>
                <a:cs typeface="Arial" pitchFamily="34" charset="0"/>
              </a:rPr>
              <a:t>Constante evolución e incremento de funcionalidades, usuarios, recursos.</a:t>
            </a:r>
          </a:p>
          <a:p>
            <a:pPr lvl="1" algn="just"/>
            <a:r>
              <a:rPr lang="es-ES" sz="2900" dirty="0" err="1" smtClean="0">
                <a:latin typeface="Arial" pitchFamily="34" charset="0"/>
                <a:cs typeface="Arial" pitchFamily="34" charset="0"/>
              </a:rPr>
              <a:t>PoC</a:t>
            </a:r>
            <a:r>
              <a:rPr lang="es-ES" sz="2900" dirty="0" smtClean="0">
                <a:latin typeface="Arial" pitchFamily="34" charset="0"/>
                <a:cs typeface="Arial" pitchFamily="34" charset="0"/>
              </a:rPr>
              <a:t>: Realizar una prueba de concepto del proceso de migración sobre </a:t>
            </a:r>
            <a:r>
              <a:rPr lang="es-ES" sz="2900" dirty="0" err="1" smtClean="0">
                <a:latin typeface="Arial" pitchFamily="34" charset="0"/>
                <a:cs typeface="Arial" pitchFamily="34" charset="0"/>
              </a:rPr>
              <a:t>Inmosoft</a:t>
            </a:r>
            <a:r>
              <a:rPr lang="es-ES" sz="2900" dirty="0" smtClean="0">
                <a:latin typeface="Arial" pitchFamily="34" charset="0"/>
                <a:cs typeface="Arial" pitchFamily="34" charset="0"/>
              </a:rPr>
              <a:t> para aplicar las contribuciones de la tesis.</a:t>
            </a:r>
          </a:p>
        </p:txBody>
      </p:sp>
      <p:sp>
        <p:nvSpPr>
          <p:cNvPr id="4" name="Slide Number Placeholder 3"/>
          <p:cNvSpPr>
            <a:spLocks noGrp="1"/>
          </p:cNvSpPr>
          <p:nvPr>
            <p:ph type="sldNum" sz="quarter" idx="15"/>
          </p:nvPr>
        </p:nvSpPr>
        <p:spPr/>
        <p:txBody>
          <a:bodyPr/>
          <a:lstStyle/>
          <a:p>
            <a:fld id="{C4ABC392-B124-495E-B44C-F269EE509331}"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652934"/>
          </a:xfrm>
        </p:spPr>
        <p:txBody>
          <a:bodyPr/>
          <a:lstStyle/>
          <a:p>
            <a:r>
              <a:rPr lang="es-AR" dirty="0" smtClean="0"/>
              <a:t>Capítulo 1 - introducción</a:t>
            </a:r>
            <a:endParaRPr lang="en-US" dirty="0"/>
          </a:p>
        </p:txBody>
      </p:sp>
      <p:sp>
        <p:nvSpPr>
          <p:cNvPr id="3" name="Content Placeholder 2"/>
          <p:cNvSpPr>
            <a:spLocks noGrp="1"/>
          </p:cNvSpPr>
          <p:nvPr>
            <p:ph sz="quarter" idx="1"/>
          </p:nvPr>
        </p:nvSpPr>
        <p:spPr>
          <a:xfrm>
            <a:off x="428596" y="785794"/>
            <a:ext cx="7959828" cy="5500726"/>
          </a:xfrm>
        </p:spPr>
        <p:txBody>
          <a:bodyPr>
            <a:normAutofit fontScale="55000" lnSpcReduction="20000"/>
          </a:bodyPr>
          <a:lstStyle/>
          <a:p>
            <a:pPr algn="just"/>
            <a:r>
              <a:rPr lang="es-ES" sz="4400" dirty="0" smtClean="0">
                <a:latin typeface="Arial" pitchFamily="34" charset="0"/>
                <a:cs typeface="Arial" pitchFamily="34" charset="0"/>
              </a:rPr>
              <a:t>Motivación</a:t>
            </a:r>
          </a:p>
          <a:p>
            <a:pPr lvl="1" algn="just"/>
            <a:r>
              <a:rPr lang="es-AR" sz="2900" dirty="0" smtClean="0">
                <a:latin typeface="Arial" pitchFamily="34" charset="0"/>
                <a:cs typeface="Arial" pitchFamily="34" charset="0"/>
              </a:rPr>
              <a:t>Los sistemas </a:t>
            </a:r>
            <a:r>
              <a:rPr lang="es-AR" sz="2900" dirty="0" err="1" smtClean="0">
                <a:latin typeface="Arial" pitchFamily="34" charset="0"/>
                <a:cs typeface="Arial" pitchFamily="34" charset="0"/>
              </a:rPr>
              <a:t>legacy</a:t>
            </a:r>
            <a:r>
              <a:rPr lang="es-AR" sz="2900" dirty="0" smtClean="0">
                <a:latin typeface="Arial" pitchFamily="34" charset="0"/>
                <a:cs typeface="Arial" pitchFamily="34" charset="0"/>
              </a:rPr>
              <a:t> están implementados con tecnologías anticuadas pero siguen siendo útiles para los usuarios y de gran valor para las empresas.</a:t>
            </a:r>
          </a:p>
          <a:p>
            <a:pPr lvl="1" algn="just"/>
            <a:endParaRPr lang="es-AR" sz="2900" dirty="0" smtClean="0">
              <a:latin typeface="Arial" pitchFamily="34" charset="0"/>
              <a:cs typeface="Arial" pitchFamily="34" charset="0"/>
            </a:endParaRPr>
          </a:p>
          <a:p>
            <a:pPr lvl="1" algn="just"/>
            <a:r>
              <a:rPr lang="es-AR" sz="2900" dirty="0" smtClean="0">
                <a:latin typeface="Arial" pitchFamily="34" charset="0"/>
                <a:cs typeface="Arial" pitchFamily="34" charset="0"/>
              </a:rPr>
              <a:t>Este tipo de sistemas deben evolucionar y adaptarse a nuevos requerimientos y tecnologías para mantener su valor.</a:t>
            </a:r>
          </a:p>
          <a:p>
            <a:pPr lvl="1" algn="just"/>
            <a:endParaRPr lang="es-AR" sz="2900" dirty="0" smtClean="0">
              <a:latin typeface="Arial" pitchFamily="34" charset="0"/>
              <a:cs typeface="Arial" pitchFamily="34" charset="0"/>
            </a:endParaRPr>
          </a:p>
          <a:p>
            <a:pPr lvl="1" algn="just"/>
            <a:r>
              <a:rPr lang="es-AR" sz="2900" dirty="0" smtClean="0">
                <a:latin typeface="Arial" pitchFamily="34" charset="0"/>
                <a:cs typeface="Arial" pitchFamily="34" charset="0"/>
              </a:rPr>
              <a:t>Las soluciones clásicas son:</a:t>
            </a:r>
          </a:p>
          <a:p>
            <a:pPr lvl="1" algn="just"/>
            <a:endParaRPr lang="es-AR" sz="2900" dirty="0" smtClean="0">
              <a:latin typeface="Arial" pitchFamily="34" charset="0"/>
              <a:cs typeface="Arial" pitchFamily="34" charset="0"/>
            </a:endParaRPr>
          </a:p>
          <a:p>
            <a:pPr lvl="2" algn="just"/>
            <a:r>
              <a:rPr lang="es-AR" sz="2600" dirty="0" smtClean="0">
                <a:latin typeface="Arial" pitchFamily="34" charset="0"/>
                <a:cs typeface="Arial" pitchFamily="34" charset="0"/>
              </a:rPr>
              <a:t>Rediseño completo del sistema</a:t>
            </a:r>
          </a:p>
          <a:p>
            <a:pPr lvl="2" algn="just"/>
            <a:r>
              <a:rPr lang="es-AR" sz="2600" dirty="0" err="1" smtClean="0">
                <a:latin typeface="Arial" pitchFamily="34" charset="0"/>
                <a:cs typeface="Arial" pitchFamily="34" charset="0"/>
              </a:rPr>
              <a:t>Wrapping</a:t>
            </a:r>
            <a:r>
              <a:rPr lang="es-AR" sz="2600" dirty="0" smtClean="0">
                <a:latin typeface="Arial" pitchFamily="34" charset="0"/>
                <a:cs typeface="Arial" pitchFamily="34" charset="0"/>
              </a:rPr>
              <a:t> de componentes </a:t>
            </a:r>
          </a:p>
          <a:p>
            <a:pPr lvl="2" algn="just"/>
            <a:r>
              <a:rPr lang="es-AR" sz="2600" dirty="0" smtClean="0">
                <a:latin typeface="Arial" pitchFamily="34" charset="0"/>
                <a:cs typeface="Arial" pitchFamily="34" charset="0"/>
              </a:rPr>
              <a:t>Migración o transformación a una plataforma moderna manteniendo funcionalidad y datos.</a:t>
            </a:r>
          </a:p>
          <a:p>
            <a:pPr lvl="1" algn="just"/>
            <a:endParaRPr lang="es-AR" sz="2900" dirty="0" smtClean="0">
              <a:latin typeface="Arial" pitchFamily="34" charset="0"/>
              <a:cs typeface="Arial" pitchFamily="34" charset="0"/>
            </a:endParaRPr>
          </a:p>
          <a:p>
            <a:pPr lvl="1" algn="just"/>
            <a:r>
              <a:rPr lang="es-AR" sz="2900" dirty="0" smtClean="0">
                <a:latin typeface="Arial" pitchFamily="34" charset="0"/>
                <a:cs typeface="Arial" pitchFamily="34" charset="0"/>
              </a:rPr>
              <a:t>Diferentes estudios muestran lo problemático y riesgoso que son las migración y es posible llevar el sistema a estados catastróficos.</a:t>
            </a:r>
          </a:p>
          <a:p>
            <a:pPr lvl="1" algn="just"/>
            <a:endParaRPr lang="es-AR" sz="2900" dirty="0" smtClean="0">
              <a:latin typeface="Arial" pitchFamily="34" charset="0"/>
              <a:cs typeface="Arial" pitchFamily="34" charset="0"/>
            </a:endParaRPr>
          </a:p>
          <a:p>
            <a:pPr lvl="1" algn="just"/>
            <a:r>
              <a:rPr lang="es-AR" sz="2900" dirty="0" smtClean="0">
                <a:latin typeface="Arial" pitchFamily="34" charset="0"/>
                <a:cs typeface="Arial" pitchFamily="34" charset="0"/>
              </a:rPr>
              <a:t>Es demasiado el esfuerzo y el costo invertido como para arriesgarse a que un proyecto de migración o integración no cumpla con las expectativas, es por eso que bajo este contexto, esta tesis propone profundizar la problemática detallando de cada uno de los posibles escenarios, analizar las herramientas disponibles y proponer una guía actualizada teórico-práctica para lograr una migración o integración exitosa. </a:t>
            </a:r>
            <a:endParaRPr lang="es-ES" sz="2900" dirty="0" smtClean="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C4ABC392-B124-495E-B44C-F269EE509331}"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3432</TotalTime>
  <Words>3627</Words>
  <Application>Microsoft Office PowerPoint</Application>
  <PresentationFormat>On-screen Show (4:3)</PresentationFormat>
  <Paragraphs>586</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Oriel</vt:lpstr>
      <vt:lpstr>Slide 1</vt:lpstr>
      <vt:lpstr>Organización de la tesina</vt:lpstr>
      <vt:lpstr>Capítulo 1 - introducción</vt:lpstr>
      <vt:lpstr>Capítulo 1 - introducción</vt:lpstr>
      <vt:lpstr>Capítulo 1 - introducción</vt:lpstr>
      <vt:lpstr>Capítulo 1 - introducción</vt:lpstr>
      <vt:lpstr>Capítulo 1 - introducción</vt:lpstr>
      <vt:lpstr>Capítulo 1 - introducción</vt:lpstr>
      <vt:lpstr>Capítulo 1 - introducción</vt:lpstr>
      <vt:lpstr>Capítulo 2 – sistemas legacy</vt:lpstr>
      <vt:lpstr>Capítulo 2 – sistemas legacy</vt:lpstr>
      <vt:lpstr>Capítulo 3 – estado de arte de migración</vt:lpstr>
      <vt:lpstr>Capítulo 3 – estado de arte de migración</vt:lpstr>
      <vt:lpstr>Capítulo 3 – estado de arte de migración</vt:lpstr>
      <vt:lpstr>Capítulo 3 – estado de arte de migración</vt:lpstr>
      <vt:lpstr>Capítulo 3 – estado de arte de migración</vt:lpstr>
      <vt:lpstr>Capítulo 3 – estado de arte de migración</vt:lpstr>
      <vt:lpstr>Capítulo 3 – estado de arte de migración</vt:lpstr>
      <vt:lpstr>Capítulo 3 – estado de arte de migración</vt:lpstr>
      <vt:lpstr>Capítulo 3 – estado de arte de migración</vt:lpstr>
      <vt:lpstr>Capítulo 4 – soa</vt:lpstr>
      <vt:lpstr>Capítulo 4 – soa</vt:lpstr>
      <vt:lpstr>Capítulo 4 – soa</vt:lpstr>
      <vt:lpstr>Capítulo 4 – soa</vt:lpstr>
      <vt:lpstr>Capítulo 4 – soa</vt:lpstr>
      <vt:lpstr>Capítulo 4 – soa</vt:lpstr>
      <vt:lpstr>Capítulo 5 – proceso de migración</vt:lpstr>
      <vt:lpstr>Capítulo 5 – proceso de migración</vt:lpstr>
      <vt:lpstr>Capítulo 5 – proceso de migración</vt:lpstr>
      <vt:lpstr>Capítulo 5 – Etapas del proceso</vt:lpstr>
      <vt:lpstr>Capítulo 5 – Etapas del proceso</vt:lpstr>
      <vt:lpstr>Capítulo 5 – Etapas del proceso</vt:lpstr>
      <vt:lpstr>Capítulo 5 – Etapas del proceso</vt:lpstr>
      <vt:lpstr>Capítulo 5 – Etapas del proceso</vt:lpstr>
      <vt:lpstr>Capítulo 5 – Etapas del proceso</vt:lpstr>
      <vt:lpstr>Capítulo 5 – Etapas del proceso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6 – caso de estudio</vt:lpstr>
      <vt:lpstr>Capítulo 7 – trabajo a futuro</vt:lpstr>
      <vt:lpstr>Capítulo 9 – conclusiones</vt:lpstr>
      <vt:lpstr>Capítulo 9 – conclusiones</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Familia de lenguajes Web</dc:title>
  <dc:creator>barzola</dc:creator>
  <cp:lastModifiedBy>Inmosoft Macrozola</cp:lastModifiedBy>
  <cp:revision>382</cp:revision>
  <dcterms:created xsi:type="dcterms:W3CDTF">2011-08-16T13:26:27Z</dcterms:created>
  <dcterms:modified xsi:type="dcterms:W3CDTF">2017-08-16T13:08:47Z</dcterms:modified>
</cp:coreProperties>
</file>