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2" name="Claudia Queiruga"/>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958A668E-88BB-4C8B-A53D-7F9A9D6F6EBF}">
  <a:tblStyle styleId="{958A668E-88BB-4C8B-A53D-7F9A9D6F6EBF}" styleName="Table_0">
    <a:wholeTbl>
      <a:tcTxStyle>
        <a:font>
          <a:latin typeface="Arial"/>
          <a:ea typeface="Arial"/>
          <a:cs typeface="Arial"/>
        </a:font>
        <a:srgbClr val="000000"/>
      </a:tcTxStyle>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commentAuthors" Target="commentAuthor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7-11-21T15:34:13.878">
    <p:pos x="6000" y="0"/>
    <p:text>+andres.vazzano@gmail.com +benjaminrossi@gmail.com 
así suelta la figura no dice nada, traten de explicar de qué se trata</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2" dt="2017-11-21T15:58:27.392">
    <p:pos x="6000" y="0"/>
    <p:text>+andres.vazzano@gmail.com +benjaminrossi@gmail.com 
Sujeto=Actor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SzPts val="1400"/>
              <a:buChar char="●"/>
              <a:defRPr sz="1100"/>
            </a:lvl1pPr>
            <a:lvl2pPr lvl="1">
              <a:spcBef>
                <a:spcPts val="0"/>
              </a:spcBef>
              <a:buSzPts val="1400"/>
              <a:buChar char="○"/>
              <a:defRPr sz="1100"/>
            </a:lvl2pPr>
            <a:lvl3pPr lvl="2">
              <a:spcBef>
                <a:spcPts val="0"/>
              </a:spcBef>
              <a:buSzPts val="1400"/>
              <a:buChar char="■"/>
              <a:defRPr sz="1100"/>
            </a:lvl3pPr>
            <a:lvl4pPr lvl="3">
              <a:spcBef>
                <a:spcPts val="0"/>
              </a:spcBef>
              <a:buSzPts val="1400"/>
              <a:buChar char="●"/>
              <a:defRPr sz="1100"/>
            </a:lvl4pPr>
            <a:lvl5pPr lvl="4">
              <a:spcBef>
                <a:spcPts val="0"/>
              </a:spcBef>
              <a:buSzPts val="1400"/>
              <a:buChar char="○"/>
              <a:defRPr sz="1100"/>
            </a:lvl5pPr>
            <a:lvl6pPr lvl="5">
              <a:spcBef>
                <a:spcPts val="0"/>
              </a:spcBef>
              <a:buSzPts val="1400"/>
              <a:buChar char="■"/>
              <a:defRPr sz="1100"/>
            </a:lvl6pPr>
            <a:lvl7pPr lvl="6">
              <a:spcBef>
                <a:spcPts val="0"/>
              </a:spcBef>
              <a:buSzPts val="1400"/>
              <a:buChar char="●"/>
              <a:defRPr sz="1100"/>
            </a:lvl7pPr>
            <a:lvl8pPr lvl="7">
              <a:spcBef>
                <a:spcPts val="0"/>
              </a:spcBef>
              <a:buSzPts val="1400"/>
              <a:buChar char="○"/>
              <a:defRPr sz="1100"/>
            </a:lvl8pPr>
            <a:lvl9pPr lvl="8">
              <a:spcBef>
                <a:spcPts val="0"/>
              </a:spcBef>
              <a:buSzPts val="14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150000"/>
              </a:lnSpc>
              <a:spcBef>
                <a:spcPts val="1600"/>
              </a:spcBef>
              <a:spcAft>
                <a:spcPts val="400"/>
              </a:spcAft>
              <a:buClr>
                <a:schemeClr val="dk1"/>
              </a:buClr>
              <a:buSzPts val="1100"/>
              <a:buFont typeface="Arial"/>
              <a:buNone/>
            </a:pPr>
            <a:r>
              <a:rPr b="1" lang="es-419" sz="1200">
                <a:solidFill>
                  <a:schemeClr val="dk1"/>
                </a:solidFill>
              </a:rPr>
              <a:t>3.2.5 Núcleo de Tin Can</a:t>
            </a:r>
          </a:p>
          <a:p>
            <a:pPr indent="387350" lvl="0" rtl="0">
              <a:lnSpc>
                <a:spcPct val="150000"/>
              </a:lnSpc>
              <a:spcBef>
                <a:spcPts val="0"/>
              </a:spcBef>
              <a:buClr>
                <a:schemeClr val="dk1"/>
              </a:buClr>
              <a:buSzPts val="1100"/>
              <a:buFont typeface="Arial"/>
              <a:buNone/>
            </a:pPr>
            <a:r>
              <a:rPr lang="es-419">
                <a:solidFill>
                  <a:schemeClr val="dk1"/>
                </a:solidFill>
              </a:rPr>
              <a:t>El núcleo de Tin Can API es un sentencia con una estructura bastante simple:</a:t>
            </a:r>
          </a:p>
          <a:p>
            <a:pPr lvl="0" rtl="0" algn="ctr">
              <a:lnSpc>
                <a:spcPct val="150000"/>
              </a:lnSpc>
              <a:spcBef>
                <a:spcPts val="0"/>
              </a:spcBef>
              <a:buClr>
                <a:schemeClr val="dk1"/>
              </a:buClr>
              <a:buSzPts val="1100"/>
              <a:buFont typeface="Arial"/>
              <a:buNone/>
            </a:pPr>
            <a:r>
              <a:rPr b="1" lang="es-419">
                <a:solidFill>
                  <a:schemeClr val="dk1"/>
                </a:solidFill>
              </a:rPr>
              <a:t>Actor, Verbo, Acción</a:t>
            </a:r>
          </a:p>
          <a:p>
            <a:pPr indent="457200" lvl="0" rtl="0">
              <a:lnSpc>
                <a:spcPct val="150000"/>
              </a:lnSpc>
              <a:spcBef>
                <a:spcPts val="0"/>
              </a:spcBef>
              <a:buNone/>
            </a:pPr>
            <a:r>
              <a:rPr lang="es-419">
                <a:solidFill>
                  <a:schemeClr val="dk1"/>
                </a:solidFill>
              </a:rPr>
              <a:t>Los siguientes son ejemplos de sentencias Tin Can:</a:t>
            </a:r>
          </a:p>
          <a:p>
            <a:pPr indent="457200" lvl="0" rtl="0">
              <a:lnSpc>
                <a:spcPct val="150000"/>
              </a:lnSpc>
              <a:spcBef>
                <a:spcPts val="0"/>
              </a:spcBef>
              <a:buNone/>
            </a:pPr>
            <a:r>
              <a:t/>
            </a:r>
            <a:endParaRPr>
              <a:solidFill>
                <a:schemeClr val="dk1"/>
              </a:solidFill>
            </a:endParaRPr>
          </a:p>
          <a:p>
            <a:pPr indent="457200" lvl="0" rtl="0">
              <a:lnSpc>
                <a:spcPct val="150000"/>
              </a:lnSpc>
              <a:spcBef>
                <a:spcPts val="0"/>
              </a:spcBef>
              <a:buNone/>
            </a:pPr>
            <a:r>
              <a:t/>
            </a:r>
            <a:endParaRPr>
              <a:solidFill>
                <a:schemeClr val="dk1"/>
              </a:solidFill>
            </a:endParaRPr>
          </a:p>
          <a:p>
            <a:pPr indent="457200" lvl="0" rtl="0">
              <a:lnSpc>
                <a:spcPct val="150000"/>
              </a:lnSpc>
              <a:spcBef>
                <a:spcPts val="0"/>
              </a:spcBef>
              <a:buNone/>
            </a:pPr>
            <a:r>
              <a:rPr lang="es-419">
                <a:solidFill>
                  <a:schemeClr val="dk1"/>
                </a:solidFill>
              </a:rPr>
              <a:t>Estas declaraciones pueden ser simples o complejas. Los actores, verbos y objetos pueden variar ampliamente, y pueden ser descritos con diferentes niveles de detalle. Los actores también pueden describirse de varias maneras diferentes. Un actor no tiene que ser un estudiante, puede ser un instructor que está afirmando una declaración, o incluso un agente de software. Es responsabilidad del usuario final decidir el nivel de complejidad que se necesita.</a:t>
            </a:r>
          </a:p>
          <a:p>
            <a:pPr indent="457200" lvl="0" rtl="0">
              <a:lnSpc>
                <a:spcPct val="150000"/>
              </a:lnSpc>
              <a:spcBef>
                <a:spcPts val="0"/>
              </a:spcBef>
              <a:buNone/>
            </a:pPr>
            <a:r>
              <a:rPr lang="es-419">
                <a:solidFill>
                  <a:schemeClr val="dk1"/>
                </a:solidFill>
              </a:rPr>
              <a:t>Estas declaraciones serán los resultados de experimentar parte del contenido de e-learning; tomar una prueba, completar una simulación, o incluso un ensayo calificado por un instructor. El contenido ya no sólo se limita a SCO, y en este sentido el contenido se convierte en parte de algo más grande que llamamos "actividades". De esta manera, podemos pensar a los creadores de contenido como "proveedores de actividades."</a:t>
            </a:r>
          </a:p>
          <a:p>
            <a:pPr indent="387350" lvl="0" rtl="0">
              <a:lnSpc>
                <a:spcPct val="150000"/>
              </a:lnSpc>
              <a:spcBef>
                <a:spcPts val="0"/>
              </a:spcBef>
              <a:buClr>
                <a:schemeClr val="dk1"/>
              </a:buClr>
              <a:buSzPts val="1100"/>
              <a:buFont typeface="Arial"/>
              <a:buNone/>
            </a:pPr>
            <a:r>
              <a:t/>
            </a:r>
            <a:endParaRPr>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150000"/>
              </a:lnSpc>
              <a:spcBef>
                <a:spcPts val="1400"/>
              </a:spcBef>
              <a:spcAft>
                <a:spcPts val="400"/>
              </a:spcAft>
              <a:buClr>
                <a:schemeClr val="dk1"/>
              </a:buClr>
              <a:buSzPts val="1100"/>
              <a:buFont typeface="Arial"/>
              <a:buNone/>
            </a:pPr>
            <a:r>
              <a:rPr b="1" lang="es-419" sz="1200">
                <a:solidFill>
                  <a:schemeClr val="dk1"/>
                </a:solidFill>
              </a:rPr>
              <a:t>Simplicidad</a:t>
            </a:r>
          </a:p>
          <a:p>
            <a:pPr indent="387350" lvl="0" rtl="0">
              <a:lnSpc>
                <a:spcPct val="150000"/>
              </a:lnSpc>
              <a:spcBef>
                <a:spcPts val="0"/>
              </a:spcBef>
              <a:buClr>
                <a:schemeClr val="dk1"/>
              </a:buClr>
              <a:buSzPts val="1100"/>
              <a:buFont typeface="Arial"/>
              <a:buNone/>
            </a:pPr>
            <a:r>
              <a:rPr lang="es-419">
                <a:solidFill>
                  <a:schemeClr val="dk1"/>
                </a:solidFill>
              </a:rPr>
              <a:t>Los estándares de e-learning tradicionales son complejos y su implementación es costosa y lleva un tiempo significativo. Con la intención de simplificar la implementación Tin Can mejoró varios aspectos en comparación con su antecesor SCORM:</a:t>
            </a:r>
          </a:p>
          <a:p>
            <a:pPr indent="-298450" lvl="0" marL="457200" rtl="0">
              <a:lnSpc>
                <a:spcPct val="150000"/>
              </a:lnSpc>
              <a:spcBef>
                <a:spcPts val="0"/>
              </a:spcBef>
              <a:buClr>
                <a:schemeClr val="dk1"/>
              </a:buClr>
              <a:buSzPts val="1100"/>
              <a:buChar char="●"/>
            </a:pPr>
            <a:r>
              <a:rPr lang="es-419">
                <a:solidFill>
                  <a:schemeClr val="dk1"/>
                </a:solidFill>
              </a:rPr>
              <a:t>Ya no se tiene que lidiar con Javascript.</a:t>
            </a:r>
          </a:p>
          <a:p>
            <a:pPr indent="-298450" lvl="0" marL="457200" rtl="0">
              <a:lnSpc>
                <a:spcPct val="150000"/>
              </a:lnSpc>
              <a:spcBef>
                <a:spcPts val="0"/>
              </a:spcBef>
              <a:buClr>
                <a:schemeClr val="dk1"/>
              </a:buClr>
              <a:buSzPts val="1100"/>
              <a:buChar char="●"/>
            </a:pPr>
            <a:r>
              <a:rPr lang="es-419">
                <a:solidFill>
                  <a:schemeClr val="dk1"/>
                </a:solidFill>
              </a:rPr>
              <a:t>La complejidad de las actividades y la comunicación con el LRS fue reducida (menos llamadas a la API.)</a:t>
            </a:r>
          </a:p>
          <a:p>
            <a:pPr indent="-298450" lvl="0" marL="457200" rtl="0">
              <a:lnSpc>
                <a:spcPct val="150000"/>
              </a:lnSpc>
              <a:spcBef>
                <a:spcPts val="0"/>
              </a:spcBef>
              <a:buClr>
                <a:schemeClr val="dk1"/>
              </a:buClr>
              <a:buSzPts val="1100"/>
              <a:buChar char="●"/>
            </a:pPr>
            <a:r>
              <a:rPr lang="es-419">
                <a:solidFill>
                  <a:schemeClr val="dk1"/>
                </a:solidFill>
              </a:rPr>
              <a:t>Ya no hay archivos de manifiesto ni estructuras de archivos tan complejas.</a:t>
            </a:r>
          </a:p>
          <a:p>
            <a:pPr indent="-298450" lvl="0" marL="457200" rtl="0">
              <a:lnSpc>
                <a:spcPct val="150000"/>
              </a:lnSpc>
              <a:spcBef>
                <a:spcPts val="0"/>
              </a:spcBef>
              <a:buClr>
                <a:schemeClr val="dk1"/>
              </a:buClr>
              <a:buSzPts val="1100"/>
              <a:buChar char="●"/>
            </a:pPr>
            <a:r>
              <a:rPr lang="es-419">
                <a:solidFill>
                  <a:schemeClr val="dk1"/>
                </a:solidFill>
              </a:rPr>
              <a:t>No existen requisitos complejos para las actividades. Sólo tiene que ser capaz de enviar la declaración "Hice esto."</a:t>
            </a:r>
          </a:p>
          <a:p>
            <a:pPr indent="-298450" lvl="0" marL="457200" rtl="0">
              <a:lnSpc>
                <a:spcPct val="150000"/>
              </a:lnSpc>
              <a:spcBef>
                <a:spcPts val="0"/>
              </a:spcBef>
              <a:buClr>
                <a:schemeClr val="dk1"/>
              </a:buClr>
              <a:buSzPts val="1100"/>
              <a:buChar char="●"/>
            </a:pPr>
            <a:r>
              <a:rPr lang="es-419">
                <a:solidFill>
                  <a:schemeClr val="dk1"/>
                </a:solidFill>
              </a:rPr>
              <a:t>Dado que la actividad se ejecuta en su propio entorno (fuera de los LRS) no hay requisitos de interfaz de usuario que deba cumplir la actividad o el LRS.</a:t>
            </a:r>
          </a:p>
          <a:p>
            <a:pPr indent="-298450" lvl="0" marL="457200" rtl="0">
              <a:lnSpc>
                <a:spcPct val="150000"/>
              </a:lnSpc>
              <a:spcBef>
                <a:spcPts val="0"/>
              </a:spcBef>
              <a:buClr>
                <a:schemeClr val="dk1"/>
              </a:buClr>
              <a:buSzPts val="1100"/>
              <a:buChar char="●"/>
            </a:pPr>
            <a:r>
              <a:rPr lang="es-419">
                <a:solidFill>
                  <a:schemeClr val="dk1"/>
                </a:solidFill>
              </a:rPr>
              <a:t>Las declaraciones de Statements se han vuelto muy sencillas, de la forma Actor + Verbo + Actividad.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5" name="Shape 13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387350" lvl="0" rtl="0">
              <a:lnSpc>
                <a:spcPct val="150000"/>
              </a:lnSpc>
              <a:spcBef>
                <a:spcPts val="0"/>
              </a:spcBef>
              <a:buClr>
                <a:schemeClr val="dk1"/>
              </a:buClr>
              <a:buSzPts val="1100"/>
              <a:buFont typeface="Arial"/>
              <a:buNone/>
            </a:pPr>
            <a:r>
              <a:rPr lang="es-419">
                <a:solidFill>
                  <a:schemeClr val="dk1"/>
                </a:solidFill>
              </a:rPr>
              <a:t>Como vemos en la Figura 4, para Tin Can la actividad vive fuera de los LRS lo cual da lugar a los siguientes escenarios:</a:t>
            </a:r>
          </a:p>
          <a:p>
            <a:pPr indent="-298450" lvl="0" marL="457200" rtl="0">
              <a:lnSpc>
                <a:spcPct val="150000"/>
              </a:lnSpc>
              <a:spcBef>
                <a:spcPts val="0"/>
              </a:spcBef>
              <a:buClr>
                <a:schemeClr val="dk1"/>
              </a:buClr>
              <a:buSzPts val="1100"/>
              <a:buChar char="●"/>
            </a:pPr>
            <a:r>
              <a:rPr lang="es-419">
                <a:solidFill>
                  <a:schemeClr val="dk1"/>
                </a:solidFill>
              </a:rPr>
              <a:t>No hay necesidad de importar cursos del LMS.</a:t>
            </a:r>
          </a:p>
          <a:p>
            <a:pPr indent="-298450" lvl="0" marL="457200" rtl="0">
              <a:lnSpc>
                <a:spcPct val="150000"/>
              </a:lnSpc>
              <a:spcBef>
                <a:spcPts val="0"/>
              </a:spcBef>
              <a:buClr>
                <a:schemeClr val="dk1"/>
              </a:buClr>
              <a:buSzPts val="1100"/>
              <a:buChar char="●"/>
            </a:pPr>
            <a:r>
              <a:rPr lang="es-419">
                <a:solidFill>
                  <a:schemeClr val="dk1"/>
                </a:solidFill>
              </a:rPr>
              <a:t>Los creadores de contenido, proveedores de actividad, tienen un control completo sobre su contenido.</a:t>
            </a:r>
          </a:p>
          <a:p>
            <a:pPr indent="-298450" lvl="0" marL="457200" rtl="0">
              <a:lnSpc>
                <a:spcPct val="150000"/>
              </a:lnSpc>
              <a:spcBef>
                <a:spcPts val="0"/>
              </a:spcBef>
              <a:buClr>
                <a:schemeClr val="dk1"/>
              </a:buClr>
              <a:buSzPts val="1100"/>
              <a:buChar char="●"/>
            </a:pPr>
            <a:r>
              <a:rPr lang="es-419">
                <a:solidFill>
                  <a:schemeClr val="dk1"/>
                </a:solidFill>
              </a:rPr>
              <a:t>Cuando una actividad se actualiza, es decir, corrigió un error tipográfico, reformulado una pregunta, no hay necesidad de enviar los cambios a cada LMS.</a:t>
            </a:r>
          </a:p>
          <a:p>
            <a:pPr indent="-298450" lvl="0" marL="457200" rtl="0">
              <a:lnSpc>
                <a:spcPct val="150000"/>
              </a:lnSpc>
              <a:spcBef>
                <a:spcPts val="0"/>
              </a:spcBef>
              <a:buClr>
                <a:schemeClr val="dk1"/>
              </a:buClr>
              <a:buSzPts val="1100"/>
              <a:buChar char="●"/>
            </a:pPr>
            <a:r>
              <a:rPr lang="es-419">
                <a:solidFill>
                  <a:schemeClr val="dk1"/>
                </a:solidFill>
              </a:rPr>
              <a:t>Las actividades ya no tienen que estar almacenadas en el mismo repositorio. Un proveedor actividades puede componer contenido desde diferentes ubicaciones.</a:t>
            </a:r>
          </a:p>
          <a:p>
            <a:pPr indent="-298450" lvl="0" marL="457200" rtl="0">
              <a:lnSpc>
                <a:spcPct val="150000"/>
              </a:lnSpc>
              <a:spcBef>
                <a:spcPts val="0"/>
              </a:spcBef>
              <a:buClr>
                <a:schemeClr val="dk1"/>
              </a:buClr>
              <a:buSzPts val="1100"/>
              <a:buChar char="●"/>
            </a:pPr>
            <a:r>
              <a:rPr lang="es-419">
                <a:solidFill>
                  <a:schemeClr val="dk1"/>
                </a:solidFill>
              </a:rPr>
              <a:t>Una actividad no solo puede ser "contenido", también puede ser cualquier evento de aprendizaje.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2" name="Shape 14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9" name="Shape 14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150000"/>
              </a:lnSpc>
              <a:spcBef>
                <a:spcPts val="0"/>
              </a:spcBef>
              <a:buNone/>
            </a:pPr>
            <a:r>
              <a:rPr b="1" lang="es-419" sz="1400">
                <a:solidFill>
                  <a:schemeClr val="dk1"/>
                </a:solidFill>
              </a:rPr>
              <a:t>Statement API:</a:t>
            </a:r>
            <a:r>
              <a:rPr lang="es-419" sz="1400">
                <a:solidFill>
                  <a:schemeClr val="dk1"/>
                </a:solidFill>
              </a:rPr>
              <a:t> mediante la Statement API se realiza el intercambio de Statements desde y hacia el LRS. Provee los mecanismos necesarios para almacenar información en el LRS y para consultar la información contenida en el mismo. Por ejemplo, se pueden recuperar un Statement o un conjunto de Statements para realizar un reporte.</a:t>
            </a:r>
          </a:p>
          <a:p>
            <a:pPr lvl="0" rtl="0">
              <a:lnSpc>
                <a:spcPct val="150000"/>
              </a:lnSpc>
              <a:spcBef>
                <a:spcPts val="0"/>
              </a:spcBef>
              <a:buNone/>
            </a:pPr>
            <a:r>
              <a:t/>
            </a:r>
            <a:endParaRPr sz="1400">
              <a:solidFill>
                <a:schemeClr val="dk1"/>
              </a:solidFill>
            </a:endParaRPr>
          </a:p>
          <a:p>
            <a:pPr lvl="0" rtl="0">
              <a:lnSpc>
                <a:spcPct val="150000"/>
              </a:lnSpc>
              <a:spcBef>
                <a:spcPts val="0"/>
              </a:spcBef>
              <a:buNone/>
            </a:pPr>
            <a:r>
              <a:rPr b="1" lang="es-419" sz="1400">
                <a:solidFill>
                  <a:schemeClr val="dk1"/>
                </a:solidFill>
              </a:rPr>
              <a:t>State API: </a:t>
            </a:r>
            <a:r>
              <a:rPr lang="es-419" sz="1400">
                <a:solidFill>
                  <a:schemeClr val="dk1"/>
                </a:solidFill>
              </a:rPr>
              <a:t>esta API es generalmente utilizada por los proveedores de actividades para llevar control del estado de dichas actividades. Por ejemplo, una persona edita una imagen como parte de una actividad. Esta imagen puede ser guardada en el LRS mediante esta API. Al final de la actividad, una aplicación puede consultar los sucesivos cambios de estado de la imagen a lo largo del tiempo. También permite suspender, resumir, finalizar, etc., las actividades.</a:t>
            </a:r>
          </a:p>
          <a:p>
            <a:pPr lvl="0" rtl="0">
              <a:lnSpc>
                <a:spcPct val="150000"/>
              </a:lnSpc>
              <a:spcBef>
                <a:spcPts val="0"/>
              </a:spcBef>
              <a:buNone/>
            </a:pPr>
            <a:r>
              <a:rPr b="1" lang="es-419" sz="1400">
                <a:solidFill>
                  <a:schemeClr val="dk1"/>
                </a:solidFill>
              </a:rPr>
              <a:t>Activity Profile API: </a:t>
            </a:r>
            <a:r>
              <a:rPr lang="es-419" sz="1400">
                <a:solidFill>
                  <a:schemeClr val="dk1"/>
                </a:solidFill>
              </a:rPr>
              <a:t>permite almacenar datos relacionados a las actividades dentro del LRS. Esta información incluye una descripción completa de las actividades, sus definiciones, identificación, etc., para que el LRS pueda determinar correctamente a qué actividad se quiere acceder. Por ejemplo, como parte de una actividad, los usuarios juegan un juego y se guarda el puntaje obtenido mediante esta API. </a:t>
            </a:r>
          </a:p>
          <a:p>
            <a:pPr lvl="0" rtl="0">
              <a:lnSpc>
                <a:spcPct val="150000"/>
              </a:lnSpc>
              <a:spcBef>
                <a:spcPts val="0"/>
              </a:spcBef>
              <a:buNone/>
            </a:pPr>
            <a:r>
              <a:t/>
            </a:r>
            <a:endParaRPr b="1" sz="1400">
              <a:solidFill>
                <a:schemeClr val="dk1"/>
              </a:solidFill>
            </a:endParaRPr>
          </a:p>
          <a:p>
            <a:pPr lvl="0" rtl="0">
              <a:lnSpc>
                <a:spcPct val="150000"/>
              </a:lnSpc>
              <a:spcBef>
                <a:spcPts val="0"/>
              </a:spcBef>
              <a:buClr>
                <a:schemeClr val="dk1"/>
              </a:buClr>
              <a:buSzPts val="1100"/>
              <a:buFont typeface="Arial"/>
              <a:buNone/>
            </a:pPr>
            <a:r>
              <a:rPr b="1" lang="es-419" sz="1400">
                <a:solidFill>
                  <a:schemeClr val="dk1"/>
                </a:solidFill>
              </a:rPr>
              <a:t>Agent Profile API: </a:t>
            </a:r>
            <a:r>
              <a:rPr lang="es-419" sz="1400">
                <a:solidFill>
                  <a:schemeClr val="dk1"/>
                </a:solidFill>
              </a:rPr>
              <a:t>es similar a la State API y a la Activity API pero está enfocada en suministrar al LRS información respecto a los agentes. Es una manera de relacionar las diferentes formas en las que una persona ha sido identificada dentro del LRS asignando diferentes identificaciones y credenciales al agente.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6" name="Shape 15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3" name="Shape 16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7" name="Shape 17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Shape 2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7" name="Shape 21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Shape 2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6" name="Shape 22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200000"/>
              </a:lnSpc>
              <a:spcBef>
                <a:spcPts val="0"/>
              </a:spcBef>
              <a:buClr>
                <a:schemeClr val="dk1"/>
              </a:buClr>
              <a:buSzPts val="1100"/>
              <a:buFont typeface="Arial"/>
              <a:buNone/>
            </a:pPr>
            <a:r>
              <a:rPr lang="es-419" sz="1400">
                <a:solidFill>
                  <a:schemeClr val="dk1"/>
                </a:solidFill>
              </a:rPr>
              <a:t>Se ha propuesto una aplicación para facilitar a los alumnos el acceso a los sistemas de aprendizaje. Se decidió por una aplicación móvil porque creemos que dispositivos como computadoras personales de escritorio están perdiendo terreno frente a dispositivos móviles como tablets y smartphones. En la actualidad es cada vez más común el uso de este tipo de dispositivos para acceder a múltiples plataformas, entre ellas las brindadas por la facultad como a poyo a las asignaturas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Shape 2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3" name="Shape 23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wrap="square" tIns="91425"/>
          <a:lstStyle>
            <a:lvl1pPr lvl="0" rtl="0" algn="ctr">
              <a:spcBef>
                <a:spcPts val="0"/>
              </a:spcBef>
              <a:buSzPts val="5200"/>
              <a:buNone/>
              <a:defRPr sz="5200"/>
            </a:lvl1pPr>
            <a:lvl2pPr lvl="1" rtl="0" algn="ctr">
              <a:spcBef>
                <a:spcPts val="0"/>
              </a:spcBef>
              <a:buSzPts val="5200"/>
              <a:buNone/>
              <a:defRPr sz="5200"/>
            </a:lvl2pPr>
            <a:lvl3pPr lvl="2" rtl="0" algn="ctr">
              <a:spcBef>
                <a:spcPts val="0"/>
              </a:spcBef>
              <a:buSzPts val="5200"/>
              <a:buNone/>
              <a:defRPr sz="5200"/>
            </a:lvl3pPr>
            <a:lvl4pPr lvl="3" rtl="0" algn="ctr">
              <a:spcBef>
                <a:spcPts val="0"/>
              </a:spcBef>
              <a:buSzPts val="5200"/>
              <a:buNone/>
              <a:defRPr sz="5200"/>
            </a:lvl4pPr>
            <a:lvl5pPr lvl="4" rtl="0" algn="ctr">
              <a:spcBef>
                <a:spcPts val="0"/>
              </a:spcBef>
              <a:buSzPts val="5200"/>
              <a:buNone/>
              <a:defRPr sz="5200"/>
            </a:lvl5pPr>
            <a:lvl6pPr lvl="5" rtl="0" algn="ctr">
              <a:spcBef>
                <a:spcPts val="0"/>
              </a:spcBef>
              <a:buSzPts val="5200"/>
              <a:buNone/>
              <a:defRPr sz="5200"/>
            </a:lvl6pPr>
            <a:lvl7pPr lvl="6" rtl="0" algn="ctr">
              <a:spcBef>
                <a:spcPts val="0"/>
              </a:spcBef>
              <a:buSzPts val="5200"/>
              <a:buNone/>
              <a:defRPr sz="5200"/>
            </a:lvl7pPr>
            <a:lvl8pPr lvl="7" rtl="0" algn="ctr">
              <a:spcBef>
                <a:spcPts val="0"/>
              </a:spcBef>
              <a:buSzPts val="5200"/>
              <a:buNone/>
              <a:defRPr sz="5200"/>
            </a:lvl8pPr>
            <a:lvl9pPr lvl="8" rtl="0" algn="ctr">
              <a:spcBef>
                <a:spcPts val="0"/>
              </a:spcBef>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wrap="square" tIns="91425"/>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wrap="square" tIns="91425"/>
          <a:lstStyle>
            <a:lvl1pPr lvl="0" rtl="0" algn="ctr">
              <a:spcBef>
                <a:spcPts val="0"/>
              </a:spcBef>
              <a:buSzPts val="12000"/>
              <a:buNone/>
              <a:defRPr sz="12000"/>
            </a:lvl1pPr>
            <a:lvl2pPr lvl="1" rtl="0" algn="ctr">
              <a:spcBef>
                <a:spcPts val="0"/>
              </a:spcBef>
              <a:buSzPts val="12000"/>
              <a:buNone/>
              <a:defRPr sz="12000"/>
            </a:lvl2pPr>
            <a:lvl3pPr lvl="2" rtl="0" algn="ctr">
              <a:spcBef>
                <a:spcPts val="0"/>
              </a:spcBef>
              <a:buSzPts val="12000"/>
              <a:buNone/>
              <a:defRPr sz="12000"/>
            </a:lvl3pPr>
            <a:lvl4pPr lvl="3" rtl="0" algn="ctr">
              <a:spcBef>
                <a:spcPts val="0"/>
              </a:spcBef>
              <a:buSzPts val="12000"/>
              <a:buNone/>
              <a:defRPr sz="12000"/>
            </a:lvl4pPr>
            <a:lvl5pPr lvl="4" rtl="0" algn="ctr">
              <a:spcBef>
                <a:spcPts val="0"/>
              </a:spcBef>
              <a:buSzPts val="12000"/>
              <a:buNone/>
              <a:defRPr sz="12000"/>
            </a:lvl5pPr>
            <a:lvl6pPr lvl="5" rtl="0" algn="ctr">
              <a:spcBef>
                <a:spcPts val="0"/>
              </a:spcBef>
              <a:buSzPts val="12000"/>
              <a:buNone/>
              <a:defRPr sz="12000"/>
            </a:lvl6pPr>
            <a:lvl7pPr lvl="6" rtl="0" algn="ctr">
              <a:spcBef>
                <a:spcPts val="0"/>
              </a:spcBef>
              <a:buSzPts val="12000"/>
              <a:buNone/>
              <a:defRPr sz="12000"/>
            </a:lvl7pPr>
            <a:lvl8pPr lvl="7" rtl="0" algn="ctr">
              <a:spcBef>
                <a:spcPts val="0"/>
              </a:spcBef>
              <a:buSzPts val="12000"/>
              <a:buNone/>
              <a:defRPr sz="12000"/>
            </a:lvl8pPr>
            <a:lvl9pPr lvl="8" rtl="0" algn="ctr">
              <a:spcBef>
                <a:spcPts val="0"/>
              </a:spcBef>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wrap="square" tIns="91425"/>
          <a:lstStyle>
            <a:lvl1pPr lvl="0" rtl="0" algn="ctr">
              <a:spcBef>
                <a:spcPts val="0"/>
              </a:spcBef>
              <a:buSzPts val="1800"/>
              <a:buChar char="●"/>
              <a:defRPr/>
            </a:lvl1pPr>
            <a:lvl2pPr lvl="1" rtl="0" algn="ctr">
              <a:spcBef>
                <a:spcPts val="0"/>
              </a:spcBef>
              <a:buSzPts val="1400"/>
              <a:buChar char="○"/>
              <a:defRPr/>
            </a:lvl2pPr>
            <a:lvl3pPr lvl="2" rtl="0" algn="ctr">
              <a:spcBef>
                <a:spcPts val="0"/>
              </a:spcBef>
              <a:buSzPts val="1400"/>
              <a:buChar char="■"/>
              <a:defRPr/>
            </a:lvl3pPr>
            <a:lvl4pPr lvl="3" rtl="0" algn="ctr">
              <a:spcBef>
                <a:spcPts val="0"/>
              </a:spcBef>
              <a:buSzPts val="1400"/>
              <a:buChar char="●"/>
              <a:defRPr/>
            </a:lvl4pPr>
            <a:lvl5pPr lvl="4" rtl="0" algn="ctr">
              <a:spcBef>
                <a:spcPts val="0"/>
              </a:spcBef>
              <a:buSzPts val="1400"/>
              <a:buChar char="○"/>
              <a:defRPr/>
            </a:lvl5pPr>
            <a:lvl6pPr lvl="5" rtl="0" algn="ctr">
              <a:spcBef>
                <a:spcPts val="0"/>
              </a:spcBef>
              <a:buSzPts val="1400"/>
              <a:buChar char="■"/>
              <a:defRPr/>
            </a:lvl6pPr>
            <a:lvl7pPr lvl="6" rtl="0" algn="ctr">
              <a:spcBef>
                <a:spcPts val="0"/>
              </a:spcBef>
              <a:buSzPts val="1400"/>
              <a:buChar char="●"/>
              <a:defRPr/>
            </a:lvl7pPr>
            <a:lvl8pPr lvl="7" rtl="0" algn="ctr">
              <a:spcBef>
                <a:spcPts val="0"/>
              </a:spcBef>
              <a:buSzPts val="1400"/>
              <a:buChar char="○"/>
              <a:defRPr/>
            </a:lvl8pPr>
            <a:lvl9pPr lvl="8" rtl="0" algn="ctr">
              <a:spcBef>
                <a:spcPts val="0"/>
              </a:spcBef>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wrap="square" tIns="91425"/>
          <a:lstStyle>
            <a:lvl1pPr lvl="0" rtl="0" algn="ctr">
              <a:spcBef>
                <a:spcPts val="0"/>
              </a:spcBef>
              <a:buSzPts val="3600"/>
              <a:buNone/>
              <a:defRPr sz="3600"/>
            </a:lvl1pPr>
            <a:lvl2pPr lvl="1" rtl="0" algn="ctr">
              <a:spcBef>
                <a:spcPts val="0"/>
              </a:spcBef>
              <a:buSzPts val="3600"/>
              <a:buNone/>
              <a:defRPr sz="3600"/>
            </a:lvl2pPr>
            <a:lvl3pPr lvl="2" rtl="0" algn="ctr">
              <a:spcBef>
                <a:spcPts val="0"/>
              </a:spcBef>
              <a:buSzPts val="3600"/>
              <a:buNone/>
              <a:defRPr sz="3600"/>
            </a:lvl3pPr>
            <a:lvl4pPr lvl="3" rtl="0" algn="ctr">
              <a:spcBef>
                <a:spcPts val="0"/>
              </a:spcBef>
              <a:buSzPts val="3600"/>
              <a:buNone/>
              <a:defRPr sz="3600"/>
            </a:lvl4pPr>
            <a:lvl5pPr lvl="4" rtl="0" algn="ctr">
              <a:spcBef>
                <a:spcPts val="0"/>
              </a:spcBef>
              <a:buSzPts val="3600"/>
              <a:buNone/>
              <a:defRPr sz="3600"/>
            </a:lvl5pPr>
            <a:lvl6pPr lvl="5" rtl="0" algn="ctr">
              <a:spcBef>
                <a:spcPts val="0"/>
              </a:spcBef>
              <a:buSzPts val="3600"/>
              <a:buNone/>
              <a:defRPr sz="3600"/>
            </a:lvl6pPr>
            <a:lvl7pPr lvl="6" rtl="0" algn="ctr">
              <a:spcBef>
                <a:spcPts val="0"/>
              </a:spcBef>
              <a:buSzPts val="3600"/>
              <a:buNone/>
              <a:defRPr sz="3600"/>
            </a:lvl7pPr>
            <a:lvl8pPr lvl="7" rtl="0" algn="ctr">
              <a:spcBef>
                <a:spcPts val="0"/>
              </a:spcBef>
              <a:buSzPts val="3600"/>
              <a:buNone/>
              <a:defRPr sz="3600"/>
            </a:lvl8pPr>
            <a:lvl9pPr lvl="8" rtl="0" algn="ctr">
              <a:spcBef>
                <a:spcPts val="0"/>
              </a:spcBef>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wrap="square" tIns="91425"/>
          <a:lstStyle>
            <a:lvl1pPr lvl="0" rtl="0">
              <a:spcBef>
                <a:spcPts val="0"/>
              </a:spcBef>
              <a:buSzPts val="2800"/>
              <a:buNone/>
              <a:defRPr/>
            </a:lvl1pPr>
            <a:lvl2pPr lvl="1" rtl="0">
              <a:spcBef>
                <a:spcPts val="0"/>
              </a:spcBef>
              <a:buSzPts val="2800"/>
              <a:buNone/>
              <a:defRPr/>
            </a:lvl2pPr>
            <a:lvl3pPr lvl="2" rtl="0">
              <a:spcBef>
                <a:spcPts val="0"/>
              </a:spcBef>
              <a:buSzPts val="2800"/>
              <a:buNone/>
              <a:defRPr/>
            </a:lvl3pPr>
            <a:lvl4pPr lvl="3" rtl="0">
              <a:spcBef>
                <a:spcPts val="0"/>
              </a:spcBef>
              <a:buSzPts val="2800"/>
              <a:buNone/>
              <a:defRPr/>
            </a:lvl4pPr>
            <a:lvl5pPr lvl="4" rtl="0">
              <a:spcBef>
                <a:spcPts val="0"/>
              </a:spcBef>
              <a:buSzPts val="2800"/>
              <a:buNone/>
              <a:defRPr/>
            </a:lvl5pPr>
            <a:lvl6pPr lvl="5" rtl="0">
              <a:spcBef>
                <a:spcPts val="0"/>
              </a:spcBef>
              <a:buSzPts val="2800"/>
              <a:buNone/>
              <a:defRPr/>
            </a:lvl6pPr>
            <a:lvl7pPr lvl="6" rtl="0">
              <a:spcBef>
                <a:spcPts val="0"/>
              </a:spcBef>
              <a:buSzPts val="2800"/>
              <a:buNone/>
              <a:defRPr/>
            </a:lvl7pPr>
            <a:lvl8pPr lvl="7" rtl="0">
              <a:spcBef>
                <a:spcPts val="0"/>
              </a:spcBef>
              <a:buSzPts val="2800"/>
              <a:buNone/>
              <a:defRPr/>
            </a:lvl8pPr>
            <a:lvl9pPr lvl="8" rtl="0">
              <a:spcBef>
                <a:spcPts val="0"/>
              </a:spcBef>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wrap="square" tIns="91425"/>
          <a:lstStyle>
            <a:lvl1pPr lvl="0" rtl="0">
              <a:spcBef>
                <a:spcPts val="0"/>
              </a:spcBef>
              <a:buSzPts val="1800"/>
              <a:buChar char="●"/>
              <a:defRPr/>
            </a:lvl1pPr>
            <a:lvl2pPr lvl="1" rtl="0">
              <a:spcBef>
                <a:spcPts val="0"/>
              </a:spcBef>
              <a:buSzPts val="1400"/>
              <a:buChar char="○"/>
              <a:defRPr/>
            </a:lvl2pPr>
            <a:lvl3pPr lvl="2" rtl="0">
              <a:spcBef>
                <a:spcPts val="0"/>
              </a:spcBef>
              <a:buSzPts val="1400"/>
              <a:buChar char="■"/>
              <a:defRPr/>
            </a:lvl3pPr>
            <a:lvl4pPr lvl="3" rtl="0">
              <a:spcBef>
                <a:spcPts val="0"/>
              </a:spcBef>
              <a:buSzPts val="1400"/>
              <a:buChar char="●"/>
              <a:defRPr/>
            </a:lvl4pPr>
            <a:lvl5pPr lvl="4" rtl="0">
              <a:spcBef>
                <a:spcPts val="0"/>
              </a:spcBef>
              <a:buSzPts val="1400"/>
              <a:buChar char="○"/>
              <a:defRPr/>
            </a:lvl5pPr>
            <a:lvl6pPr lvl="5" rtl="0">
              <a:spcBef>
                <a:spcPts val="0"/>
              </a:spcBef>
              <a:buSzPts val="1400"/>
              <a:buChar char="■"/>
              <a:defRPr/>
            </a:lvl6pPr>
            <a:lvl7pPr lvl="6" rtl="0">
              <a:spcBef>
                <a:spcPts val="0"/>
              </a:spcBef>
              <a:buSzPts val="1400"/>
              <a:buChar char="●"/>
              <a:defRPr/>
            </a:lvl7pPr>
            <a:lvl8pPr lvl="7" rtl="0">
              <a:spcBef>
                <a:spcPts val="0"/>
              </a:spcBef>
              <a:buSzPts val="1400"/>
              <a:buChar char="○"/>
              <a:defRPr/>
            </a:lvl8pPr>
            <a:lvl9pPr lvl="8" rtl="0">
              <a:spcBef>
                <a:spcPts val="0"/>
              </a:spcBef>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rtl="0">
              <a:spcBef>
                <a:spcPts val="0"/>
              </a:spcBef>
              <a:buSzPts val="2800"/>
              <a:buNone/>
              <a:defRPr/>
            </a:lvl1pPr>
            <a:lvl2pPr lvl="1" rtl="0">
              <a:spcBef>
                <a:spcPts val="0"/>
              </a:spcBef>
              <a:buSzPts val="2800"/>
              <a:buNone/>
              <a:defRPr/>
            </a:lvl2pPr>
            <a:lvl3pPr lvl="2" rtl="0">
              <a:spcBef>
                <a:spcPts val="0"/>
              </a:spcBef>
              <a:buSzPts val="2800"/>
              <a:buNone/>
              <a:defRPr/>
            </a:lvl3pPr>
            <a:lvl4pPr lvl="3" rtl="0">
              <a:spcBef>
                <a:spcPts val="0"/>
              </a:spcBef>
              <a:buSzPts val="2800"/>
              <a:buNone/>
              <a:defRPr/>
            </a:lvl4pPr>
            <a:lvl5pPr lvl="4" rtl="0">
              <a:spcBef>
                <a:spcPts val="0"/>
              </a:spcBef>
              <a:buSzPts val="2800"/>
              <a:buNone/>
              <a:defRPr/>
            </a:lvl5pPr>
            <a:lvl6pPr lvl="5" rtl="0">
              <a:spcBef>
                <a:spcPts val="0"/>
              </a:spcBef>
              <a:buSzPts val="2800"/>
              <a:buNone/>
              <a:defRPr/>
            </a:lvl6pPr>
            <a:lvl7pPr lvl="6" rtl="0">
              <a:spcBef>
                <a:spcPts val="0"/>
              </a:spcBef>
              <a:buSzPts val="2800"/>
              <a:buNone/>
              <a:defRPr/>
            </a:lvl7pPr>
            <a:lvl8pPr lvl="7" rtl="0">
              <a:spcBef>
                <a:spcPts val="0"/>
              </a:spcBef>
              <a:buSzPts val="2800"/>
              <a:buNone/>
              <a:defRPr/>
            </a:lvl8pPr>
            <a:lvl9pPr lvl="8" rtl="0">
              <a:spcBef>
                <a:spcPts val="0"/>
              </a:spcBef>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wrap="square" tIns="91425"/>
          <a:lstStyle>
            <a:lvl1pPr lvl="0" rtl="0">
              <a:spcBef>
                <a:spcPts val="0"/>
              </a:spcBef>
              <a:buSzPts val="1400"/>
              <a:buChar char="●"/>
              <a:defRPr sz="1400"/>
            </a:lvl1pPr>
            <a:lvl2pPr lvl="1" rtl="0">
              <a:spcBef>
                <a:spcPts val="0"/>
              </a:spcBef>
              <a:buSzPts val="1200"/>
              <a:buChar char="○"/>
              <a:defRPr sz="1200"/>
            </a:lvl2pPr>
            <a:lvl3pPr lvl="2" rtl="0">
              <a:spcBef>
                <a:spcPts val="0"/>
              </a:spcBef>
              <a:buSzPts val="1200"/>
              <a:buChar char="■"/>
              <a:defRPr sz="1200"/>
            </a:lvl3pPr>
            <a:lvl4pPr lvl="3" rtl="0">
              <a:spcBef>
                <a:spcPts val="0"/>
              </a:spcBef>
              <a:buSzPts val="1200"/>
              <a:buChar char="●"/>
              <a:defRPr sz="1200"/>
            </a:lvl4pPr>
            <a:lvl5pPr lvl="4" rtl="0">
              <a:spcBef>
                <a:spcPts val="0"/>
              </a:spcBef>
              <a:buSzPts val="1200"/>
              <a:buChar char="○"/>
              <a:defRPr sz="1200"/>
            </a:lvl5pPr>
            <a:lvl6pPr lvl="5" rtl="0">
              <a:spcBef>
                <a:spcPts val="0"/>
              </a:spcBef>
              <a:buSzPts val="1200"/>
              <a:buChar char="■"/>
              <a:defRPr sz="1200"/>
            </a:lvl6pPr>
            <a:lvl7pPr lvl="6" rtl="0">
              <a:spcBef>
                <a:spcPts val="0"/>
              </a:spcBef>
              <a:buSzPts val="1200"/>
              <a:buChar char="●"/>
              <a:defRPr sz="1200"/>
            </a:lvl7pPr>
            <a:lvl8pPr lvl="7" rtl="0">
              <a:spcBef>
                <a:spcPts val="0"/>
              </a:spcBef>
              <a:buSzPts val="1200"/>
              <a:buChar char="○"/>
              <a:defRPr sz="1200"/>
            </a:lvl8pPr>
            <a:lvl9pPr lvl="8" rtl="0">
              <a:spcBef>
                <a:spcPts val="0"/>
              </a:spcBef>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wrap="square" tIns="91425"/>
          <a:lstStyle>
            <a:lvl1pPr lvl="0" rtl="0">
              <a:spcBef>
                <a:spcPts val="0"/>
              </a:spcBef>
              <a:buSzPts val="1400"/>
              <a:buChar char="●"/>
              <a:defRPr sz="1400"/>
            </a:lvl1pPr>
            <a:lvl2pPr lvl="1" rtl="0">
              <a:spcBef>
                <a:spcPts val="0"/>
              </a:spcBef>
              <a:buSzPts val="1200"/>
              <a:buChar char="○"/>
              <a:defRPr sz="1200"/>
            </a:lvl2pPr>
            <a:lvl3pPr lvl="2" rtl="0">
              <a:spcBef>
                <a:spcPts val="0"/>
              </a:spcBef>
              <a:buSzPts val="1200"/>
              <a:buChar char="■"/>
              <a:defRPr sz="1200"/>
            </a:lvl3pPr>
            <a:lvl4pPr lvl="3" rtl="0">
              <a:spcBef>
                <a:spcPts val="0"/>
              </a:spcBef>
              <a:buSzPts val="1200"/>
              <a:buChar char="●"/>
              <a:defRPr sz="1200"/>
            </a:lvl4pPr>
            <a:lvl5pPr lvl="4" rtl="0">
              <a:spcBef>
                <a:spcPts val="0"/>
              </a:spcBef>
              <a:buSzPts val="1200"/>
              <a:buChar char="○"/>
              <a:defRPr sz="1200"/>
            </a:lvl5pPr>
            <a:lvl6pPr lvl="5" rtl="0">
              <a:spcBef>
                <a:spcPts val="0"/>
              </a:spcBef>
              <a:buSzPts val="1200"/>
              <a:buChar char="■"/>
              <a:defRPr sz="1200"/>
            </a:lvl6pPr>
            <a:lvl7pPr lvl="6" rtl="0">
              <a:spcBef>
                <a:spcPts val="0"/>
              </a:spcBef>
              <a:buSzPts val="1200"/>
              <a:buChar char="●"/>
              <a:defRPr sz="1200"/>
            </a:lvl7pPr>
            <a:lvl8pPr lvl="7" rtl="0">
              <a:spcBef>
                <a:spcPts val="0"/>
              </a:spcBef>
              <a:buSzPts val="1200"/>
              <a:buChar char="○"/>
              <a:defRPr sz="1200"/>
            </a:lvl8pPr>
            <a:lvl9pPr lvl="8" rtl="0">
              <a:spcBef>
                <a:spcPts val="0"/>
              </a:spcBef>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wrap="square" tIns="91425"/>
          <a:lstStyle>
            <a:lvl1pPr lvl="0" rtl="0">
              <a:spcBef>
                <a:spcPts val="0"/>
              </a:spcBef>
              <a:buSzPts val="2800"/>
              <a:buNone/>
              <a:defRPr/>
            </a:lvl1pPr>
            <a:lvl2pPr lvl="1" rtl="0">
              <a:spcBef>
                <a:spcPts val="0"/>
              </a:spcBef>
              <a:buSzPts val="2800"/>
              <a:buNone/>
              <a:defRPr/>
            </a:lvl2pPr>
            <a:lvl3pPr lvl="2" rtl="0">
              <a:spcBef>
                <a:spcPts val="0"/>
              </a:spcBef>
              <a:buSzPts val="2800"/>
              <a:buNone/>
              <a:defRPr/>
            </a:lvl3pPr>
            <a:lvl4pPr lvl="3" rtl="0">
              <a:spcBef>
                <a:spcPts val="0"/>
              </a:spcBef>
              <a:buSzPts val="2800"/>
              <a:buNone/>
              <a:defRPr/>
            </a:lvl4pPr>
            <a:lvl5pPr lvl="4" rtl="0">
              <a:spcBef>
                <a:spcPts val="0"/>
              </a:spcBef>
              <a:buSzPts val="2800"/>
              <a:buNone/>
              <a:defRPr/>
            </a:lvl5pPr>
            <a:lvl6pPr lvl="5" rtl="0">
              <a:spcBef>
                <a:spcPts val="0"/>
              </a:spcBef>
              <a:buSzPts val="2800"/>
              <a:buNone/>
              <a:defRPr/>
            </a:lvl6pPr>
            <a:lvl7pPr lvl="6" rtl="0">
              <a:spcBef>
                <a:spcPts val="0"/>
              </a:spcBef>
              <a:buSzPts val="2800"/>
              <a:buNone/>
              <a:defRPr/>
            </a:lvl7pPr>
            <a:lvl8pPr lvl="7" rtl="0">
              <a:spcBef>
                <a:spcPts val="0"/>
              </a:spcBef>
              <a:buSzPts val="2800"/>
              <a:buNone/>
              <a:defRPr/>
            </a:lvl8pPr>
            <a:lvl9pPr lvl="8" rtl="0">
              <a:spcBef>
                <a:spcPts val="0"/>
              </a:spcBef>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wrap="square" tIns="91425"/>
          <a:lstStyle>
            <a:lvl1pPr lvl="0" rtl="0">
              <a:spcBef>
                <a:spcPts val="0"/>
              </a:spcBef>
              <a:buSzPts val="2400"/>
              <a:buNone/>
              <a:defRPr sz="2400"/>
            </a:lvl1pPr>
            <a:lvl2pPr lvl="1" rtl="0">
              <a:spcBef>
                <a:spcPts val="0"/>
              </a:spcBef>
              <a:buSzPts val="2400"/>
              <a:buNone/>
              <a:defRPr sz="2400"/>
            </a:lvl2pPr>
            <a:lvl3pPr lvl="2" rtl="0">
              <a:spcBef>
                <a:spcPts val="0"/>
              </a:spcBef>
              <a:buSzPts val="2400"/>
              <a:buNone/>
              <a:defRPr sz="2400"/>
            </a:lvl3pPr>
            <a:lvl4pPr lvl="3" rtl="0">
              <a:spcBef>
                <a:spcPts val="0"/>
              </a:spcBef>
              <a:buSzPts val="2400"/>
              <a:buNone/>
              <a:defRPr sz="2400"/>
            </a:lvl4pPr>
            <a:lvl5pPr lvl="4" rtl="0">
              <a:spcBef>
                <a:spcPts val="0"/>
              </a:spcBef>
              <a:buSzPts val="2400"/>
              <a:buNone/>
              <a:defRPr sz="2400"/>
            </a:lvl5pPr>
            <a:lvl6pPr lvl="5" rtl="0">
              <a:spcBef>
                <a:spcPts val="0"/>
              </a:spcBef>
              <a:buSzPts val="2400"/>
              <a:buNone/>
              <a:defRPr sz="2400"/>
            </a:lvl6pPr>
            <a:lvl7pPr lvl="6" rtl="0">
              <a:spcBef>
                <a:spcPts val="0"/>
              </a:spcBef>
              <a:buSzPts val="2400"/>
              <a:buNone/>
              <a:defRPr sz="2400"/>
            </a:lvl7pPr>
            <a:lvl8pPr lvl="7" rtl="0">
              <a:spcBef>
                <a:spcPts val="0"/>
              </a:spcBef>
              <a:buSzPts val="2400"/>
              <a:buNone/>
              <a:defRPr sz="2400"/>
            </a:lvl8pPr>
            <a:lvl9pPr lvl="8" rtl="0">
              <a:spcBef>
                <a:spcPts val="0"/>
              </a:spcBef>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wrap="square" tIns="91425"/>
          <a:lstStyle>
            <a:lvl1pPr lvl="0" rtl="0">
              <a:spcBef>
                <a:spcPts val="0"/>
              </a:spcBef>
              <a:buSzPts val="1200"/>
              <a:buChar char="●"/>
              <a:defRPr sz="1200"/>
            </a:lvl1pPr>
            <a:lvl2pPr lvl="1" rtl="0">
              <a:spcBef>
                <a:spcPts val="0"/>
              </a:spcBef>
              <a:buSzPts val="1200"/>
              <a:buChar char="○"/>
              <a:defRPr sz="1200"/>
            </a:lvl2pPr>
            <a:lvl3pPr lvl="2" rtl="0">
              <a:spcBef>
                <a:spcPts val="0"/>
              </a:spcBef>
              <a:buSzPts val="1200"/>
              <a:buChar char="■"/>
              <a:defRPr sz="1200"/>
            </a:lvl3pPr>
            <a:lvl4pPr lvl="3" rtl="0">
              <a:spcBef>
                <a:spcPts val="0"/>
              </a:spcBef>
              <a:buSzPts val="1200"/>
              <a:buChar char="●"/>
              <a:defRPr sz="1200"/>
            </a:lvl4pPr>
            <a:lvl5pPr lvl="4" rtl="0">
              <a:spcBef>
                <a:spcPts val="0"/>
              </a:spcBef>
              <a:buSzPts val="1200"/>
              <a:buChar char="○"/>
              <a:defRPr sz="1200"/>
            </a:lvl5pPr>
            <a:lvl6pPr lvl="5" rtl="0">
              <a:spcBef>
                <a:spcPts val="0"/>
              </a:spcBef>
              <a:buSzPts val="1200"/>
              <a:buChar char="■"/>
              <a:defRPr sz="1200"/>
            </a:lvl6pPr>
            <a:lvl7pPr lvl="6" rtl="0">
              <a:spcBef>
                <a:spcPts val="0"/>
              </a:spcBef>
              <a:buSzPts val="1200"/>
              <a:buChar char="●"/>
              <a:defRPr sz="1200"/>
            </a:lvl7pPr>
            <a:lvl8pPr lvl="7" rtl="0">
              <a:spcBef>
                <a:spcPts val="0"/>
              </a:spcBef>
              <a:buSzPts val="1200"/>
              <a:buChar char="○"/>
              <a:defRPr sz="1200"/>
            </a:lvl8pPr>
            <a:lvl9pPr lvl="8" rtl="0">
              <a:spcBef>
                <a:spcPts val="0"/>
              </a:spcBef>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wrap="square" tIns="91425"/>
          <a:lstStyle>
            <a:lvl1pPr lvl="0" rtl="0">
              <a:spcBef>
                <a:spcPts val="0"/>
              </a:spcBef>
              <a:buSzPts val="4800"/>
              <a:buNone/>
              <a:defRPr sz="4800"/>
            </a:lvl1pPr>
            <a:lvl2pPr lvl="1" rtl="0">
              <a:spcBef>
                <a:spcPts val="0"/>
              </a:spcBef>
              <a:buSzPts val="4800"/>
              <a:buNone/>
              <a:defRPr sz="4800"/>
            </a:lvl2pPr>
            <a:lvl3pPr lvl="2" rtl="0">
              <a:spcBef>
                <a:spcPts val="0"/>
              </a:spcBef>
              <a:buSzPts val="4800"/>
              <a:buNone/>
              <a:defRPr sz="4800"/>
            </a:lvl3pPr>
            <a:lvl4pPr lvl="3" rtl="0">
              <a:spcBef>
                <a:spcPts val="0"/>
              </a:spcBef>
              <a:buSzPts val="4800"/>
              <a:buNone/>
              <a:defRPr sz="4800"/>
            </a:lvl4pPr>
            <a:lvl5pPr lvl="4" rtl="0">
              <a:spcBef>
                <a:spcPts val="0"/>
              </a:spcBef>
              <a:buSzPts val="4800"/>
              <a:buNone/>
              <a:defRPr sz="4800"/>
            </a:lvl5pPr>
            <a:lvl6pPr lvl="5" rtl="0">
              <a:spcBef>
                <a:spcPts val="0"/>
              </a:spcBef>
              <a:buSzPts val="4800"/>
              <a:buNone/>
              <a:defRPr sz="4800"/>
            </a:lvl6pPr>
            <a:lvl7pPr lvl="6" rtl="0">
              <a:spcBef>
                <a:spcPts val="0"/>
              </a:spcBef>
              <a:buSzPts val="4800"/>
              <a:buNone/>
              <a:defRPr sz="4800"/>
            </a:lvl7pPr>
            <a:lvl8pPr lvl="7" rtl="0">
              <a:spcBef>
                <a:spcPts val="0"/>
              </a:spcBef>
              <a:buSzPts val="4800"/>
              <a:buNone/>
              <a:defRPr sz="4800"/>
            </a:lvl8pPr>
            <a:lvl9pPr lvl="8" rtl="0">
              <a:spcBef>
                <a:spcPts val="0"/>
              </a:spcBef>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wrap="square" tIns="91425"/>
          <a:lstStyle>
            <a:lvl1pPr lvl="0" rtl="0" algn="ctr">
              <a:spcBef>
                <a:spcPts val="0"/>
              </a:spcBef>
              <a:buSzPts val="4200"/>
              <a:buNone/>
              <a:defRPr sz="4200"/>
            </a:lvl1pPr>
            <a:lvl2pPr lvl="1" rtl="0" algn="ctr">
              <a:spcBef>
                <a:spcPts val="0"/>
              </a:spcBef>
              <a:buSzPts val="4200"/>
              <a:buNone/>
              <a:defRPr sz="4200"/>
            </a:lvl2pPr>
            <a:lvl3pPr lvl="2" rtl="0" algn="ctr">
              <a:spcBef>
                <a:spcPts val="0"/>
              </a:spcBef>
              <a:buSzPts val="4200"/>
              <a:buNone/>
              <a:defRPr sz="4200"/>
            </a:lvl3pPr>
            <a:lvl4pPr lvl="3" rtl="0" algn="ctr">
              <a:spcBef>
                <a:spcPts val="0"/>
              </a:spcBef>
              <a:buSzPts val="4200"/>
              <a:buNone/>
              <a:defRPr sz="4200"/>
            </a:lvl4pPr>
            <a:lvl5pPr lvl="4" rtl="0" algn="ctr">
              <a:spcBef>
                <a:spcPts val="0"/>
              </a:spcBef>
              <a:buSzPts val="4200"/>
              <a:buNone/>
              <a:defRPr sz="4200"/>
            </a:lvl5pPr>
            <a:lvl6pPr lvl="5" rtl="0" algn="ctr">
              <a:spcBef>
                <a:spcPts val="0"/>
              </a:spcBef>
              <a:buSzPts val="4200"/>
              <a:buNone/>
              <a:defRPr sz="4200"/>
            </a:lvl6pPr>
            <a:lvl7pPr lvl="6" rtl="0" algn="ctr">
              <a:spcBef>
                <a:spcPts val="0"/>
              </a:spcBef>
              <a:buSzPts val="4200"/>
              <a:buNone/>
              <a:defRPr sz="4200"/>
            </a:lvl7pPr>
            <a:lvl8pPr lvl="7" rtl="0" algn="ctr">
              <a:spcBef>
                <a:spcPts val="0"/>
              </a:spcBef>
              <a:buSzPts val="4200"/>
              <a:buNone/>
              <a:defRPr sz="4200"/>
            </a:lvl8pPr>
            <a:lvl9pPr lvl="8" rtl="0" algn="ctr">
              <a:spcBef>
                <a:spcPts val="0"/>
              </a:spcBef>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wrap="square" tIns="91425"/>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wrap="square" tIns="91425"/>
          <a:lstStyle>
            <a:lvl1pPr lvl="0" rtl="0">
              <a:spcBef>
                <a:spcPts val="0"/>
              </a:spcBef>
              <a:buSzPts val="1800"/>
              <a:buChar char="●"/>
              <a:defRPr/>
            </a:lvl1pPr>
            <a:lvl2pPr lvl="1" rtl="0">
              <a:spcBef>
                <a:spcPts val="0"/>
              </a:spcBef>
              <a:buSzPts val="1400"/>
              <a:buChar char="○"/>
              <a:defRPr/>
            </a:lvl2pPr>
            <a:lvl3pPr lvl="2" rtl="0">
              <a:spcBef>
                <a:spcPts val="0"/>
              </a:spcBef>
              <a:buSzPts val="1400"/>
              <a:buChar char="■"/>
              <a:defRPr/>
            </a:lvl3pPr>
            <a:lvl4pPr lvl="3" rtl="0">
              <a:spcBef>
                <a:spcPts val="0"/>
              </a:spcBef>
              <a:buSzPts val="1400"/>
              <a:buChar char="●"/>
              <a:defRPr/>
            </a:lvl4pPr>
            <a:lvl5pPr lvl="4" rtl="0">
              <a:spcBef>
                <a:spcPts val="0"/>
              </a:spcBef>
              <a:buSzPts val="1400"/>
              <a:buChar char="○"/>
              <a:defRPr/>
            </a:lvl5pPr>
            <a:lvl6pPr lvl="5" rtl="0">
              <a:spcBef>
                <a:spcPts val="0"/>
              </a:spcBef>
              <a:buSzPts val="1400"/>
              <a:buChar char="■"/>
              <a:defRPr/>
            </a:lvl6pPr>
            <a:lvl7pPr lvl="6" rtl="0">
              <a:spcBef>
                <a:spcPts val="0"/>
              </a:spcBef>
              <a:buSzPts val="1400"/>
              <a:buChar char="●"/>
              <a:defRPr/>
            </a:lvl7pPr>
            <a:lvl8pPr lvl="7" rtl="0">
              <a:spcBef>
                <a:spcPts val="0"/>
              </a:spcBef>
              <a:buSzPts val="1400"/>
              <a:buChar char="○"/>
              <a:defRPr/>
            </a:lvl8pPr>
            <a:lvl9pPr lvl="8" rtl="0">
              <a:spcBef>
                <a:spcPts val="0"/>
              </a:spcBef>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wrap="square" tIns="91425"/>
          <a:lstStyle>
            <a:lvl1pPr lvl="0" rtl="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gradFill>
          <a:gsLst>
            <a:gs pos="0">
              <a:srgbClr val="DCECD5"/>
            </a:gs>
            <a:gs pos="100000">
              <a:srgbClr val="93BC81"/>
            </a:gs>
          </a:gsLst>
          <a:path path="circle">
            <a:fillToRect b="50%" l="50%" r="50%" t="50%"/>
          </a:path>
          <a:tileRect/>
        </a:gra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rtl="0">
              <a:spcBef>
                <a:spcPts val="0"/>
              </a:spcBef>
              <a:buClr>
                <a:schemeClr val="dk1"/>
              </a:buClr>
              <a:buSzPts val="2800"/>
              <a:buNone/>
              <a:defRPr sz="2800">
                <a:solidFill>
                  <a:schemeClr val="dk1"/>
                </a:solidFill>
              </a:defRPr>
            </a:lvl1pPr>
            <a:lvl2pPr lvl="1" rtl="0">
              <a:spcBef>
                <a:spcPts val="0"/>
              </a:spcBef>
              <a:buClr>
                <a:schemeClr val="dk1"/>
              </a:buClr>
              <a:buSzPts val="2800"/>
              <a:buNone/>
              <a:defRPr sz="2800">
                <a:solidFill>
                  <a:schemeClr val="dk1"/>
                </a:solidFill>
              </a:defRPr>
            </a:lvl2pPr>
            <a:lvl3pPr lvl="2" rtl="0">
              <a:spcBef>
                <a:spcPts val="0"/>
              </a:spcBef>
              <a:buClr>
                <a:schemeClr val="dk1"/>
              </a:buClr>
              <a:buSzPts val="2800"/>
              <a:buNone/>
              <a:defRPr sz="2800">
                <a:solidFill>
                  <a:schemeClr val="dk1"/>
                </a:solidFill>
              </a:defRPr>
            </a:lvl3pPr>
            <a:lvl4pPr lvl="3" rtl="0">
              <a:spcBef>
                <a:spcPts val="0"/>
              </a:spcBef>
              <a:buClr>
                <a:schemeClr val="dk1"/>
              </a:buClr>
              <a:buSzPts val="2800"/>
              <a:buNone/>
              <a:defRPr sz="2800">
                <a:solidFill>
                  <a:schemeClr val="dk1"/>
                </a:solidFill>
              </a:defRPr>
            </a:lvl4pPr>
            <a:lvl5pPr lvl="4" rtl="0">
              <a:spcBef>
                <a:spcPts val="0"/>
              </a:spcBef>
              <a:buClr>
                <a:schemeClr val="dk1"/>
              </a:buClr>
              <a:buSzPts val="2800"/>
              <a:buNone/>
              <a:defRPr sz="2800">
                <a:solidFill>
                  <a:schemeClr val="dk1"/>
                </a:solidFill>
              </a:defRPr>
            </a:lvl5pPr>
            <a:lvl6pPr lvl="5" rtl="0">
              <a:spcBef>
                <a:spcPts val="0"/>
              </a:spcBef>
              <a:buClr>
                <a:schemeClr val="dk1"/>
              </a:buClr>
              <a:buSzPts val="2800"/>
              <a:buNone/>
              <a:defRPr sz="2800">
                <a:solidFill>
                  <a:schemeClr val="dk1"/>
                </a:solidFill>
              </a:defRPr>
            </a:lvl6pPr>
            <a:lvl7pPr lvl="6" rtl="0">
              <a:spcBef>
                <a:spcPts val="0"/>
              </a:spcBef>
              <a:buClr>
                <a:schemeClr val="dk1"/>
              </a:buClr>
              <a:buSzPts val="2800"/>
              <a:buNone/>
              <a:defRPr sz="2800">
                <a:solidFill>
                  <a:schemeClr val="dk1"/>
                </a:solidFill>
              </a:defRPr>
            </a:lvl7pPr>
            <a:lvl8pPr lvl="7" rtl="0">
              <a:spcBef>
                <a:spcPts val="0"/>
              </a:spcBef>
              <a:buClr>
                <a:schemeClr val="dk1"/>
              </a:buClr>
              <a:buSzPts val="2800"/>
              <a:buNone/>
              <a:defRPr sz="2800">
                <a:solidFill>
                  <a:schemeClr val="dk1"/>
                </a:solidFill>
              </a:defRPr>
            </a:lvl8pPr>
            <a:lvl9pPr lvl="8" rtl="0">
              <a:spcBef>
                <a:spcPts val="0"/>
              </a:spcBef>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rtl="0">
              <a:lnSpc>
                <a:spcPct val="115000"/>
              </a:lnSpc>
              <a:spcBef>
                <a:spcPts val="0"/>
              </a:spcBef>
              <a:spcAft>
                <a:spcPts val="1600"/>
              </a:spcAft>
              <a:buClr>
                <a:schemeClr val="dk2"/>
              </a:buClr>
              <a:buSzPts val="1800"/>
              <a:buChar char="●"/>
              <a:defRPr sz="1800">
                <a:solidFill>
                  <a:schemeClr val="dk2"/>
                </a:solidFill>
              </a:defRPr>
            </a:lvl1pPr>
            <a:lvl2pPr lvl="1" rtl="0">
              <a:lnSpc>
                <a:spcPct val="115000"/>
              </a:lnSpc>
              <a:spcBef>
                <a:spcPts val="0"/>
              </a:spcBef>
              <a:spcAft>
                <a:spcPts val="1600"/>
              </a:spcAft>
              <a:buClr>
                <a:schemeClr val="dk2"/>
              </a:buClr>
              <a:buSzPts val="1400"/>
              <a:buChar char="○"/>
              <a:defRPr>
                <a:solidFill>
                  <a:schemeClr val="dk2"/>
                </a:solidFill>
              </a:defRPr>
            </a:lvl2pPr>
            <a:lvl3pPr lvl="2" rtl="0">
              <a:lnSpc>
                <a:spcPct val="115000"/>
              </a:lnSpc>
              <a:spcBef>
                <a:spcPts val="0"/>
              </a:spcBef>
              <a:spcAft>
                <a:spcPts val="1600"/>
              </a:spcAft>
              <a:buClr>
                <a:schemeClr val="dk2"/>
              </a:buClr>
              <a:buSzPts val="1400"/>
              <a:buChar char="■"/>
              <a:defRPr>
                <a:solidFill>
                  <a:schemeClr val="dk2"/>
                </a:solidFill>
              </a:defRPr>
            </a:lvl3pPr>
            <a:lvl4pPr lvl="3" rtl="0">
              <a:lnSpc>
                <a:spcPct val="115000"/>
              </a:lnSpc>
              <a:spcBef>
                <a:spcPts val="0"/>
              </a:spcBef>
              <a:spcAft>
                <a:spcPts val="1600"/>
              </a:spcAft>
              <a:buClr>
                <a:schemeClr val="dk2"/>
              </a:buClr>
              <a:buSzPts val="1400"/>
              <a:buChar char="●"/>
              <a:defRPr>
                <a:solidFill>
                  <a:schemeClr val="dk2"/>
                </a:solidFill>
              </a:defRPr>
            </a:lvl4pPr>
            <a:lvl5pPr lvl="4" rtl="0">
              <a:lnSpc>
                <a:spcPct val="115000"/>
              </a:lnSpc>
              <a:spcBef>
                <a:spcPts val="0"/>
              </a:spcBef>
              <a:spcAft>
                <a:spcPts val="1600"/>
              </a:spcAft>
              <a:buClr>
                <a:schemeClr val="dk2"/>
              </a:buClr>
              <a:buSzPts val="1400"/>
              <a:buChar char="○"/>
              <a:defRPr>
                <a:solidFill>
                  <a:schemeClr val="dk2"/>
                </a:solidFill>
              </a:defRPr>
            </a:lvl5pPr>
            <a:lvl6pPr lvl="5" rtl="0">
              <a:lnSpc>
                <a:spcPct val="115000"/>
              </a:lnSpc>
              <a:spcBef>
                <a:spcPts val="0"/>
              </a:spcBef>
              <a:spcAft>
                <a:spcPts val="1600"/>
              </a:spcAft>
              <a:buClr>
                <a:schemeClr val="dk2"/>
              </a:buClr>
              <a:buSzPts val="1400"/>
              <a:buChar char="■"/>
              <a:defRPr>
                <a:solidFill>
                  <a:schemeClr val="dk2"/>
                </a:solidFill>
              </a:defRPr>
            </a:lvl6pPr>
            <a:lvl7pPr lvl="6" rtl="0">
              <a:lnSpc>
                <a:spcPct val="115000"/>
              </a:lnSpc>
              <a:spcBef>
                <a:spcPts val="0"/>
              </a:spcBef>
              <a:spcAft>
                <a:spcPts val="1600"/>
              </a:spcAft>
              <a:buClr>
                <a:schemeClr val="dk2"/>
              </a:buClr>
              <a:buSzPts val="1400"/>
              <a:buChar char="●"/>
              <a:defRPr>
                <a:solidFill>
                  <a:schemeClr val="dk2"/>
                </a:solidFill>
              </a:defRPr>
            </a:lvl7pPr>
            <a:lvl8pPr lvl="7" rtl="0">
              <a:lnSpc>
                <a:spcPct val="115000"/>
              </a:lnSpc>
              <a:spcBef>
                <a:spcPts val="0"/>
              </a:spcBef>
              <a:spcAft>
                <a:spcPts val="1600"/>
              </a:spcAft>
              <a:buClr>
                <a:schemeClr val="dk2"/>
              </a:buClr>
              <a:buSzPts val="1400"/>
              <a:buChar char="○"/>
              <a:defRPr>
                <a:solidFill>
                  <a:schemeClr val="dk2"/>
                </a:solidFill>
              </a:defRPr>
            </a:lvl8pPr>
            <a:lvl9pPr lvl="8" rtl="0">
              <a:lnSpc>
                <a:spcPct val="115000"/>
              </a:lnSpc>
              <a:spcBef>
                <a:spcPts val="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rIns="91425" wrap="square" tIns="91425">
            <a:noAutofit/>
          </a:bodyPr>
          <a:lstStyle/>
          <a:p>
            <a:pPr lvl="0" rtl="0" algn="r">
              <a:spcBef>
                <a:spcPts val="0"/>
              </a:spcBef>
              <a:buNone/>
            </a:pPr>
            <a:fld id="{00000000-1234-1234-1234-123412341234}" type="slidenum">
              <a:rPr lang="es-419"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comments" Target="../comments/commen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53" name="Shape 53"/>
        <p:cNvGrpSpPr/>
        <p:nvPr/>
      </p:nvGrpSpPr>
      <p:grpSpPr>
        <a:xfrm>
          <a:off x="0" y="0"/>
          <a:ext cx="0" cy="0"/>
          <a:chOff x="0" y="0"/>
          <a:chExt cx="0" cy="0"/>
        </a:xfrm>
      </p:grpSpPr>
      <p:sp>
        <p:nvSpPr>
          <p:cNvPr id="54" name="Shape 54"/>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lgn="ctr">
              <a:lnSpc>
                <a:spcPct val="150000"/>
              </a:lnSpc>
              <a:spcBef>
                <a:spcPts val="0"/>
              </a:spcBef>
              <a:buClr>
                <a:schemeClr val="dk1"/>
              </a:buClr>
              <a:buSzPts val="1100"/>
              <a:buFont typeface="Arial"/>
              <a:buNone/>
            </a:pPr>
            <a:r>
              <a:rPr b="1" lang="es-419" sz="2400"/>
              <a:t>Una aplicación móvil que integra las experiencias educativas de los alumnos de la Facultad de Informática</a:t>
            </a:r>
          </a:p>
          <a:p>
            <a:pPr lvl="0" rtl="0">
              <a:spcBef>
                <a:spcPts val="0"/>
              </a:spcBef>
              <a:buNone/>
            </a:pPr>
            <a:r>
              <a:t/>
            </a:r>
            <a:endParaRPr/>
          </a:p>
        </p:txBody>
      </p:sp>
      <p:sp>
        <p:nvSpPr>
          <p:cNvPr id="55" name="Shape 55"/>
          <p:cNvSpPr txBox="1"/>
          <p:nvPr>
            <p:ph idx="1" type="body"/>
          </p:nvPr>
        </p:nvSpPr>
        <p:spPr>
          <a:xfrm>
            <a:off x="311700" y="1721925"/>
            <a:ext cx="8520600" cy="2847000"/>
          </a:xfrm>
          <a:prstGeom prst="rect">
            <a:avLst/>
          </a:prstGeom>
        </p:spPr>
        <p:txBody>
          <a:bodyPr anchorCtr="0" anchor="t" bIns="91425" lIns="91425" rIns="91425" wrap="square" tIns="91425">
            <a:noAutofit/>
          </a:bodyPr>
          <a:lstStyle/>
          <a:p>
            <a:pPr lvl="0" rtl="0">
              <a:lnSpc>
                <a:spcPct val="150000"/>
              </a:lnSpc>
              <a:spcBef>
                <a:spcPts val="0"/>
              </a:spcBef>
              <a:spcAft>
                <a:spcPts val="0"/>
              </a:spcAft>
              <a:buClr>
                <a:schemeClr val="dk1"/>
              </a:buClr>
              <a:buSzPts val="1100"/>
              <a:buFont typeface="Arial"/>
              <a:buNone/>
            </a:pPr>
            <a:r>
              <a:rPr lang="es-419" sz="1400">
                <a:solidFill>
                  <a:schemeClr val="dk1"/>
                </a:solidFill>
              </a:rPr>
              <a:t>Carrera: Licenciatura en Sistemas</a:t>
            </a:r>
          </a:p>
          <a:p>
            <a:pPr lvl="0" rtl="0">
              <a:lnSpc>
                <a:spcPct val="150000"/>
              </a:lnSpc>
              <a:spcBef>
                <a:spcPts val="0"/>
              </a:spcBef>
              <a:spcAft>
                <a:spcPts val="0"/>
              </a:spcAft>
              <a:buClr>
                <a:schemeClr val="dk1"/>
              </a:buClr>
              <a:buSzPts val="1100"/>
              <a:buFont typeface="Arial"/>
              <a:buNone/>
            </a:pPr>
            <a:r>
              <a:t/>
            </a:r>
            <a:endParaRPr sz="1400">
              <a:solidFill>
                <a:schemeClr val="dk1"/>
              </a:solidFill>
            </a:endParaRPr>
          </a:p>
          <a:p>
            <a:pPr lvl="0" rtl="0">
              <a:lnSpc>
                <a:spcPct val="150000"/>
              </a:lnSpc>
              <a:spcBef>
                <a:spcPts val="0"/>
              </a:spcBef>
              <a:spcAft>
                <a:spcPts val="0"/>
              </a:spcAft>
              <a:buClr>
                <a:schemeClr val="dk1"/>
              </a:buClr>
              <a:buSzPts val="1100"/>
              <a:buFont typeface="Arial"/>
              <a:buNone/>
            </a:pPr>
            <a:r>
              <a:rPr lang="es-419" sz="1400">
                <a:solidFill>
                  <a:schemeClr val="dk1"/>
                </a:solidFill>
              </a:rPr>
              <a:t>Autores:</a:t>
            </a:r>
          </a:p>
          <a:p>
            <a:pPr lvl="0" rtl="0">
              <a:lnSpc>
                <a:spcPct val="150000"/>
              </a:lnSpc>
              <a:spcBef>
                <a:spcPts val="0"/>
              </a:spcBef>
              <a:spcAft>
                <a:spcPts val="0"/>
              </a:spcAft>
              <a:buClr>
                <a:schemeClr val="dk1"/>
              </a:buClr>
              <a:buSzPts val="1100"/>
              <a:buFont typeface="Arial"/>
              <a:buNone/>
            </a:pPr>
            <a:r>
              <a:rPr lang="es-419" sz="1400">
                <a:solidFill>
                  <a:schemeClr val="dk1"/>
                </a:solidFill>
              </a:rPr>
              <a:t>	Rossi Benjamín, 5813/7</a:t>
            </a:r>
          </a:p>
          <a:p>
            <a:pPr lvl="0" rtl="0">
              <a:lnSpc>
                <a:spcPct val="150000"/>
              </a:lnSpc>
              <a:spcBef>
                <a:spcPts val="0"/>
              </a:spcBef>
              <a:spcAft>
                <a:spcPts val="0"/>
              </a:spcAft>
              <a:buClr>
                <a:schemeClr val="dk1"/>
              </a:buClr>
              <a:buSzPts val="1100"/>
              <a:buFont typeface="Arial"/>
              <a:buNone/>
            </a:pPr>
            <a:r>
              <a:rPr lang="es-419" sz="1400">
                <a:solidFill>
                  <a:schemeClr val="dk1"/>
                </a:solidFill>
              </a:rPr>
              <a:t>	Vazzano Andrés, 5814/8</a:t>
            </a:r>
          </a:p>
          <a:p>
            <a:pPr lvl="0" rtl="0">
              <a:lnSpc>
                <a:spcPct val="150000"/>
              </a:lnSpc>
              <a:spcBef>
                <a:spcPts val="0"/>
              </a:spcBef>
              <a:spcAft>
                <a:spcPts val="0"/>
              </a:spcAft>
              <a:buClr>
                <a:schemeClr val="dk1"/>
              </a:buClr>
              <a:buSzPts val="1100"/>
              <a:buFont typeface="Arial"/>
              <a:buNone/>
            </a:pPr>
            <a:r>
              <a:t/>
            </a:r>
            <a:endParaRPr sz="1400">
              <a:solidFill>
                <a:schemeClr val="dk1"/>
              </a:solidFill>
            </a:endParaRPr>
          </a:p>
          <a:p>
            <a:pPr lvl="0" rtl="0">
              <a:lnSpc>
                <a:spcPct val="150000"/>
              </a:lnSpc>
              <a:spcBef>
                <a:spcPts val="0"/>
              </a:spcBef>
              <a:spcAft>
                <a:spcPts val="0"/>
              </a:spcAft>
              <a:buClr>
                <a:schemeClr val="dk1"/>
              </a:buClr>
              <a:buSzPts val="1100"/>
              <a:buFont typeface="Arial"/>
              <a:buNone/>
            </a:pPr>
            <a:r>
              <a:rPr lang="es-419" sz="1400">
                <a:solidFill>
                  <a:schemeClr val="dk1"/>
                </a:solidFill>
              </a:rPr>
              <a:t>Directores:</a:t>
            </a:r>
          </a:p>
          <a:p>
            <a:pPr lvl="0" rtl="0">
              <a:lnSpc>
                <a:spcPct val="150000"/>
              </a:lnSpc>
              <a:spcBef>
                <a:spcPts val="0"/>
              </a:spcBef>
              <a:spcAft>
                <a:spcPts val="0"/>
              </a:spcAft>
              <a:buClr>
                <a:schemeClr val="dk1"/>
              </a:buClr>
              <a:buSzPts val="1100"/>
              <a:buFont typeface="Arial"/>
              <a:buNone/>
            </a:pPr>
            <a:r>
              <a:rPr lang="es-419" sz="1400">
                <a:solidFill>
                  <a:schemeClr val="dk1"/>
                </a:solidFill>
              </a:rPr>
              <a:t>	Queiruga Claudia</a:t>
            </a:r>
          </a:p>
          <a:p>
            <a:pPr lvl="0" rtl="0">
              <a:lnSpc>
                <a:spcPct val="150000"/>
              </a:lnSpc>
              <a:spcBef>
                <a:spcPts val="0"/>
              </a:spcBef>
              <a:spcAft>
                <a:spcPts val="0"/>
              </a:spcAft>
              <a:buClr>
                <a:schemeClr val="dk1"/>
              </a:buClr>
              <a:buSzPts val="1100"/>
              <a:buFont typeface="Arial"/>
              <a:buNone/>
            </a:pPr>
            <a:r>
              <a:rPr lang="es-419" sz="1400">
                <a:solidFill>
                  <a:schemeClr val="dk1"/>
                </a:solidFill>
              </a:rPr>
              <a:t>	Díaz Javier</a:t>
            </a:r>
          </a:p>
          <a:p>
            <a:pPr lvl="0" rtl="0">
              <a:spcBef>
                <a:spcPts val="0"/>
              </a:spcBef>
              <a:buNone/>
            </a:pPr>
            <a:r>
              <a:t/>
            </a:r>
            <a:endParaRPr/>
          </a:p>
        </p:txBody>
      </p:sp>
      <p:sp>
        <p:nvSpPr>
          <p:cNvPr id="56" name="Shape 56"/>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21" name="Shape 121"/>
        <p:cNvGrpSpPr/>
        <p:nvPr/>
      </p:nvGrpSpPr>
      <p:grpSpPr>
        <a:xfrm>
          <a:off x="0" y="0"/>
          <a:ext cx="0" cy="0"/>
          <a:chOff x="0" y="0"/>
          <a:chExt cx="0" cy="0"/>
        </a:xfrm>
      </p:grpSpPr>
      <p:sp>
        <p:nvSpPr>
          <p:cNvPr id="122" name="Shape 12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lnSpc>
                <a:spcPct val="150000"/>
              </a:lnSpc>
              <a:spcBef>
                <a:spcPts val="1600"/>
              </a:spcBef>
              <a:spcAft>
                <a:spcPts val="400"/>
              </a:spcAft>
              <a:buClr>
                <a:schemeClr val="dk1"/>
              </a:buClr>
              <a:buSzPts val="1100"/>
              <a:buFont typeface="Arial"/>
              <a:buNone/>
            </a:pPr>
            <a:r>
              <a:rPr b="1" lang="es-419" sz="2400"/>
              <a:t>Núcleo de Tin Can</a:t>
            </a:r>
          </a:p>
        </p:txBody>
      </p:sp>
      <p:sp>
        <p:nvSpPr>
          <p:cNvPr id="123" name="Shape 12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69850" lvl="0" marL="0" rtl="0">
              <a:lnSpc>
                <a:spcPct val="150000"/>
              </a:lnSpc>
              <a:spcBef>
                <a:spcPts val="0"/>
              </a:spcBef>
              <a:spcAft>
                <a:spcPts val="0"/>
              </a:spcAft>
              <a:buClr>
                <a:schemeClr val="dk1"/>
              </a:buClr>
              <a:buSzPts val="1100"/>
              <a:buFont typeface="Arial"/>
              <a:buNone/>
            </a:pPr>
            <a:r>
              <a:rPr lang="es-419" sz="1400">
                <a:solidFill>
                  <a:schemeClr val="dk1"/>
                </a:solidFill>
              </a:rPr>
              <a:t>El núcleo de Tin Can API es el Statement, una sentencia con una estructura bastante simple:</a:t>
            </a:r>
          </a:p>
          <a:p>
            <a:pPr indent="-69850" lvl="0" marL="0" rtl="0" algn="ctr">
              <a:lnSpc>
                <a:spcPct val="150000"/>
              </a:lnSpc>
              <a:spcBef>
                <a:spcPts val="0"/>
              </a:spcBef>
              <a:spcAft>
                <a:spcPts val="0"/>
              </a:spcAft>
              <a:buClr>
                <a:schemeClr val="dk1"/>
              </a:buClr>
              <a:buSzPts val="1100"/>
              <a:buFont typeface="Arial"/>
              <a:buNone/>
            </a:pPr>
            <a:r>
              <a:rPr b="1" lang="es-419" sz="1400">
                <a:solidFill>
                  <a:schemeClr val="dk1"/>
                </a:solidFill>
              </a:rPr>
              <a:t>Actor, Verbo, Actividad</a:t>
            </a:r>
          </a:p>
          <a:p>
            <a:pPr indent="0" lvl="0" marL="0" rtl="0" algn="l">
              <a:lnSpc>
                <a:spcPct val="150000"/>
              </a:lnSpc>
              <a:spcBef>
                <a:spcPts val="0"/>
              </a:spcBef>
              <a:spcAft>
                <a:spcPts val="0"/>
              </a:spcAft>
              <a:buNone/>
            </a:pPr>
            <a:r>
              <a:t/>
            </a:r>
            <a:endParaRPr b="1" sz="1400">
              <a:solidFill>
                <a:schemeClr val="dk1"/>
              </a:solidFill>
            </a:endParaRPr>
          </a:p>
          <a:p>
            <a:pPr indent="457200" lvl="0" rtl="0">
              <a:lnSpc>
                <a:spcPct val="150000"/>
              </a:lnSpc>
              <a:spcBef>
                <a:spcPts val="0"/>
              </a:spcBef>
              <a:spcAft>
                <a:spcPts val="0"/>
              </a:spcAft>
              <a:buNone/>
            </a:pPr>
            <a:r>
              <a:t/>
            </a:r>
            <a:endParaRPr sz="1400">
              <a:solidFill>
                <a:schemeClr val="dk1"/>
              </a:solidFill>
            </a:endParaRPr>
          </a:p>
          <a:p>
            <a:pPr indent="457200" lvl="0" rtl="0">
              <a:lnSpc>
                <a:spcPct val="150000"/>
              </a:lnSpc>
              <a:spcBef>
                <a:spcPts val="0"/>
              </a:spcBef>
              <a:spcAft>
                <a:spcPts val="0"/>
              </a:spcAft>
              <a:buNone/>
            </a:pPr>
            <a:r>
              <a:t/>
            </a:r>
            <a:endParaRPr sz="1400">
              <a:solidFill>
                <a:schemeClr val="dk1"/>
              </a:solidFill>
            </a:endParaRPr>
          </a:p>
          <a:p>
            <a:pPr indent="-69850" lvl="0" marL="1371600" rtl="0" algn="l">
              <a:lnSpc>
                <a:spcPct val="150000"/>
              </a:lnSpc>
              <a:spcBef>
                <a:spcPts val="0"/>
              </a:spcBef>
              <a:spcAft>
                <a:spcPts val="0"/>
              </a:spcAft>
              <a:buClr>
                <a:schemeClr val="dk1"/>
              </a:buClr>
              <a:buSzPts val="1100"/>
              <a:buFont typeface="Arial"/>
              <a:buNone/>
            </a:pPr>
            <a:r>
              <a:t/>
            </a:r>
            <a:endParaRPr b="1" sz="1400">
              <a:solidFill>
                <a:schemeClr val="dk1"/>
              </a:solidFill>
            </a:endParaRPr>
          </a:p>
          <a:p>
            <a:pPr indent="-69850" lvl="0" marL="0" rtl="0">
              <a:lnSpc>
                <a:spcPct val="150000"/>
              </a:lnSpc>
              <a:spcBef>
                <a:spcPts val="0"/>
              </a:spcBef>
              <a:spcAft>
                <a:spcPts val="0"/>
              </a:spcAft>
              <a:buClr>
                <a:schemeClr val="dk1"/>
              </a:buClr>
              <a:buSzPts val="1100"/>
              <a:buFont typeface="Arial"/>
              <a:buNone/>
            </a:pPr>
            <a:r>
              <a:t/>
            </a:r>
            <a:endParaRPr sz="1400"/>
          </a:p>
          <a:p>
            <a:pPr indent="-69850" lvl="0" marL="0" rtl="0">
              <a:lnSpc>
                <a:spcPct val="150000"/>
              </a:lnSpc>
              <a:spcBef>
                <a:spcPts val="0"/>
              </a:spcBef>
              <a:spcAft>
                <a:spcPts val="0"/>
              </a:spcAft>
              <a:buClr>
                <a:schemeClr val="dk1"/>
              </a:buClr>
              <a:buSzPts val="1100"/>
              <a:buFont typeface="Arial"/>
              <a:buNone/>
            </a:pPr>
            <a:r>
              <a:rPr lang="es-419" sz="1400">
                <a:solidFill>
                  <a:schemeClr val="dk1"/>
                </a:solidFill>
              </a:rPr>
              <a:t>Estas declaraciones las llamaremos experiencias educativas o statements. </a:t>
            </a:r>
          </a:p>
          <a:p>
            <a:pPr indent="-69850" lvl="0" marL="0" rtl="0">
              <a:lnSpc>
                <a:spcPct val="150000"/>
              </a:lnSpc>
              <a:spcBef>
                <a:spcPts val="0"/>
              </a:spcBef>
              <a:spcAft>
                <a:spcPts val="0"/>
              </a:spcAft>
              <a:buClr>
                <a:schemeClr val="dk1"/>
              </a:buClr>
              <a:buSzPts val="1100"/>
              <a:buFont typeface="Arial"/>
              <a:buNone/>
            </a:pPr>
            <a:r>
              <a:rPr lang="es-419" sz="1400">
                <a:solidFill>
                  <a:schemeClr val="dk1"/>
                </a:solidFill>
              </a:rPr>
              <a:t>Los actores, verbos y actividades pueden variar ampliamente, y pueden ser descritos con diferentes niveles de detalle.</a:t>
            </a:r>
          </a:p>
          <a:p>
            <a:pPr lvl="0">
              <a:spcBef>
                <a:spcPts val="0"/>
              </a:spcBef>
              <a:buNone/>
            </a:pPr>
            <a:r>
              <a:t/>
            </a:r>
            <a:endParaRPr sz="1400"/>
          </a:p>
        </p:txBody>
      </p:sp>
      <p:sp>
        <p:nvSpPr>
          <p:cNvPr id="124" name="Shape 12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graphicFrame>
        <p:nvGraphicFramePr>
          <p:cNvPr id="125" name="Shape 125"/>
          <p:cNvGraphicFramePr/>
          <p:nvPr/>
        </p:nvGraphicFramePr>
        <p:xfrm>
          <a:off x="952500" y="1941950"/>
          <a:ext cx="3000000" cy="3000000"/>
        </p:xfrm>
        <a:graphic>
          <a:graphicData uri="http://schemas.openxmlformats.org/drawingml/2006/table">
            <a:tbl>
              <a:tblPr>
                <a:noFill/>
                <a:tableStyleId>{958A668E-88BB-4C8B-A53D-7F9A9D6F6EBF}</a:tableStyleId>
              </a:tblPr>
              <a:tblGrid>
                <a:gridCol w="2413000"/>
                <a:gridCol w="2413000"/>
                <a:gridCol w="2413000"/>
              </a:tblGrid>
              <a:tr h="381000">
                <a:tc>
                  <a:txBody>
                    <a:bodyPr>
                      <a:noAutofit/>
                    </a:bodyPr>
                    <a:lstStyle/>
                    <a:p>
                      <a:pPr lvl="0">
                        <a:spcBef>
                          <a:spcPts val="0"/>
                        </a:spcBef>
                        <a:buNone/>
                      </a:pPr>
                      <a:r>
                        <a:rPr lang="es-419"/>
                        <a:t>Juan</a:t>
                      </a:r>
                    </a:p>
                  </a:txBody>
                  <a:tcPr marT="91425" marB="91425" marR="91425" marL="91425"/>
                </a:tc>
                <a:tc>
                  <a:txBody>
                    <a:bodyPr>
                      <a:noAutofit/>
                    </a:bodyPr>
                    <a:lstStyle/>
                    <a:p>
                      <a:pPr lvl="0">
                        <a:spcBef>
                          <a:spcPts val="0"/>
                        </a:spcBef>
                        <a:buNone/>
                      </a:pPr>
                      <a:r>
                        <a:rPr lang="es-419"/>
                        <a:t>Leyó</a:t>
                      </a:r>
                    </a:p>
                  </a:txBody>
                  <a:tcPr marT="91425" marB="91425" marR="91425" marL="91425"/>
                </a:tc>
                <a:tc>
                  <a:txBody>
                    <a:bodyPr>
                      <a:noAutofit/>
                    </a:bodyPr>
                    <a:lstStyle/>
                    <a:p>
                      <a:pPr lvl="0">
                        <a:spcBef>
                          <a:spcPts val="0"/>
                        </a:spcBef>
                        <a:buNone/>
                      </a:pPr>
                      <a:r>
                        <a:rPr lang="es-419"/>
                        <a:t>Teoría 5 </a:t>
                      </a:r>
                    </a:p>
                  </a:txBody>
                  <a:tcPr marT="91425" marB="91425" marR="91425" marL="91425"/>
                </a:tc>
              </a:tr>
              <a:tr h="381000">
                <a:tc>
                  <a:txBody>
                    <a:bodyPr>
                      <a:noAutofit/>
                    </a:bodyPr>
                    <a:lstStyle/>
                    <a:p>
                      <a:pPr lvl="0">
                        <a:spcBef>
                          <a:spcPts val="0"/>
                        </a:spcBef>
                        <a:buNone/>
                      </a:pPr>
                      <a:r>
                        <a:rPr lang="es-419"/>
                        <a:t>Maria</a:t>
                      </a:r>
                    </a:p>
                  </a:txBody>
                  <a:tcPr marT="91425" marB="91425" marR="91425" marL="91425"/>
                </a:tc>
                <a:tc>
                  <a:txBody>
                    <a:bodyPr>
                      <a:noAutofit/>
                    </a:bodyPr>
                    <a:lstStyle/>
                    <a:p>
                      <a:pPr lvl="0">
                        <a:spcBef>
                          <a:spcPts val="0"/>
                        </a:spcBef>
                        <a:buNone/>
                      </a:pPr>
                      <a:r>
                        <a:rPr lang="es-419"/>
                        <a:t>Completó</a:t>
                      </a:r>
                    </a:p>
                  </a:txBody>
                  <a:tcPr marT="91425" marB="91425" marR="91425" marL="91425"/>
                </a:tc>
                <a:tc>
                  <a:txBody>
                    <a:bodyPr>
                      <a:noAutofit/>
                    </a:bodyPr>
                    <a:lstStyle/>
                    <a:p>
                      <a:pPr lvl="0">
                        <a:spcBef>
                          <a:spcPts val="0"/>
                        </a:spcBef>
                        <a:buNone/>
                      </a:pPr>
                      <a:r>
                        <a:rPr lang="es-419"/>
                        <a:t>Actividad 3</a:t>
                      </a:r>
                    </a:p>
                  </a:txBody>
                  <a:tcPr marT="91425" marB="91425" marR="91425" marL="91425"/>
                </a:tc>
              </a:tr>
              <a:tr h="381000">
                <a:tc>
                  <a:txBody>
                    <a:bodyPr>
                      <a:noAutofit/>
                    </a:bodyPr>
                    <a:lstStyle/>
                    <a:p>
                      <a:pPr lvl="0">
                        <a:spcBef>
                          <a:spcPts val="0"/>
                        </a:spcBef>
                        <a:buNone/>
                      </a:pPr>
                      <a:r>
                        <a:rPr lang="es-419"/>
                        <a:t>Pablo</a:t>
                      </a:r>
                    </a:p>
                  </a:txBody>
                  <a:tcPr marT="91425" marB="91425" marR="91425" marL="91425"/>
                </a:tc>
                <a:tc>
                  <a:txBody>
                    <a:bodyPr>
                      <a:noAutofit/>
                    </a:bodyPr>
                    <a:lstStyle/>
                    <a:p>
                      <a:pPr lvl="0">
                        <a:spcBef>
                          <a:spcPts val="0"/>
                        </a:spcBef>
                        <a:buNone/>
                      </a:pPr>
                      <a:r>
                        <a:rPr lang="es-419"/>
                        <a:t>Compartió</a:t>
                      </a:r>
                    </a:p>
                  </a:txBody>
                  <a:tcPr marT="91425" marB="91425" marR="91425" marL="91425"/>
                </a:tc>
                <a:tc>
                  <a:txBody>
                    <a:bodyPr>
                      <a:noAutofit/>
                    </a:bodyPr>
                    <a:lstStyle/>
                    <a:p>
                      <a:pPr lvl="0">
                        <a:spcBef>
                          <a:spcPts val="0"/>
                        </a:spcBef>
                        <a:buNone/>
                      </a:pPr>
                      <a:r>
                        <a:rPr lang="es-419"/>
                        <a:t>Link de Internet</a:t>
                      </a:r>
                    </a:p>
                  </a:txBody>
                  <a:tcPr marT="91425" marB="91425" marR="91425" marL="91425"/>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29" name="Shape 129"/>
        <p:cNvGrpSpPr/>
        <p:nvPr/>
      </p:nvGrpSpPr>
      <p:grpSpPr>
        <a:xfrm>
          <a:off x="0" y="0"/>
          <a:ext cx="0" cy="0"/>
          <a:chOff x="0" y="0"/>
          <a:chExt cx="0" cy="0"/>
        </a:xfrm>
      </p:grpSpPr>
      <p:sp>
        <p:nvSpPr>
          <p:cNvPr id="130" name="Shape 130"/>
          <p:cNvSpPr txBox="1"/>
          <p:nvPr>
            <p:ph type="title"/>
          </p:nvPr>
        </p:nvSpPr>
        <p:spPr>
          <a:xfrm>
            <a:off x="311700" y="325175"/>
            <a:ext cx="8520600" cy="692400"/>
          </a:xfrm>
          <a:prstGeom prst="rect">
            <a:avLst/>
          </a:prstGeom>
        </p:spPr>
        <p:txBody>
          <a:bodyPr anchorCtr="0" anchor="t" bIns="91425" lIns="91425" rIns="91425" wrap="square" tIns="91425">
            <a:noAutofit/>
          </a:bodyPr>
          <a:lstStyle/>
          <a:p>
            <a:pPr lvl="0" rtl="0">
              <a:lnSpc>
                <a:spcPct val="150000"/>
              </a:lnSpc>
              <a:spcBef>
                <a:spcPts val="1600"/>
              </a:spcBef>
              <a:spcAft>
                <a:spcPts val="400"/>
              </a:spcAft>
              <a:buClr>
                <a:schemeClr val="dk1"/>
              </a:buClr>
              <a:buSzPts val="1100"/>
              <a:buFont typeface="Arial"/>
              <a:buNone/>
            </a:pPr>
            <a:r>
              <a:rPr b="1" lang="es-419" sz="2400"/>
              <a:t>Capacidades de Tin Can</a:t>
            </a:r>
          </a:p>
          <a:p>
            <a:pPr lvl="0">
              <a:spcBef>
                <a:spcPts val="0"/>
              </a:spcBef>
              <a:buNone/>
            </a:pPr>
            <a:r>
              <a:t/>
            </a:r>
            <a:endParaRPr/>
          </a:p>
        </p:txBody>
      </p:sp>
      <p:sp>
        <p:nvSpPr>
          <p:cNvPr id="131" name="Shape 131"/>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50000"/>
              </a:lnSpc>
              <a:spcBef>
                <a:spcPts val="1400"/>
              </a:spcBef>
              <a:spcAft>
                <a:spcPts val="400"/>
              </a:spcAft>
              <a:buNone/>
            </a:pPr>
            <a:r>
              <a:rPr b="1" lang="es-419" sz="1400">
                <a:solidFill>
                  <a:schemeClr val="dk1"/>
                </a:solidFill>
              </a:rPr>
              <a:t>Simplicidad: </a:t>
            </a:r>
            <a:r>
              <a:rPr lang="es-419" sz="1400">
                <a:solidFill>
                  <a:schemeClr val="dk1"/>
                </a:solidFill>
              </a:rPr>
              <a:t>La complejidad de las actividades y la comunicación con el LRS fue reducida.Las declaraciones de Statements se han vuelto muy sencillas.</a:t>
            </a:r>
          </a:p>
          <a:p>
            <a:pPr lvl="0" rtl="0">
              <a:lnSpc>
                <a:spcPct val="150000"/>
              </a:lnSpc>
              <a:spcBef>
                <a:spcPts val="1400"/>
              </a:spcBef>
              <a:spcAft>
                <a:spcPts val="400"/>
              </a:spcAft>
              <a:buNone/>
            </a:pPr>
            <a:r>
              <a:rPr b="1" lang="es-419" sz="1400">
                <a:solidFill>
                  <a:schemeClr val="dk1"/>
                </a:solidFill>
              </a:rPr>
              <a:t>Independiente del navegador: </a:t>
            </a:r>
            <a:r>
              <a:rPr lang="es-419" sz="1400">
                <a:solidFill>
                  <a:schemeClr val="dk1"/>
                </a:solidFill>
              </a:rPr>
              <a:t>Esto posibilita que el contenido sea mucho más diverso y que los usuarios tengan múltiples formas de acceso. La creación de aplicaciones móviles, simuladores y juegos que se ajusten a la API es más sencilla. Solo tienen que enviar statements al LRS.</a:t>
            </a:r>
          </a:p>
          <a:p>
            <a:pPr lvl="0" rtl="0">
              <a:lnSpc>
                <a:spcPct val="150000"/>
              </a:lnSpc>
              <a:spcBef>
                <a:spcPts val="1400"/>
              </a:spcBef>
              <a:spcAft>
                <a:spcPts val="400"/>
              </a:spcAft>
              <a:buClr>
                <a:schemeClr val="dk1"/>
              </a:buClr>
              <a:buSzPts val="1100"/>
              <a:buFont typeface="Arial"/>
              <a:buNone/>
            </a:pPr>
            <a:r>
              <a:rPr b="1" lang="es-419" sz="1400">
                <a:solidFill>
                  <a:schemeClr val="dk1"/>
                </a:solidFill>
              </a:rPr>
              <a:t>Aprendizaje no inicializado en el LMS: </a:t>
            </a:r>
            <a:r>
              <a:rPr lang="es-419" sz="1400">
                <a:solidFill>
                  <a:schemeClr val="dk1"/>
                </a:solidFill>
              </a:rPr>
              <a:t>Los usuarios pueden iniciar su propio aprendizaje y reportarlo al LRS, cualquier cosa en Internet puede ser reportado al LRS como experiencia de aprendizaje, no sólo cosas asignados a un usuario o grupo.</a:t>
            </a:r>
          </a:p>
          <a:p>
            <a:pPr indent="457200" lvl="0" rtl="0">
              <a:lnSpc>
                <a:spcPct val="150000"/>
              </a:lnSpc>
              <a:spcBef>
                <a:spcPts val="0"/>
              </a:spcBef>
              <a:spcAft>
                <a:spcPts val="0"/>
              </a:spcAft>
              <a:buNone/>
            </a:pPr>
            <a:r>
              <a:t/>
            </a:r>
            <a:endParaRPr sz="1400">
              <a:solidFill>
                <a:schemeClr val="dk1"/>
              </a:solidFill>
            </a:endParaRPr>
          </a:p>
        </p:txBody>
      </p:sp>
      <p:sp>
        <p:nvSpPr>
          <p:cNvPr id="132" name="Shape 13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36" name="Shape 136"/>
        <p:cNvGrpSpPr/>
        <p:nvPr/>
      </p:nvGrpSpPr>
      <p:grpSpPr>
        <a:xfrm>
          <a:off x="0" y="0"/>
          <a:ext cx="0" cy="0"/>
          <a:chOff x="0" y="0"/>
          <a:chExt cx="0" cy="0"/>
        </a:xfrm>
      </p:grpSpPr>
      <p:sp>
        <p:nvSpPr>
          <p:cNvPr id="137" name="Shape 137"/>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lnSpc>
                <a:spcPct val="150000"/>
              </a:lnSpc>
              <a:spcBef>
                <a:spcPts val="1600"/>
              </a:spcBef>
              <a:spcAft>
                <a:spcPts val="400"/>
              </a:spcAft>
              <a:buClr>
                <a:schemeClr val="dk1"/>
              </a:buClr>
              <a:buSzPts val="1100"/>
              <a:buFont typeface="Arial"/>
              <a:buNone/>
            </a:pPr>
            <a:r>
              <a:rPr b="1" lang="es-419" sz="2400"/>
              <a:t>Capacidades de Tin Can</a:t>
            </a:r>
          </a:p>
          <a:p>
            <a:pPr lvl="0">
              <a:spcBef>
                <a:spcPts val="0"/>
              </a:spcBef>
              <a:buNone/>
            </a:pPr>
            <a:r>
              <a:t/>
            </a:r>
            <a:endParaRPr/>
          </a:p>
        </p:txBody>
      </p:sp>
      <p:sp>
        <p:nvSpPr>
          <p:cNvPr id="138" name="Shape 138"/>
          <p:cNvSpPr txBox="1"/>
          <p:nvPr>
            <p:ph idx="1" type="body"/>
          </p:nvPr>
        </p:nvSpPr>
        <p:spPr>
          <a:xfrm>
            <a:off x="311700" y="1094425"/>
            <a:ext cx="8520600" cy="3416400"/>
          </a:xfrm>
          <a:prstGeom prst="rect">
            <a:avLst/>
          </a:prstGeom>
        </p:spPr>
        <p:txBody>
          <a:bodyPr anchorCtr="0" anchor="t" bIns="91425" lIns="91425" rIns="91425" wrap="square" tIns="91425">
            <a:noAutofit/>
          </a:bodyPr>
          <a:lstStyle/>
          <a:p>
            <a:pPr lvl="0" rtl="0">
              <a:lnSpc>
                <a:spcPct val="150000"/>
              </a:lnSpc>
              <a:spcBef>
                <a:spcPts val="1400"/>
              </a:spcBef>
              <a:spcAft>
                <a:spcPts val="400"/>
              </a:spcAft>
              <a:buClr>
                <a:schemeClr val="dk1"/>
              </a:buClr>
              <a:buSzPts val="1100"/>
              <a:buFont typeface="Arial"/>
              <a:buNone/>
            </a:pPr>
            <a:r>
              <a:rPr b="1" lang="es-419" sz="1400">
                <a:solidFill>
                  <a:schemeClr val="dk1"/>
                </a:solidFill>
              </a:rPr>
              <a:t>Aprendizaje colaborativo y aprendizaje basado en el equipo: </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Hacer preguntas a otros alumnos.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Dejar comentarios para otros alumnos y / o el creador de la actividad.</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Opinar sobre respuestas de otros alumnos.</a:t>
            </a:r>
          </a:p>
          <a:p>
            <a:pPr lvl="0" rtl="0">
              <a:lnSpc>
                <a:spcPct val="150000"/>
              </a:lnSpc>
              <a:spcBef>
                <a:spcPts val="1400"/>
              </a:spcBef>
              <a:spcAft>
                <a:spcPts val="400"/>
              </a:spcAft>
              <a:buClr>
                <a:schemeClr val="dk1"/>
              </a:buClr>
              <a:buSzPts val="1100"/>
              <a:buFont typeface="Arial"/>
              <a:buNone/>
            </a:pPr>
            <a:r>
              <a:rPr b="1" lang="es-419" sz="1400">
                <a:solidFill>
                  <a:schemeClr val="dk1"/>
                </a:solidFill>
              </a:rPr>
              <a:t>Acceso a la información: </a:t>
            </a:r>
            <a:r>
              <a:rPr lang="es-419" sz="1400">
                <a:solidFill>
                  <a:schemeClr val="dk1"/>
                </a:solidFill>
              </a:rPr>
              <a:t>La API de Tin Can permite que todo se registre en el LRS y que el acceso a la información sea sencillo. Los LRS pueden consultar por el actor, verbo u objeto que quiera o cualquier combinación de ellos. La cantidad de detalles que se puede consultar sólo está limitado por la complejidad de las declaraciones que el generador de actividad opta por generar.</a:t>
            </a:r>
          </a:p>
          <a:p>
            <a:pPr lvl="0" rtl="0">
              <a:lnSpc>
                <a:spcPct val="150000"/>
              </a:lnSpc>
              <a:spcBef>
                <a:spcPts val="1400"/>
              </a:spcBef>
              <a:spcAft>
                <a:spcPts val="400"/>
              </a:spcAft>
              <a:buNone/>
            </a:pPr>
            <a:r>
              <a:t/>
            </a:r>
            <a:endParaRPr sz="1400">
              <a:solidFill>
                <a:schemeClr val="dk1"/>
              </a:solidFill>
            </a:endParaRPr>
          </a:p>
          <a:p>
            <a:pPr lvl="0" rtl="0">
              <a:lnSpc>
                <a:spcPct val="150000"/>
              </a:lnSpc>
              <a:spcBef>
                <a:spcPts val="1400"/>
              </a:spcBef>
              <a:spcAft>
                <a:spcPts val="400"/>
              </a:spcAft>
              <a:buNone/>
            </a:pPr>
            <a:r>
              <a:t/>
            </a:r>
            <a:endParaRPr sz="1100">
              <a:solidFill>
                <a:schemeClr val="dk1"/>
              </a:solidFill>
            </a:endParaRPr>
          </a:p>
          <a:p>
            <a:pPr lvl="0" rtl="0">
              <a:lnSpc>
                <a:spcPct val="150000"/>
              </a:lnSpc>
              <a:spcBef>
                <a:spcPts val="1400"/>
              </a:spcBef>
              <a:spcAft>
                <a:spcPts val="400"/>
              </a:spcAft>
              <a:buClr>
                <a:schemeClr val="dk1"/>
              </a:buClr>
              <a:buSzPts val="1100"/>
              <a:buFont typeface="Arial"/>
              <a:buNone/>
            </a:pPr>
            <a:r>
              <a:rPr b="1" lang="es-419" sz="1200">
                <a:solidFill>
                  <a:schemeClr val="dk1"/>
                </a:solidFill>
              </a:rPr>
              <a:t>   </a:t>
            </a:r>
          </a:p>
        </p:txBody>
      </p:sp>
      <p:sp>
        <p:nvSpPr>
          <p:cNvPr id="139" name="Shape 13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43" name="Shape 143"/>
        <p:cNvGrpSpPr/>
        <p:nvPr/>
      </p:nvGrpSpPr>
      <p:grpSpPr>
        <a:xfrm>
          <a:off x="0" y="0"/>
          <a:ext cx="0" cy="0"/>
          <a:chOff x="0" y="0"/>
          <a:chExt cx="0" cy="0"/>
        </a:xfrm>
      </p:grpSpPr>
      <p:sp>
        <p:nvSpPr>
          <p:cNvPr id="144" name="Shape 144"/>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b="1" lang="es-419" sz="2400"/>
              <a:t>Debilidades de Tin Can</a:t>
            </a:r>
          </a:p>
        </p:txBody>
      </p:sp>
      <p:sp>
        <p:nvSpPr>
          <p:cNvPr id="145" name="Shape 145"/>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17500" lvl="0" marL="457200" rtl="0">
              <a:lnSpc>
                <a:spcPct val="200000"/>
              </a:lnSpc>
              <a:spcBef>
                <a:spcPts val="0"/>
              </a:spcBef>
              <a:spcAft>
                <a:spcPts val="0"/>
              </a:spcAft>
              <a:buClr>
                <a:srgbClr val="000000"/>
              </a:buClr>
              <a:buSzPts val="1400"/>
              <a:buChar char="●"/>
            </a:pPr>
            <a:r>
              <a:rPr lang="es-419" sz="1400">
                <a:solidFill>
                  <a:srgbClr val="000000"/>
                </a:solidFill>
              </a:rPr>
              <a:t>Identificar</a:t>
            </a:r>
            <a:r>
              <a:rPr lang="es-419" sz="1400">
                <a:solidFill>
                  <a:srgbClr val="000000"/>
                </a:solidFill>
              </a:rPr>
              <a:t> correctamente las actividades: ¿</a:t>
            </a:r>
            <a:r>
              <a:rPr lang="es-419" sz="1400">
                <a:solidFill>
                  <a:srgbClr val="000000"/>
                </a:solidFill>
              </a:rPr>
              <a:t>cómo</a:t>
            </a:r>
            <a:r>
              <a:rPr lang="es-419" sz="1400">
                <a:solidFill>
                  <a:srgbClr val="000000"/>
                </a:solidFill>
              </a:rPr>
              <a:t> nos aseguramos que una actividad no es referenciada dos veces? ¿</a:t>
            </a:r>
            <a:r>
              <a:rPr lang="es-419" sz="1400">
                <a:solidFill>
                  <a:srgbClr val="000000"/>
                </a:solidFill>
              </a:rPr>
              <a:t>Cómo</a:t>
            </a:r>
            <a:r>
              <a:rPr lang="es-419" sz="1400">
                <a:solidFill>
                  <a:srgbClr val="000000"/>
                </a:solidFill>
              </a:rPr>
              <a:t> nos aseguramos que dos actividades no sean referenciadas de la misma manera.</a:t>
            </a:r>
          </a:p>
          <a:p>
            <a:pPr indent="-317500" lvl="0" marL="457200" rtl="0">
              <a:lnSpc>
                <a:spcPct val="200000"/>
              </a:lnSpc>
              <a:spcBef>
                <a:spcPts val="0"/>
              </a:spcBef>
              <a:buClr>
                <a:srgbClr val="000000"/>
              </a:buClr>
              <a:buSzPts val="1400"/>
              <a:buChar char="●"/>
            </a:pPr>
            <a:r>
              <a:rPr lang="es-419" sz="1400">
                <a:solidFill>
                  <a:srgbClr val="000000"/>
                </a:solidFill>
              </a:rPr>
              <a:t>Variación</a:t>
            </a:r>
            <a:r>
              <a:rPr lang="es-419" sz="1400">
                <a:solidFill>
                  <a:srgbClr val="000000"/>
                </a:solidFill>
              </a:rPr>
              <a:t> de los verbos: ¿c</a:t>
            </a:r>
            <a:r>
              <a:rPr lang="es-419" sz="1400">
                <a:solidFill>
                  <a:schemeClr val="dk1"/>
                </a:solidFill>
              </a:rPr>
              <a:t>ó</a:t>
            </a:r>
            <a:r>
              <a:rPr lang="es-419" sz="1400">
                <a:solidFill>
                  <a:srgbClr val="000000"/>
                </a:solidFill>
              </a:rPr>
              <a:t>mo establecemos el </a:t>
            </a:r>
            <a:r>
              <a:rPr lang="es-419" sz="1400">
                <a:solidFill>
                  <a:srgbClr val="000000"/>
                </a:solidFill>
              </a:rPr>
              <a:t>estándar</a:t>
            </a:r>
            <a:r>
              <a:rPr lang="es-419" sz="1400">
                <a:solidFill>
                  <a:srgbClr val="000000"/>
                </a:solidFill>
              </a:rPr>
              <a:t> para los verbos que se utilizan?  Un ejemplo es saber si una </a:t>
            </a:r>
            <a:r>
              <a:rPr lang="es-419" sz="1400">
                <a:solidFill>
                  <a:srgbClr val="000000"/>
                </a:solidFill>
              </a:rPr>
              <a:t>prueba</a:t>
            </a:r>
            <a:r>
              <a:rPr lang="es-419" sz="1400">
                <a:solidFill>
                  <a:srgbClr val="000000"/>
                </a:solidFill>
              </a:rPr>
              <a:t> se “termina” o se “completa”.</a:t>
            </a:r>
          </a:p>
        </p:txBody>
      </p:sp>
      <p:sp>
        <p:nvSpPr>
          <p:cNvPr id="146" name="Shape 146"/>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lnSpc>
                <a:spcPct val="150000"/>
              </a:lnSpc>
              <a:spcBef>
                <a:spcPts val="1600"/>
              </a:spcBef>
              <a:spcAft>
                <a:spcPts val="400"/>
              </a:spcAft>
              <a:buClr>
                <a:schemeClr val="dk1"/>
              </a:buClr>
              <a:buSzPts val="1100"/>
              <a:buFont typeface="Arial"/>
              <a:buNone/>
            </a:pPr>
            <a:r>
              <a:rPr b="1" lang="es-419" sz="2400"/>
              <a:t>APIs especificadas por el estándar Tin Can</a:t>
            </a:r>
          </a:p>
        </p:txBody>
      </p:sp>
      <p:sp>
        <p:nvSpPr>
          <p:cNvPr id="152" name="Shape 152"/>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50000"/>
              </a:lnSpc>
              <a:spcBef>
                <a:spcPts val="0"/>
              </a:spcBef>
              <a:spcAft>
                <a:spcPts val="0"/>
              </a:spcAft>
              <a:buNone/>
            </a:pPr>
            <a:r>
              <a:rPr b="1" lang="es-419" sz="1400">
                <a:solidFill>
                  <a:schemeClr val="dk1"/>
                </a:solidFill>
              </a:rPr>
              <a:t>Statement API:</a:t>
            </a:r>
            <a:r>
              <a:rPr lang="es-419" sz="1400">
                <a:solidFill>
                  <a:schemeClr val="dk1"/>
                </a:solidFill>
              </a:rPr>
              <a:t> mediante la Statement API se realiza el intercambio de Statements desde y hacia el LRS. </a:t>
            </a:r>
          </a:p>
          <a:p>
            <a:pPr lvl="0" rtl="0">
              <a:lnSpc>
                <a:spcPct val="150000"/>
              </a:lnSpc>
              <a:spcBef>
                <a:spcPts val="0"/>
              </a:spcBef>
              <a:spcAft>
                <a:spcPts val="0"/>
              </a:spcAft>
              <a:buNone/>
            </a:pPr>
            <a:r>
              <a:t/>
            </a:r>
            <a:endParaRPr b="1" sz="1400">
              <a:solidFill>
                <a:schemeClr val="dk1"/>
              </a:solidFill>
            </a:endParaRPr>
          </a:p>
          <a:p>
            <a:pPr lvl="0" rtl="0">
              <a:lnSpc>
                <a:spcPct val="150000"/>
              </a:lnSpc>
              <a:spcBef>
                <a:spcPts val="0"/>
              </a:spcBef>
              <a:spcAft>
                <a:spcPts val="0"/>
              </a:spcAft>
              <a:buNone/>
            </a:pPr>
            <a:r>
              <a:rPr b="1" lang="es-419" sz="1400">
                <a:solidFill>
                  <a:schemeClr val="dk1"/>
                </a:solidFill>
              </a:rPr>
              <a:t>State API: </a:t>
            </a:r>
            <a:r>
              <a:rPr lang="es-419" sz="1400">
                <a:solidFill>
                  <a:schemeClr val="dk1"/>
                </a:solidFill>
              </a:rPr>
              <a:t>esta API es generalmente utilizada por los proveedores de actividades para llevar control del estado de dichas actividades. </a:t>
            </a:r>
          </a:p>
          <a:p>
            <a:pPr lvl="0" rtl="0">
              <a:lnSpc>
                <a:spcPct val="150000"/>
              </a:lnSpc>
              <a:spcBef>
                <a:spcPts val="0"/>
              </a:spcBef>
              <a:spcAft>
                <a:spcPts val="0"/>
              </a:spcAft>
              <a:buNone/>
            </a:pPr>
            <a:r>
              <a:t/>
            </a:r>
            <a:endParaRPr b="1" sz="1400">
              <a:solidFill>
                <a:schemeClr val="dk1"/>
              </a:solidFill>
            </a:endParaRPr>
          </a:p>
          <a:p>
            <a:pPr lvl="0" rtl="0">
              <a:lnSpc>
                <a:spcPct val="150000"/>
              </a:lnSpc>
              <a:spcBef>
                <a:spcPts val="0"/>
              </a:spcBef>
              <a:spcAft>
                <a:spcPts val="0"/>
              </a:spcAft>
              <a:buClr>
                <a:schemeClr val="dk1"/>
              </a:buClr>
              <a:buSzPts val="1100"/>
              <a:buFont typeface="Arial"/>
              <a:buNone/>
            </a:pPr>
            <a:r>
              <a:rPr b="1" lang="es-419" sz="1400">
                <a:solidFill>
                  <a:schemeClr val="dk1"/>
                </a:solidFill>
              </a:rPr>
              <a:t>Activity Profile API: </a:t>
            </a:r>
            <a:r>
              <a:rPr lang="es-419" sz="1400">
                <a:solidFill>
                  <a:schemeClr val="dk1"/>
                </a:solidFill>
              </a:rPr>
              <a:t>permite almacenar datos relacionados a las actividades dentro del LRS. Esta información incluye una descripción completa de las actividades, sus definiciones, identificación, etc.</a:t>
            </a:r>
          </a:p>
          <a:p>
            <a:pPr lvl="0" rtl="0">
              <a:lnSpc>
                <a:spcPct val="150000"/>
              </a:lnSpc>
              <a:spcBef>
                <a:spcPts val="0"/>
              </a:spcBef>
              <a:spcAft>
                <a:spcPts val="0"/>
              </a:spcAft>
              <a:buNone/>
            </a:pPr>
            <a:r>
              <a:t/>
            </a:r>
            <a:endParaRPr b="1" sz="1400">
              <a:solidFill>
                <a:schemeClr val="dk1"/>
              </a:solidFill>
            </a:endParaRPr>
          </a:p>
          <a:p>
            <a:pPr lvl="0" rtl="0">
              <a:lnSpc>
                <a:spcPct val="150000"/>
              </a:lnSpc>
              <a:spcBef>
                <a:spcPts val="0"/>
              </a:spcBef>
              <a:spcAft>
                <a:spcPts val="0"/>
              </a:spcAft>
              <a:buClr>
                <a:schemeClr val="dk1"/>
              </a:buClr>
              <a:buSzPts val="1100"/>
              <a:buFont typeface="Arial"/>
              <a:buNone/>
            </a:pPr>
            <a:r>
              <a:rPr b="1" lang="es-419" sz="1400">
                <a:solidFill>
                  <a:schemeClr val="dk1"/>
                </a:solidFill>
              </a:rPr>
              <a:t>Agent Profile API: </a:t>
            </a:r>
            <a:r>
              <a:rPr lang="es-419" sz="1400">
                <a:solidFill>
                  <a:schemeClr val="dk1"/>
                </a:solidFill>
              </a:rPr>
              <a:t>Permite recuperar datos de Agentes y Grupos.</a:t>
            </a:r>
          </a:p>
        </p:txBody>
      </p:sp>
      <p:sp>
        <p:nvSpPr>
          <p:cNvPr id="153" name="Shape 15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57" name="Shape 157"/>
        <p:cNvGrpSpPr/>
        <p:nvPr/>
      </p:nvGrpSpPr>
      <p:grpSpPr>
        <a:xfrm>
          <a:off x="0" y="0"/>
          <a:ext cx="0" cy="0"/>
          <a:chOff x="0" y="0"/>
          <a:chExt cx="0" cy="0"/>
        </a:xfrm>
      </p:grpSpPr>
      <p:sp>
        <p:nvSpPr>
          <p:cNvPr id="158" name="Shape 15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spcBef>
                <a:spcPts val="0"/>
              </a:spcBef>
              <a:buNone/>
            </a:pPr>
            <a:r>
              <a:rPr b="1" lang="es-419"/>
              <a:t>Extensión para Moodle</a:t>
            </a:r>
          </a:p>
        </p:txBody>
      </p:sp>
      <p:sp>
        <p:nvSpPr>
          <p:cNvPr id="159" name="Shape 159"/>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50000"/>
              </a:lnSpc>
              <a:spcBef>
                <a:spcPts val="0"/>
              </a:spcBef>
              <a:buNone/>
            </a:pPr>
            <a:r>
              <a:rPr lang="es-419" sz="1400">
                <a:solidFill>
                  <a:srgbClr val="000000"/>
                </a:solidFill>
              </a:rPr>
              <a:t>Para el desarrollo de nuestra tesina nos enfocamos en la plataforma Moodle</a:t>
            </a:r>
            <a:r>
              <a:rPr lang="es-419" sz="1400">
                <a:solidFill>
                  <a:srgbClr val="000000"/>
                </a:solidFill>
              </a:rPr>
              <a:t>, por ser ampliamente utilizada en la facultad de Informática y contar con una gran cantidad de </a:t>
            </a:r>
            <a:r>
              <a:rPr lang="es-419" sz="1400">
                <a:solidFill>
                  <a:srgbClr val="000000"/>
                </a:solidFill>
              </a:rPr>
              <a:t>documentación</a:t>
            </a:r>
            <a:r>
              <a:rPr lang="es-419" sz="1400">
                <a:solidFill>
                  <a:srgbClr val="000000"/>
                </a:solidFill>
              </a:rPr>
              <a:t>.</a:t>
            </a:r>
          </a:p>
          <a:p>
            <a:pPr lvl="0" rtl="0">
              <a:lnSpc>
                <a:spcPct val="150000"/>
              </a:lnSpc>
              <a:spcBef>
                <a:spcPts val="0"/>
              </a:spcBef>
              <a:buNone/>
            </a:pPr>
            <a:r>
              <a:rPr lang="es-419" sz="1400">
                <a:solidFill>
                  <a:srgbClr val="000000"/>
                </a:solidFill>
              </a:rPr>
              <a:t>Para poder lanzar contenidos al LRS fue necesario desarrollar una extensión para Moodle, la cual nos permitirá:</a:t>
            </a:r>
          </a:p>
          <a:p>
            <a:pPr indent="-317500" lvl="0" marL="457200" rtl="0">
              <a:lnSpc>
                <a:spcPct val="150000"/>
              </a:lnSpc>
              <a:spcBef>
                <a:spcPts val="0"/>
              </a:spcBef>
              <a:spcAft>
                <a:spcPts val="0"/>
              </a:spcAft>
              <a:buClr>
                <a:srgbClr val="000000"/>
              </a:buClr>
              <a:buSzPts val="1400"/>
              <a:buChar char="●"/>
            </a:pPr>
            <a:r>
              <a:rPr lang="es-419" sz="1400">
                <a:solidFill>
                  <a:srgbClr val="000000"/>
                </a:solidFill>
              </a:rPr>
              <a:t>Registar en el LRS usuario y cursos.</a:t>
            </a:r>
          </a:p>
          <a:p>
            <a:pPr indent="-317500" lvl="0" marL="457200" rtl="0">
              <a:lnSpc>
                <a:spcPct val="150000"/>
              </a:lnSpc>
              <a:spcBef>
                <a:spcPts val="0"/>
              </a:spcBef>
              <a:spcAft>
                <a:spcPts val="0"/>
              </a:spcAft>
              <a:buClr>
                <a:srgbClr val="000000"/>
              </a:buClr>
              <a:buSzPts val="1400"/>
              <a:buChar char="●"/>
            </a:pPr>
            <a:r>
              <a:rPr lang="es-419" sz="1400">
                <a:solidFill>
                  <a:srgbClr val="000000"/>
                </a:solidFill>
              </a:rPr>
              <a:t>Registrar la actividad de los alumnos dentro de Moodle.</a:t>
            </a:r>
          </a:p>
          <a:p>
            <a:pPr indent="-317500" lvl="0" marL="457200" rtl="0">
              <a:lnSpc>
                <a:spcPct val="150000"/>
              </a:lnSpc>
              <a:spcBef>
                <a:spcPts val="0"/>
              </a:spcBef>
              <a:buClr>
                <a:srgbClr val="000000"/>
              </a:buClr>
              <a:buSzPts val="1400"/>
              <a:buChar char="●"/>
            </a:pPr>
            <a:r>
              <a:rPr lang="es-419" sz="1400">
                <a:solidFill>
                  <a:srgbClr val="000000"/>
                </a:solidFill>
              </a:rPr>
              <a:t>Registrar recursos.</a:t>
            </a:r>
          </a:p>
          <a:p>
            <a:pPr lvl="0" rtl="0">
              <a:spcBef>
                <a:spcPts val="0"/>
              </a:spcBef>
              <a:buNone/>
            </a:pPr>
            <a:r>
              <a:t/>
            </a:r>
            <a:endParaRPr sz="1400">
              <a:solidFill>
                <a:srgbClr val="000000"/>
              </a:solidFill>
            </a:endParaRPr>
          </a:p>
          <a:p>
            <a:pPr lvl="0" rtl="0">
              <a:spcBef>
                <a:spcPts val="0"/>
              </a:spcBef>
              <a:buNone/>
            </a:pPr>
            <a:r>
              <a:rPr lang="es-419" sz="1400"/>
              <a:t>	</a:t>
            </a:r>
          </a:p>
        </p:txBody>
      </p:sp>
      <p:sp>
        <p:nvSpPr>
          <p:cNvPr id="160" name="Shape 16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64" name="Shape 164"/>
        <p:cNvGrpSpPr/>
        <p:nvPr/>
      </p:nvGrpSpPr>
      <p:grpSpPr>
        <a:xfrm>
          <a:off x="0" y="0"/>
          <a:ext cx="0" cy="0"/>
          <a:chOff x="0" y="0"/>
          <a:chExt cx="0" cy="0"/>
        </a:xfrm>
      </p:grpSpPr>
      <p:sp>
        <p:nvSpPr>
          <p:cNvPr id="165" name="Shape 165"/>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spcBef>
                <a:spcPts val="0"/>
              </a:spcBef>
              <a:buClr>
                <a:schemeClr val="dk1"/>
              </a:buClr>
              <a:buSzPts val="1100"/>
              <a:buFont typeface="Arial"/>
              <a:buNone/>
            </a:pPr>
            <a:r>
              <a:rPr b="1" lang="es-419"/>
              <a:t>Extensión para Moodle</a:t>
            </a:r>
          </a:p>
          <a:p>
            <a:pPr lvl="0" rtl="0">
              <a:spcBef>
                <a:spcPts val="0"/>
              </a:spcBef>
              <a:buNone/>
            </a:pPr>
            <a:r>
              <a:t/>
            </a:r>
            <a:endParaRPr/>
          </a:p>
        </p:txBody>
      </p:sp>
      <p:sp>
        <p:nvSpPr>
          <p:cNvPr id="166" name="Shape 166"/>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spcBef>
                <a:spcPts val="0"/>
              </a:spcBef>
              <a:buNone/>
            </a:pPr>
            <a:r>
              <a:rPr b="1" lang="es-419" sz="1400">
                <a:solidFill>
                  <a:schemeClr val="dk1"/>
                </a:solidFill>
              </a:rPr>
              <a:t>Consideraciones: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Para nuestro prototipo determinamos que los alumnos y profesores representan a los agentes dentro del LRS y las cátedras o cursos representan grupos. </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Los trabajos prácticos, recursos, foros, etc. representan las actividades dentro del LRS.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Las experiencias educativas se lanzan hacia al LRS al ocurrir un evento.</a:t>
            </a:r>
          </a:p>
          <a:p>
            <a:pPr indent="-317500" lvl="0" marL="457200" rtl="0">
              <a:lnSpc>
                <a:spcPct val="150000"/>
              </a:lnSpc>
              <a:spcBef>
                <a:spcPts val="0"/>
              </a:spcBef>
              <a:buClr>
                <a:schemeClr val="dk1"/>
              </a:buClr>
              <a:buSzPts val="1400"/>
              <a:buChar char="●"/>
            </a:pPr>
            <a:r>
              <a:rPr lang="es-419" sz="1400">
                <a:solidFill>
                  <a:schemeClr val="dk1"/>
                </a:solidFill>
              </a:rPr>
              <a:t>EL LMS no consume las experiencias educativas del LRS.</a:t>
            </a:r>
          </a:p>
        </p:txBody>
      </p:sp>
      <p:sp>
        <p:nvSpPr>
          <p:cNvPr id="167" name="Shape 16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71" name="Shape 171"/>
        <p:cNvGrpSpPr/>
        <p:nvPr/>
      </p:nvGrpSpPr>
      <p:grpSpPr>
        <a:xfrm>
          <a:off x="0" y="0"/>
          <a:ext cx="0" cy="0"/>
          <a:chOff x="0" y="0"/>
          <a:chExt cx="0" cy="0"/>
        </a:xfrm>
      </p:grpSpPr>
      <p:sp>
        <p:nvSpPr>
          <p:cNvPr id="172" name="Shape 17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spcBef>
                <a:spcPts val="0"/>
              </a:spcBef>
              <a:buClr>
                <a:schemeClr val="dk1"/>
              </a:buClr>
              <a:buSzPts val="1100"/>
              <a:buFont typeface="Arial"/>
              <a:buNone/>
            </a:pPr>
            <a:r>
              <a:rPr b="1" lang="es-419"/>
              <a:t>Extensión para Moodle</a:t>
            </a:r>
          </a:p>
          <a:p>
            <a:pPr lvl="0" rtl="0">
              <a:spcBef>
                <a:spcPts val="0"/>
              </a:spcBef>
              <a:buNone/>
            </a:pPr>
            <a:r>
              <a:t/>
            </a:r>
            <a:endParaRPr/>
          </a:p>
        </p:txBody>
      </p:sp>
      <p:sp>
        <p:nvSpPr>
          <p:cNvPr id="173" name="Shape 17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50000"/>
              </a:lnSpc>
              <a:spcBef>
                <a:spcPts val="0"/>
              </a:spcBef>
              <a:buNone/>
            </a:pPr>
            <a:r>
              <a:rPr lang="es-419" sz="1400">
                <a:solidFill>
                  <a:schemeClr val="dk1"/>
                </a:solidFill>
              </a:rPr>
              <a:t>De todos los recursos disponibles en Moodle nos enfocamos en los que a nuestro entender son los más importantes y sirven para demostrar el propósito de nuestro desarrollo. Estos recursos son:</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Cursos y sus integrantes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Archivos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URLs</a:t>
            </a:r>
          </a:p>
          <a:p>
            <a:pPr indent="-317500" lvl="0" marL="457200" rtl="0">
              <a:lnSpc>
                <a:spcPct val="150000"/>
              </a:lnSpc>
              <a:spcBef>
                <a:spcPts val="0"/>
              </a:spcBef>
              <a:buClr>
                <a:schemeClr val="dk1"/>
              </a:buClr>
              <a:buSzPts val="1400"/>
              <a:buChar char="●"/>
            </a:pPr>
            <a:r>
              <a:rPr lang="es-419" sz="1400">
                <a:solidFill>
                  <a:schemeClr val="dk1"/>
                </a:solidFill>
              </a:rPr>
              <a:t>Foros</a:t>
            </a:r>
          </a:p>
        </p:txBody>
      </p:sp>
      <p:sp>
        <p:nvSpPr>
          <p:cNvPr id="174" name="Shape 17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78" name="Shape 178"/>
        <p:cNvGrpSpPr/>
        <p:nvPr/>
      </p:nvGrpSpPr>
      <p:grpSpPr>
        <a:xfrm>
          <a:off x="0" y="0"/>
          <a:ext cx="0" cy="0"/>
          <a:chOff x="0" y="0"/>
          <a:chExt cx="0" cy="0"/>
        </a:xfrm>
      </p:grpSpPr>
      <p:sp>
        <p:nvSpPr>
          <p:cNvPr id="179" name="Shape 17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b="1" lang="es-419" sz="2400"/>
              <a:t>Aplicación móvil</a:t>
            </a:r>
          </a:p>
        </p:txBody>
      </p:sp>
      <p:sp>
        <p:nvSpPr>
          <p:cNvPr id="180" name="Shape 18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rPr lang="es-419" sz="1400">
                <a:solidFill>
                  <a:srgbClr val="000000"/>
                </a:solidFill>
              </a:rPr>
              <a:t>Permite consultar las experiencias registradas en el LRS. Sirve como punto de acceso a las distintas plataformas integradas por el LRS. Permite a los usuarios: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Buscar experiencias por filtros.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Ver listado de experiencias educativas.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Ver grupos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Crear experiencias</a:t>
            </a:r>
          </a:p>
          <a:p>
            <a:pPr indent="-317500" lvl="0" marL="457200" rtl="0">
              <a:lnSpc>
                <a:spcPct val="150000"/>
              </a:lnSpc>
              <a:spcBef>
                <a:spcPts val="0"/>
              </a:spcBef>
              <a:spcAft>
                <a:spcPts val="0"/>
              </a:spcAft>
              <a:buClr>
                <a:schemeClr val="dk1"/>
              </a:buClr>
              <a:buSzPts val="1400"/>
              <a:buChar char="●"/>
            </a:pPr>
            <a:r>
              <a:rPr lang="es-419" sz="1400">
                <a:solidFill>
                  <a:schemeClr val="dk1"/>
                </a:solidFill>
              </a:rPr>
              <a:t>Consultar sus experiencias dentro de las distintas plataformas.</a:t>
            </a:r>
          </a:p>
          <a:p>
            <a:pPr lvl="0">
              <a:spcBef>
                <a:spcPts val="0"/>
              </a:spcBef>
              <a:buNone/>
            </a:pPr>
            <a:r>
              <a:t/>
            </a:r>
            <a:endParaRPr sz="1400">
              <a:solidFill>
                <a:srgbClr val="000000"/>
              </a:solidFill>
            </a:endParaRPr>
          </a:p>
        </p:txBody>
      </p:sp>
      <p:sp>
        <p:nvSpPr>
          <p:cNvPr id="181" name="Shape 18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85" name="Shape 185"/>
        <p:cNvGrpSpPr/>
        <p:nvPr/>
      </p:nvGrpSpPr>
      <p:grpSpPr>
        <a:xfrm>
          <a:off x="0" y="0"/>
          <a:ext cx="0" cy="0"/>
          <a:chOff x="0" y="0"/>
          <a:chExt cx="0" cy="0"/>
        </a:xfrm>
      </p:grpSpPr>
      <p:sp>
        <p:nvSpPr>
          <p:cNvPr id="186" name="Shape 186"/>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Clr>
                <a:schemeClr val="dk1"/>
              </a:buClr>
              <a:buSzPts val="1100"/>
              <a:buFont typeface="Arial"/>
              <a:buNone/>
            </a:pPr>
            <a:r>
              <a:rPr b="1" lang="es-419" sz="2400"/>
              <a:t>Aplicación móvil</a:t>
            </a:r>
          </a:p>
          <a:p>
            <a:pPr lvl="0">
              <a:spcBef>
                <a:spcPts val="0"/>
              </a:spcBef>
              <a:buNone/>
            </a:pPr>
            <a:r>
              <a:t/>
            </a:r>
            <a:endParaRPr/>
          </a:p>
        </p:txBody>
      </p:sp>
      <p:sp>
        <p:nvSpPr>
          <p:cNvPr id="187" name="Shape 187"/>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rPr lang="es-419" sz="1400">
                <a:solidFill>
                  <a:srgbClr val="000000"/>
                </a:solidFill>
              </a:rPr>
              <a:t> </a:t>
            </a:r>
          </a:p>
        </p:txBody>
      </p:sp>
      <p:sp>
        <p:nvSpPr>
          <p:cNvPr id="188" name="Shape 188"/>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
        <p:nvSpPr>
          <p:cNvPr id="189" name="Shape 189"/>
          <p:cNvSpPr txBox="1"/>
          <p:nvPr/>
        </p:nvSpPr>
        <p:spPr>
          <a:xfrm>
            <a:off x="361550" y="1318150"/>
            <a:ext cx="4435800" cy="3194400"/>
          </a:xfrm>
          <a:prstGeom prst="rect">
            <a:avLst/>
          </a:prstGeom>
          <a:noFill/>
          <a:ln>
            <a:noFill/>
          </a:ln>
        </p:spPr>
        <p:txBody>
          <a:bodyPr anchorCtr="0" anchor="t" bIns="91425" lIns="91425" rIns="91425" wrap="square" tIns="91425">
            <a:noAutofit/>
          </a:bodyPr>
          <a:lstStyle/>
          <a:p>
            <a:pPr lvl="0">
              <a:lnSpc>
                <a:spcPct val="150000"/>
              </a:lnSpc>
              <a:spcBef>
                <a:spcPts val="0"/>
              </a:spcBef>
              <a:buNone/>
            </a:pPr>
            <a:r>
              <a:rPr lang="es-419"/>
              <a:t>Mediante la </a:t>
            </a:r>
            <a:r>
              <a:rPr lang="es-419"/>
              <a:t>opción</a:t>
            </a:r>
            <a:r>
              <a:rPr lang="es-419"/>
              <a:t> “Ver Statements” nos mostrará la lista de experiencias educativas para el usuario registrado.</a:t>
            </a:r>
          </a:p>
          <a:p>
            <a:pPr lvl="0">
              <a:lnSpc>
                <a:spcPct val="150000"/>
              </a:lnSpc>
              <a:spcBef>
                <a:spcPts val="0"/>
              </a:spcBef>
              <a:buNone/>
            </a:pPr>
            <a:r>
              <a:rPr lang="es-419"/>
              <a:t>Cada elemento de la lista representa un statement, en el cual podemos identificar la estructura de Tin Can (Actor, Verbo, </a:t>
            </a:r>
            <a:r>
              <a:rPr lang="es-419"/>
              <a:t>Acción</a:t>
            </a:r>
            <a:r>
              <a:rPr lang="es-419"/>
              <a:t>).</a:t>
            </a:r>
          </a:p>
        </p:txBody>
      </p:sp>
      <p:pic>
        <p:nvPicPr>
          <p:cNvPr id="190" name="Shape 190"/>
          <p:cNvPicPr preferRelativeResize="0"/>
          <p:nvPr/>
        </p:nvPicPr>
        <p:blipFill>
          <a:blip r:embed="rId3">
            <a:alphaModFix/>
          </a:blip>
          <a:stretch>
            <a:fillRect/>
          </a:stretch>
        </p:blipFill>
        <p:spPr>
          <a:xfrm>
            <a:off x="5141175" y="276225"/>
            <a:ext cx="3200400" cy="45910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b="1" lang="es-419" sz="2400"/>
              <a:t>Temario</a:t>
            </a:r>
          </a:p>
        </p:txBody>
      </p:sp>
      <p:sp>
        <p:nvSpPr>
          <p:cNvPr id="62" name="Shape 62"/>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17500" lvl="0" marL="457200" rtl="0">
              <a:lnSpc>
                <a:spcPct val="200000"/>
              </a:lnSpc>
              <a:spcBef>
                <a:spcPts val="0"/>
              </a:spcBef>
              <a:spcAft>
                <a:spcPts val="0"/>
              </a:spcAft>
              <a:buClr>
                <a:srgbClr val="000000"/>
              </a:buClr>
              <a:buSzPts val="1400"/>
              <a:buChar char="●"/>
            </a:pPr>
            <a:r>
              <a:rPr lang="es-419" sz="1400">
                <a:solidFill>
                  <a:srgbClr val="000000"/>
                </a:solidFill>
              </a:rPr>
              <a:t>Motivación</a:t>
            </a:r>
          </a:p>
          <a:p>
            <a:pPr indent="-317500" lvl="0" marL="457200" rtl="0">
              <a:lnSpc>
                <a:spcPct val="200000"/>
              </a:lnSpc>
              <a:spcBef>
                <a:spcPts val="0"/>
              </a:spcBef>
              <a:spcAft>
                <a:spcPts val="0"/>
              </a:spcAft>
              <a:buClr>
                <a:srgbClr val="000000"/>
              </a:buClr>
              <a:buSzPts val="1400"/>
              <a:buChar char="●"/>
            </a:pPr>
            <a:r>
              <a:rPr lang="es-419" sz="1400">
                <a:solidFill>
                  <a:srgbClr val="000000"/>
                </a:solidFill>
              </a:rPr>
              <a:t>Caso de estudio</a:t>
            </a:r>
          </a:p>
          <a:p>
            <a:pPr indent="-317500" lvl="0" marL="457200" rtl="0">
              <a:lnSpc>
                <a:spcPct val="200000"/>
              </a:lnSpc>
              <a:spcBef>
                <a:spcPts val="0"/>
              </a:spcBef>
              <a:spcAft>
                <a:spcPts val="0"/>
              </a:spcAft>
              <a:buClr>
                <a:srgbClr val="000000"/>
              </a:buClr>
              <a:buSzPts val="1400"/>
              <a:buChar char="●"/>
            </a:pPr>
            <a:r>
              <a:rPr lang="es-419" sz="1400">
                <a:solidFill>
                  <a:srgbClr val="000000"/>
                </a:solidFill>
              </a:rPr>
              <a:t>Propuesta</a:t>
            </a:r>
          </a:p>
          <a:p>
            <a:pPr indent="-317500" lvl="0" marL="457200" rtl="0">
              <a:lnSpc>
                <a:spcPct val="200000"/>
              </a:lnSpc>
              <a:spcBef>
                <a:spcPts val="0"/>
              </a:spcBef>
              <a:spcAft>
                <a:spcPts val="0"/>
              </a:spcAft>
              <a:buClr>
                <a:srgbClr val="000000"/>
              </a:buClr>
              <a:buSzPts val="1400"/>
              <a:buChar char="●"/>
            </a:pPr>
            <a:r>
              <a:rPr lang="es-419" sz="1400">
                <a:solidFill>
                  <a:schemeClr val="dk1"/>
                </a:solidFill>
              </a:rPr>
              <a:t>LRS</a:t>
            </a:r>
          </a:p>
          <a:p>
            <a:pPr indent="-317500" lvl="0" marL="457200" rtl="0">
              <a:lnSpc>
                <a:spcPct val="200000"/>
              </a:lnSpc>
              <a:spcBef>
                <a:spcPts val="0"/>
              </a:spcBef>
              <a:spcAft>
                <a:spcPts val="0"/>
              </a:spcAft>
              <a:buClr>
                <a:srgbClr val="000000"/>
              </a:buClr>
              <a:buSzPts val="1400"/>
              <a:buChar char="●"/>
            </a:pPr>
            <a:r>
              <a:rPr lang="es-419" sz="1400">
                <a:solidFill>
                  <a:srgbClr val="000000"/>
                </a:solidFill>
              </a:rPr>
              <a:t>Tin Can</a:t>
            </a:r>
          </a:p>
          <a:p>
            <a:pPr indent="-317500" lvl="0" marL="457200" rtl="0">
              <a:lnSpc>
                <a:spcPct val="200000"/>
              </a:lnSpc>
              <a:spcBef>
                <a:spcPts val="0"/>
              </a:spcBef>
              <a:spcAft>
                <a:spcPts val="0"/>
              </a:spcAft>
              <a:buClr>
                <a:srgbClr val="000000"/>
              </a:buClr>
              <a:buSzPts val="1400"/>
              <a:buChar char="●"/>
            </a:pPr>
            <a:r>
              <a:rPr lang="es-419" sz="1400">
                <a:solidFill>
                  <a:schemeClr val="dk1"/>
                </a:solidFill>
              </a:rPr>
              <a:t>Aplicación móvil</a:t>
            </a:r>
          </a:p>
          <a:p>
            <a:pPr indent="-317500" lvl="0" marL="457200" rtl="0">
              <a:lnSpc>
                <a:spcPct val="200000"/>
              </a:lnSpc>
              <a:spcBef>
                <a:spcPts val="0"/>
              </a:spcBef>
              <a:spcAft>
                <a:spcPts val="0"/>
              </a:spcAft>
              <a:buClr>
                <a:srgbClr val="000000"/>
              </a:buClr>
              <a:buSzPts val="1400"/>
              <a:buChar char="●"/>
            </a:pPr>
            <a:r>
              <a:rPr lang="es-419" sz="1400">
                <a:solidFill>
                  <a:srgbClr val="000000"/>
                </a:solidFill>
              </a:rPr>
              <a:t>Conclusiones</a:t>
            </a:r>
          </a:p>
          <a:p>
            <a:pPr indent="-317500" lvl="0" marL="457200" rtl="0">
              <a:lnSpc>
                <a:spcPct val="200000"/>
              </a:lnSpc>
              <a:spcBef>
                <a:spcPts val="0"/>
              </a:spcBef>
              <a:buClr>
                <a:srgbClr val="000000"/>
              </a:buClr>
              <a:buSzPts val="1400"/>
              <a:buChar char="●"/>
            </a:pPr>
            <a:r>
              <a:rPr lang="es-419" sz="1400">
                <a:solidFill>
                  <a:srgbClr val="000000"/>
                </a:solidFill>
              </a:rPr>
              <a:t>Trabajos futuros</a:t>
            </a:r>
          </a:p>
          <a:p>
            <a:pPr lvl="0" rtl="0">
              <a:spcBef>
                <a:spcPts val="0"/>
              </a:spcBef>
              <a:buNone/>
            </a:pPr>
            <a:r>
              <a:t/>
            </a:r>
            <a:endParaRPr/>
          </a:p>
          <a:p>
            <a:pPr lvl="0">
              <a:spcBef>
                <a:spcPts val="0"/>
              </a:spcBef>
              <a:buNone/>
            </a:pPr>
            <a:r>
              <a:t/>
            </a:r>
            <a:endParaRPr/>
          </a:p>
        </p:txBody>
      </p:sp>
      <p:sp>
        <p:nvSpPr>
          <p:cNvPr id="63" name="Shape 6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94" name="Shape 194"/>
        <p:cNvGrpSpPr/>
        <p:nvPr/>
      </p:nvGrpSpPr>
      <p:grpSpPr>
        <a:xfrm>
          <a:off x="0" y="0"/>
          <a:ext cx="0" cy="0"/>
          <a:chOff x="0" y="0"/>
          <a:chExt cx="0" cy="0"/>
        </a:xfrm>
      </p:grpSpPr>
      <p:sp>
        <p:nvSpPr>
          <p:cNvPr id="195" name="Shape 195"/>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Clr>
                <a:schemeClr val="dk1"/>
              </a:buClr>
              <a:buSzPts val="1100"/>
              <a:buFont typeface="Arial"/>
              <a:buNone/>
            </a:pPr>
            <a:r>
              <a:rPr b="1" lang="es-419" sz="2400"/>
              <a:t>Aplicación móvil</a:t>
            </a:r>
          </a:p>
          <a:p>
            <a:pPr lvl="0">
              <a:spcBef>
                <a:spcPts val="0"/>
              </a:spcBef>
              <a:buNone/>
            </a:pPr>
            <a:r>
              <a:t/>
            </a:r>
            <a:endParaRPr/>
          </a:p>
        </p:txBody>
      </p:sp>
      <p:sp>
        <p:nvSpPr>
          <p:cNvPr id="196" name="Shape 196"/>
          <p:cNvSpPr txBox="1"/>
          <p:nvPr>
            <p:ph idx="1" type="body"/>
          </p:nvPr>
        </p:nvSpPr>
        <p:spPr>
          <a:xfrm>
            <a:off x="311700" y="1152475"/>
            <a:ext cx="4761900" cy="3416400"/>
          </a:xfrm>
          <a:prstGeom prst="rect">
            <a:avLst/>
          </a:prstGeom>
        </p:spPr>
        <p:txBody>
          <a:bodyPr anchorCtr="0" anchor="t" bIns="91425" lIns="91425" rIns="91425" wrap="square" tIns="91425">
            <a:noAutofit/>
          </a:bodyPr>
          <a:lstStyle/>
          <a:p>
            <a:pPr lvl="0">
              <a:spcBef>
                <a:spcPts val="0"/>
              </a:spcBef>
              <a:buNone/>
            </a:pPr>
            <a:r>
              <a:rPr lang="es-419" sz="1400">
                <a:solidFill>
                  <a:srgbClr val="000000"/>
                </a:solidFill>
              </a:rPr>
              <a:t>Presionando</a:t>
            </a:r>
            <a:r>
              <a:rPr lang="es-419" sz="1400">
                <a:solidFill>
                  <a:srgbClr val="000000"/>
                </a:solidFill>
              </a:rPr>
              <a:t> sobre el Statement se accede a su contenido. Podemos observar en la imagen los atributos del mismo:</a:t>
            </a:r>
          </a:p>
          <a:p>
            <a:pPr indent="-317500" lvl="0" marL="457200">
              <a:spcBef>
                <a:spcPts val="0"/>
              </a:spcBef>
              <a:spcAft>
                <a:spcPts val="0"/>
              </a:spcAft>
              <a:buClr>
                <a:srgbClr val="000000"/>
              </a:buClr>
              <a:buSzPts val="1400"/>
              <a:buChar char="●"/>
            </a:pPr>
            <a:r>
              <a:rPr lang="es-419" sz="1400">
                <a:solidFill>
                  <a:srgbClr val="000000"/>
                </a:solidFill>
              </a:rPr>
              <a:t>Id</a:t>
            </a:r>
          </a:p>
          <a:p>
            <a:pPr indent="-317500" lvl="0" marL="457200">
              <a:spcBef>
                <a:spcPts val="0"/>
              </a:spcBef>
              <a:spcAft>
                <a:spcPts val="0"/>
              </a:spcAft>
              <a:buClr>
                <a:srgbClr val="000000"/>
              </a:buClr>
              <a:buSzPts val="1400"/>
              <a:buChar char="●"/>
            </a:pPr>
            <a:r>
              <a:rPr lang="es-419" sz="1400">
                <a:solidFill>
                  <a:srgbClr val="000000"/>
                </a:solidFill>
              </a:rPr>
              <a:t>Etiquetas</a:t>
            </a:r>
          </a:p>
          <a:p>
            <a:pPr indent="-317500" lvl="0" marL="457200">
              <a:spcBef>
                <a:spcPts val="0"/>
              </a:spcBef>
              <a:spcAft>
                <a:spcPts val="0"/>
              </a:spcAft>
              <a:buClr>
                <a:srgbClr val="000000"/>
              </a:buClr>
              <a:buSzPts val="1400"/>
              <a:buChar char="●"/>
            </a:pPr>
            <a:r>
              <a:rPr lang="es-419" sz="1400">
                <a:solidFill>
                  <a:srgbClr val="000000"/>
                </a:solidFill>
              </a:rPr>
              <a:t>Fecha</a:t>
            </a:r>
          </a:p>
          <a:p>
            <a:pPr indent="-317500" lvl="0" marL="457200">
              <a:spcBef>
                <a:spcPts val="0"/>
              </a:spcBef>
              <a:spcAft>
                <a:spcPts val="0"/>
              </a:spcAft>
              <a:buClr>
                <a:srgbClr val="000000"/>
              </a:buClr>
              <a:buSzPts val="1400"/>
              <a:buChar char="●"/>
            </a:pPr>
            <a:r>
              <a:rPr lang="es-419" sz="1400">
                <a:solidFill>
                  <a:srgbClr val="000000"/>
                </a:solidFill>
              </a:rPr>
              <a:t>Grupo (asignatura)</a:t>
            </a:r>
          </a:p>
          <a:p>
            <a:pPr indent="-317500" lvl="0" marL="457200">
              <a:spcBef>
                <a:spcPts val="0"/>
              </a:spcBef>
              <a:spcAft>
                <a:spcPts val="0"/>
              </a:spcAft>
              <a:buClr>
                <a:srgbClr val="000000"/>
              </a:buClr>
              <a:buSzPts val="1400"/>
              <a:buChar char="●"/>
            </a:pPr>
            <a:r>
              <a:rPr lang="es-419" sz="1400">
                <a:solidFill>
                  <a:srgbClr val="000000"/>
                </a:solidFill>
              </a:rPr>
              <a:t>Actor</a:t>
            </a:r>
          </a:p>
          <a:p>
            <a:pPr indent="-317500" lvl="0" marL="457200" rtl="0">
              <a:spcBef>
                <a:spcPts val="0"/>
              </a:spcBef>
              <a:spcAft>
                <a:spcPts val="0"/>
              </a:spcAft>
              <a:buClr>
                <a:srgbClr val="000000"/>
              </a:buClr>
              <a:buSzPts val="1400"/>
              <a:buChar char="●"/>
            </a:pPr>
            <a:r>
              <a:rPr lang="es-419" sz="1400">
                <a:solidFill>
                  <a:srgbClr val="000000"/>
                </a:solidFill>
              </a:rPr>
              <a:t>Descripción</a:t>
            </a:r>
            <a:r>
              <a:rPr lang="es-419" sz="1400">
                <a:solidFill>
                  <a:srgbClr val="000000"/>
                </a:solidFill>
              </a:rPr>
              <a:t> de la actividad</a:t>
            </a:r>
          </a:p>
          <a:p>
            <a:pPr indent="-317500" lvl="0" marL="457200">
              <a:spcBef>
                <a:spcPts val="0"/>
              </a:spcBef>
              <a:buClr>
                <a:srgbClr val="000000"/>
              </a:buClr>
              <a:buSzPts val="1400"/>
              <a:buChar char="●"/>
            </a:pPr>
            <a:r>
              <a:rPr lang="es-419" sz="1400">
                <a:solidFill>
                  <a:srgbClr val="000000"/>
                </a:solidFill>
              </a:rPr>
              <a:t>Adjuntos</a:t>
            </a:r>
          </a:p>
        </p:txBody>
      </p:sp>
      <p:sp>
        <p:nvSpPr>
          <p:cNvPr id="197" name="Shape 19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pic>
        <p:nvPicPr>
          <p:cNvPr id="198" name="Shape 198"/>
          <p:cNvPicPr preferRelativeResize="0"/>
          <p:nvPr/>
        </p:nvPicPr>
        <p:blipFill>
          <a:blip r:embed="rId3">
            <a:alphaModFix/>
          </a:blip>
          <a:stretch>
            <a:fillRect/>
          </a:stretch>
        </p:blipFill>
        <p:spPr>
          <a:xfrm>
            <a:off x="5485149" y="124712"/>
            <a:ext cx="2987300" cy="4894076"/>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202" name="Shape 202"/>
        <p:cNvGrpSpPr/>
        <p:nvPr/>
      </p:nvGrpSpPr>
      <p:grpSpPr>
        <a:xfrm>
          <a:off x="0" y="0"/>
          <a:ext cx="0" cy="0"/>
          <a:chOff x="0" y="0"/>
          <a:chExt cx="0" cy="0"/>
        </a:xfrm>
      </p:grpSpPr>
      <p:sp>
        <p:nvSpPr>
          <p:cNvPr id="203" name="Shape 203"/>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Clr>
                <a:schemeClr val="dk1"/>
              </a:buClr>
              <a:buSzPts val="1100"/>
              <a:buFont typeface="Arial"/>
              <a:buNone/>
            </a:pPr>
            <a:r>
              <a:rPr b="1" lang="es-419" sz="2400"/>
              <a:t>Aplicación móvil</a:t>
            </a:r>
          </a:p>
          <a:p>
            <a:pPr lvl="0">
              <a:spcBef>
                <a:spcPts val="0"/>
              </a:spcBef>
              <a:buNone/>
            </a:pPr>
            <a:r>
              <a:t/>
            </a:r>
            <a:endParaRPr/>
          </a:p>
        </p:txBody>
      </p:sp>
      <p:sp>
        <p:nvSpPr>
          <p:cNvPr id="204" name="Shape 204"/>
          <p:cNvSpPr txBox="1"/>
          <p:nvPr>
            <p:ph idx="1" type="body"/>
          </p:nvPr>
        </p:nvSpPr>
        <p:spPr>
          <a:xfrm>
            <a:off x="311700" y="1152475"/>
            <a:ext cx="4890000" cy="3416400"/>
          </a:xfrm>
          <a:prstGeom prst="rect">
            <a:avLst/>
          </a:prstGeom>
        </p:spPr>
        <p:txBody>
          <a:bodyPr anchorCtr="0" anchor="t" bIns="91425" lIns="91425" rIns="91425" wrap="square" tIns="91425">
            <a:noAutofit/>
          </a:bodyPr>
          <a:lstStyle/>
          <a:p>
            <a:pPr lvl="0">
              <a:spcBef>
                <a:spcPts val="0"/>
              </a:spcBef>
              <a:buNone/>
            </a:pPr>
            <a:r>
              <a:rPr lang="es-419" sz="1400"/>
              <a:t>Desde el </a:t>
            </a:r>
            <a:r>
              <a:rPr lang="es-419" sz="1400"/>
              <a:t>menú</a:t>
            </a:r>
            <a:r>
              <a:rPr lang="es-419" sz="1400"/>
              <a:t> principal se puede acceder a la </a:t>
            </a:r>
            <a:r>
              <a:rPr lang="es-419" sz="1400"/>
              <a:t>opción</a:t>
            </a:r>
            <a:r>
              <a:rPr lang="es-419" sz="1400"/>
              <a:t> “Grupos” los cuales representan las asignaturas en la cuales el alumno se encuentra enrolado.</a:t>
            </a:r>
          </a:p>
          <a:p>
            <a:pPr lvl="0">
              <a:spcBef>
                <a:spcPts val="0"/>
              </a:spcBef>
              <a:buNone/>
            </a:pPr>
            <a:r>
              <a:rPr lang="es-419" sz="1400"/>
              <a:t>Al presionar sobre </a:t>
            </a:r>
            <a:r>
              <a:rPr lang="es-419" sz="1400"/>
              <a:t>algún</a:t>
            </a:r>
            <a:r>
              <a:rPr lang="es-419" sz="1400"/>
              <a:t> grupo se accede a la lista de Statements perteneciente a dicho grupo.</a:t>
            </a:r>
          </a:p>
        </p:txBody>
      </p:sp>
      <p:sp>
        <p:nvSpPr>
          <p:cNvPr id="205" name="Shape 20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pic>
        <p:nvPicPr>
          <p:cNvPr id="206" name="Shape 206"/>
          <p:cNvPicPr preferRelativeResize="0"/>
          <p:nvPr/>
        </p:nvPicPr>
        <p:blipFill>
          <a:blip r:embed="rId3">
            <a:alphaModFix/>
          </a:blip>
          <a:stretch>
            <a:fillRect/>
          </a:stretch>
        </p:blipFill>
        <p:spPr>
          <a:xfrm>
            <a:off x="5517600" y="1170125"/>
            <a:ext cx="3134244" cy="3340692"/>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210" name="Shape 210"/>
        <p:cNvGrpSpPr/>
        <p:nvPr/>
      </p:nvGrpSpPr>
      <p:grpSpPr>
        <a:xfrm>
          <a:off x="0" y="0"/>
          <a:ext cx="0" cy="0"/>
          <a:chOff x="0" y="0"/>
          <a:chExt cx="0" cy="0"/>
        </a:xfrm>
      </p:grpSpPr>
      <p:sp>
        <p:nvSpPr>
          <p:cNvPr id="211" name="Shape 21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spcBef>
                <a:spcPts val="0"/>
              </a:spcBef>
              <a:buNone/>
            </a:pPr>
            <a:r>
              <a:rPr b="1" lang="es-419" sz="2400"/>
              <a:t>Aplicación móvil</a:t>
            </a:r>
          </a:p>
          <a:p>
            <a:pPr lvl="0" rtl="0">
              <a:spcBef>
                <a:spcPts val="0"/>
              </a:spcBef>
              <a:buNone/>
            </a:pPr>
            <a:r>
              <a:t/>
            </a:r>
            <a:endParaRPr/>
          </a:p>
        </p:txBody>
      </p:sp>
      <p:sp>
        <p:nvSpPr>
          <p:cNvPr id="212" name="Shape 212"/>
          <p:cNvSpPr txBox="1"/>
          <p:nvPr>
            <p:ph idx="1" type="body"/>
          </p:nvPr>
        </p:nvSpPr>
        <p:spPr>
          <a:xfrm>
            <a:off x="311700" y="1152475"/>
            <a:ext cx="4890000" cy="3416400"/>
          </a:xfrm>
          <a:prstGeom prst="rect">
            <a:avLst/>
          </a:prstGeom>
        </p:spPr>
        <p:txBody>
          <a:bodyPr anchorCtr="0" anchor="t" bIns="91425" lIns="91425" rIns="91425" wrap="square" tIns="91425">
            <a:noAutofit/>
          </a:bodyPr>
          <a:lstStyle/>
          <a:p>
            <a:pPr lvl="0" rtl="0">
              <a:spcBef>
                <a:spcPts val="0"/>
              </a:spcBef>
              <a:buNone/>
            </a:pPr>
            <a:r>
              <a:rPr lang="es-419" sz="1400">
                <a:solidFill>
                  <a:srgbClr val="000000"/>
                </a:solidFill>
              </a:rPr>
              <a:t>Desde la opción “Buscar” podemos filtrar los Statements por grupo, fecha o etiquetas.</a:t>
            </a:r>
          </a:p>
        </p:txBody>
      </p:sp>
      <p:sp>
        <p:nvSpPr>
          <p:cNvPr id="213" name="Shape 21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pic>
        <p:nvPicPr>
          <p:cNvPr id="214" name="Shape 214"/>
          <p:cNvPicPr preferRelativeResize="0"/>
          <p:nvPr/>
        </p:nvPicPr>
        <p:blipFill>
          <a:blip r:embed="rId3">
            <a:alphaModFix/>
          </a:blip>
          <a:stretch>
            <a:fillRect/>
          </a:stretch>
        </p:blipFill>
        <p:spPr>
          <a:xfrm>
            <a:off x="5729175" y="661250"/>
            <a:ext cx="2743264" cy="38209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3F3F3"/>
        </a:solidFill>
      </p:bgPr>
    </p:bg>
    <p:spTree>
      <p:nvGrpSpPr>
        <p:cNvPr id="218" name="Shape 218"/>
        <p:cNvGrpSpPr/>
        <p:nvPr/>
      </p:nvGrpSpPr>
      <p:grpSpPr>
        <a:xfrm>
          <a:off x="0" y="0"/>
          <a:ext cx="0" cy="0"/>
          <a:chOff x="0" y="0"/>
          <a:chExt cx="0" cy="0"/>
        </a:xfrm>
      </p:grpSpPr>
      <p:sp>
        <p:nvSpPr>
          <p:cNvPr id="219" name="Shape 21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Clr>
                <a:schemeClr val="dk1"/>
              </a:buClr>
              <a:buSzPts val="1100"/>
              <a:buFont typeface="Arial"/>
              <a:buNone/>
            </a:pPr>
            <a:r>
              <a:rPr b="1" lang="es-419" sz="2400"/>
              <a:t>Aplicación móvil</a:t>
            </a:r>
          </a:p>
          <a:p>
            <a:pPr lvl="0">
              <a:spcBef>
                <a:spcPts val="0"/>
              </a:spcBef>
              <a:buNone/>
            </a:pPr>
            <a:r>
              <a:t/>
            </a:r>
            <a:endParaRPr/>
          </a:p>
        </p:txBody>
      </p:sp>
      <p:sp>
        <p:nvSpPr>
          <p:cNvPr id="220" name="Shape 22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50000"/>
              </a:lnSpc>
              <a:spcBef>
                <a:spcPts val="1600"/>
              </a:spcBef>
              <a:spcAft>
                <a:spcPts val="400"/>
              </a:spcAft>
              <a:buClr>
                <a:schemeClr val="dk1"/>
              </a:buClr>
              <a:buSzPts val="1100"/>
              <a:buFont typeface="Arial"/>
              <a:buNone/>
            </a:pPr>
            <a:r>
              <a:rPr lang="es-419" sz="1400"/>
              <a:t> </a:t>
            </a:r>
          </a:p>
        </p:txBody>
      </p:sp>
      <p:sp>
        <p:nvSpPr>
          <p:cNvPr id="221" name="Shape 22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
        <p:nvSpPr>
          <p:cNvPr id="222" name="Shape 222"/>
          <p:cNvSpPr txBox="1"/>
          <p:nvPr/>
        </p:nvSpPr>
        <p:spPr>
          <a:xfrm>
            <a:off x="475025" y="1152600"/>
            <a:ext cx="4429500" cy="3416400"/>
          </a:xfrm>
          <a:prstGeom prst="rect">
            <a:avLst/>
          </a:prstGeom>
          <a:noFill/>
          <a:ln>
            <a:noFill/>
          </a:ln>
        </p:spPr>
        <p:txBody>
          <a:bodyPr anchorCtr="0" anchor="t" bIns="91425" lIns="91425" rIns="91425" wrap="square" tIns="91425">
            <a:noAutofit/>
          </a:bodyPr>
          <a:lstStyle/>
          <a:p>
            <a:pPr indent="0" lvl="0" marL="0" rtl="0">
              <a:lnSpc>
                <a:spcPct val="150000"/>
              </a:lnSpc>
              <a:spcBef>
                <a:spcPts val="0"/>
              </a:spcBef>
              <a:buNone/>
            </a:pPr>
            <a:r>
              <a:rPr lang="es-419"/>
              <a:t>Para crear un Stetment es necesario completar el formulario de carga, en el mismo se debe eindicar</a:t>
            </a:r>
          </a:p>
          <a:p>
            <a:pPr indent="-317500" lvl="0" marL="457200" rtl="0">
              <a:lnSpc>
                <a:spcPct val="150000"/>
              </a:lnSpc>
              <a:spcBef>
                <a:spcPts val="0"/>
              </a:spcBef>
              <a:spcAft>
                <a:spcPts val="0"/>
              </a:spcAft>
              <a:buSzPts val="1400"/>
              <a:buChar char="●"/>
            </a:pPr>
            <a:r>
              <a:rPr lang="es-419"/>
              <a:t>Grupo (opcional)</a:t>
            </a:r>
          </a:p>
          <a:p>
            <a:pPr indent="-317500" lvl="0" marL="457200" rtl="0">
              <a:lnSpc>
                <a:spcPct val="150000"/>
              </a:lnSpc>
              <a:spcBef>
                <a:spcPts val="0"/>
              </a:spcBef>
              <a:spcAft>
                <a:spcPts val="0"/>
              </a:spcAft>
              <a:buSzPts val="1400"/>
              <a:buChar char="●"/>
            </a:pPr>
            <a:r>
              <a:rPr lang="es-419"/>
              <a:t>Nombre ( de la Actividad)</a:t>
            </a:r>
          </a:p>
          <a:p>
            <a:pPr indent="-317500" lvl="0" marL="457200" rtl="0">
              <a:lnSpc>
                <a:spcPct val="150000"/>
              </a:lnSpc>
              <a:spcBef>
                <a:spcPts val="0"/>
              </a:spcBef>
              <a:spcAft>
                <a:spcPts val="0"/>
              </a:spcAft>
              <a:buSzPts val="1400"/>
              <a:buChar char="●"/>
            </a:pPr>
            <a:r>
              <a:rPr lang="es-419"/>
              <a:t>Descripción </a:t>
            </a:r>
          </a:p>
          <a:p>
            <a:pPr indent="-317500" lvl="0" marL="457200" rtl="0">
              <a:lnSpc>
                <a:spcPct val="150000"/>
              </a:lnSpc>
              <a:spcBef>
                <a:spcPts val="0"/>
              </a:spcBef>
              <a:buSzPts val="1400"/>
              <a:buChar char="●"/>
            </a:pPr>
            <a:r>
              <a:rPr lang="es-419"/>
              <a:t>Adjunto (opcional)</a:t>
            </a:r>
          </a:p>
          <a:p>
            <a:pPr lvl="0" rtl="0">
              <a:lnSpc>
                <a:spcPct val="150000"/>
              </a:lnSpc>
              <a:spcBef>
                <a:spcPts val="0"/>
              </a:spcBef>
              <a:buNone/>
            </a:pPr>
            <a:r>
              <a:t/>
            </a:r>
            <a:endParaRPr>
              <a:solidFill>
                <a:schemeClr val="dk1"/>
              </a:solidFill>
            </a:endParaRPr>
          </a:p>
          <a:p>
            <a:pPr lvl="0" rtl="0">
              <a:lnSpc>
                <a:spcPct val="150000"/>
              </a:lnSpc>
              <a:spcBef>
                <a:spcPts val="0"/>
              </a:spcBef>
              <a:buNone/>
            </a:pPr>
            <a:r>
              <a:t/>
            </a:r>
            <a:endParaRPr>
              <a:solidFill>
                <a:schemeClr val="dk1"/>
              </a:solidFill>
            </a:endParaRPr>
          </a:p>
          <a:p>
            <a:pPr indent="0" lvl="0" marL="0" rtl="0">
              <a:lnSpc>
                <a:spcPct val="150000"/>
              </a:lnSpc>
              <a:spcBef>
                <a:spcPts val="0"/>
              </a:spcBef>
              <a:buNone/>
            </a:pPr>
            <a:r>
              <a:t/>
            </a:r>
            <a:endParaRPr>
              <a:solidFill>
                <a:schemeClr val="dk1"/>
              </a:solidFill>
            </a:endParaRPr>
          </a:p>
          <a:p>
            <a:pPr indent="0" lvl="0" marL="0" rtl="0">
              <a:lnSpc>
                <a:spcPct val="150000"/>
              </a:lnSpc>
              <a:spcBef>
                <a:spcPts val="0"/>
              </a:spcBef>
              <a:buNone/>
            </a:pPr>
            <a:r>
              <a:t/>
            </a:r>
            <a:endParaRPr>
              <a:solidFill>
                <a:schemeClr val="dk1"/>
              </a:solidFill>
            </a:endParaRPr>
          </a:p>
          <a:p>
            <a:pPr indent="-69850" lvl="0" marL="0" rtl="0">
              <a:lnSpc>
                <a:spcPct val="150000"/>
              </a:lnSpc>
              <a:spcBef>
                <a:spcPts val="0"/>
              </a:spcBef>
              <a:buClr>
                <a:schemeClr val="dk1"/>
              </a:buClr>
              <a:buSzPts val="1100"/>
              <a:buFont typeface="Arial"/>
              <a:buNone/>
            </a:pPr>
            <a:r>
              <a:t/>
            </a:r>
            <a:endParaRPr>
              <a:solidFill>
                <a:schemeClr val="dk1"/>
              </a:solidFill>
            </a:endParaRPr>
          </a:p>
        </p:txBody>
      </p:sp>
      <p:pic>
        <p:nvPicPr>
          <p:cNvPr id="223" name="Shape 223"/>
          <p:cNvPicPr preferRelativeResize="0"/>
          <p:nvPr/>
        </p:nvPicPr>
        <p:blipFill>
          <a:blip r:embed="rId3">
            <a:alphaModFix/>
          </a:blip>
          <a:stretch>
            <a:fillRect/>
          </a:stretch>
        </p:blipFill>
        <p:spPr>
          <a:xfrm>
            <a:off x="5551550" y="309875"/>
            <a:ext cx="2723997" cy="4655551"/>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227" name="Shape 227"/>
        <p:cNvGrpSpPr/>
        <p:nvPr/>
      </p:nvGrpSpPr>
      <p:grpSpPr>
        <a:xfrm>
          <a:off x="0" y="0"/>
          <a:ext cx="0" cy="0"/>
          <a:chOff x="0" y="0"/>
          <a:chExt cx="0" cy="0"/>
        </a:xfrm>
      </p:grpSpPr>
      <p:sp>
        <p:nvSpPr>
          <p:cNvPr id="228" name="Shape 22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b="1" lang="es-419" sz="2400"/>
              <a:t>Conclusión </a:t>
            </a:r>
          </a:p>
        </p:txBody>
      </p:sp>
      <p:sp>
        <p:nvSpPr>
          <p:cNvPr id="229" name="Shape 229"/>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200000"/>
              </a:lnSpc>
              <a:spcBef>
                <a:spcPts val="0"/>
              </a:spcBef>
              <a:spcAft>
                <a:spcPts val="0"/>
              </a:spcAft>
              <a:buNone/>
            </a:pPr>
            <a:r>
              <a:rPr lang="es-419" sz="1400">
                <a:solidFill>
                  <a:schemeClr val="dk1"/>
                </a:solidFill>
              </a:rPr>
              <a:t>El acceso a los sistemas de aprendizajes por parte de dispositivos móviles es un aspecto que no se encuentra del todo resulto por parte de los sistemas de e-learning actuales. Nuestro desarrollo intenta cubrir este aspecto porque creemos que dispositivos como computadoras personales de escritorio están perdiendo terreno frente a dispositivos móviles como tablets y smartphones.</a:t>
            </a:r>
          </a:p>
          <a:p>
            <a:pPr lvl="0" rtl="0">
              <a:lnSpc>
                <a:spcPct val="200000"/>
              </a:lnSpc>
              <a:spcBef>
                <a:spcPts val="0"/>
              </a:spcBef>
              <a:spcAft>
                <a:spcPts val="0"/>
              </a:spcAft>
              <a:buNone/>
            </a:pPr>
            <a:r>
              <a:rPr lang="es-419" sz="1400">
                <a:solidFill>
                  <a:schemeClr val="dk1"/>
                </a:solidFill>
              </a:rPr>
              <a:t>Por otra parte, creemos que integrar las distintas plataforma, simplificando el acceso a las mismas, facilita la tarea del alumno como también fomenta la colaboración con sus pares.</a:t>
            </a:r>
          </a:p>
          <a:p>
            <a:pPr lvl="0" rtl="0">
              <a:lnSpc>
                <a:spcPct val="200000"/>
              </a:lnSpc>
              <a:spcBef>
                <a:spcPts val="0"/>
              </a:spcBef>
              <a:spcAft>
                <a:spcPts val="0"/>
              </a:spcAft>
              <a:buNone/>
            </a:pPr>
            <a:r>
              <a:rPr lang="es-419" sz="1400">
                <a:solidFill>
                  <a:schemeClr val="dk1"/>
                </a:solidFill>
              </a:rPr>
              <a:t>  </a:t>
            </a:r>
          </a:p>
          <a:p>
            <a:pPr lvl="0" rtl="0">
              <a:lnSpc>
                <a:spcPct val="150000"/>
              </a:lnSpc>
              <a:spcBef>
                <a:spcPts val="0"/>
              </a:spcBef>
              <a:spcAft>
                <a:spcPts val="0"/>
              </a:spcAft>
              <a:buClr>
                <a:schemeClr val="dk1"/>
              </a:buClr>
              <a:buSzPts val="1100"/>
              <a:buFont typeface="Arial"/>
              <a:buNone/>
            </a:pPr>
            <a:r>
              <a:t/>
            </a:r>
            <a:endParaRPr sz="1400">
              <a:solidFill>
                <a:schemeClr val="dk1"/>
              </a:solidFill>
            </a:endParaRPr>
          </a:p>
          <a:p>
            <a:pPr lvl="0">
              <a:spcBef>
                <a:spcPts val="0"/>
              </a:spcBef>
              <a:buNone/>
            </a:pPr>
            <a:r>
              <a:t/>
            </a:r>
            <a:endParaRPr/>
          </a:p>
        </p:txBody>
      </p:sp>
      <p:sp>
        <p:nvSpPr>
          <p:cNvPr id="230" name="Shape 23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234" name="Shape 234"/>
        <p:cNvGrpSpPr/>
        <p:nvPr/>
      </p:nvGrpSpPr>
      <p:grpSpPr>
        <a:xfrm>
          <a:off x="0" y="0"/>
          <a:ext cx="0" cy="0"/>
          <a:chOff x="0" y="0"/>
          <a:chExt cx="0" cy="0"/>
        </a:xfrm>
      </p:grpSpPr>
      <p:sp>
        <p:nvSpPr>
          <p:cNvPr id="235" name="Shape 235"/>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b="1" lang="es-419" sz="2400"/>
              <a:t>Trabajos futuros</a:t>
            </a:r>
          </a:p>
        </p:txBody>
      </p:sp>
      <p:sp>
        <p:nvSpPr>
          <p:cNvPr id="236" name="Shape 236"/>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17500" lvl="0" marL="457200" rtl="0">
              <a:lnSpc>
                <a:spcPct val="150000"/>
              </a:lnSpc>
              <a:spcBef>
                <a:spcPts val="1600"/>
              </a:spcBef>
              <a:spcAft>
                <a:spcPts val="0"/>
              </a:spcAft>
              <a:buClr>
                <a:schemeClr val="dk1"/>
              </a:buClr>
              <a:buSzPts val="1400"/>
              <a:buChar char="●"/>
            </a:pPr>
            <a:r>
              <a:rPr lang="es-419" sz="1400">
                <a:solidFill>
                  <a:schemeClr val="dk1"/>
                </a:solidFill>
              </a:rPr>
              <a:t>Completar la funcionalidad del LRS provista por el estándar Tin Can.</a:t>
            </a:r>
          </a:p>
          <a:p>
            <a:pPr indent="-317500" lvl="0" marL="457200" rtl="0">
              <a:lnSpc>
                <a:spcPct val="150000"/>
              </a:lnSpc>
              <a:spcBef>
                <a:spcPts val="1600"/>
              </a:spcBef>
              <a:spcAft>
                <a:spcPts val="400"/>
              </a:spcAft>
              <a:buClr>
                <a:schemeClr val="dk1"/>
              </a:buClr>
              <a:buSzPts val="1400"/>
              <a:buChar char="●"/>
            </a:pPr>
            <a:r>
              <a:rPr lang="es-419" sz="1400">
                <a:solidFill>
                  <a:schemeClr val="dk1"/>
                </a:solidFill>
              </a:rPr>
              <a:t>Mejoramiento de la interfaz de usuario del LRSapp.</a:t>
            </a:r>
          </a:p>
          <a:p>
            <a:pPr indent="-317500" lvl="0" marL="457200" rtl="0">
              <a:lnSpc>
                <a:spcPct val="150000"/>
              </a:lnSpc>
              <a:spcBef>
                <a:spcPts val="1600"/>
              </a:spcBef>
              <a:spcAft>
                <a:spcPts val="400"/>
              </a:spcAft>
              <a:buClr>
                <a:schemeClr val="dk1"/>
              </a:buClr>
              <a:buSzPts val="1400"/>
              <a:buChar char="●"/>
            </a:pPr>
            <a:r>
              <a:rPr lang="es-419" sz="1400">
                <a:solidFill>
                  <a:schemeClr val="dk1"/>
                </a:solidFill>
              </a:rPr>
              <a:t>Desarrollar los plugins necesarios para que otros LMS puedan interactuar con el LRS.</a:t>
            </a:r>
          </a:p>
          <a:p>
            <a:pPr indent="-317500" lvl="0" marL="457200" rtl="0">
              <a:lnSpc>
                <a:spcPct val="150000"/>
              </a:lnSpc>
              <a:spcBef>
                <a:spcPts val="1600"/>
              </a:spcBef>
              <a:spcAft>
                <a:spcPts val="400"/>
              </a:spcAft>
              <a:buClr>
                <a:schemeClr val="dk1"/>
              </a:buClr>
              <a:buSzPts val="1400"/>
              <a:buChar char="●"/>
            </a:pPr>
            <a:r>
              <a:rPr lang="es-419" sz="1400">
                <a:solidFill>
                  <a:schemeClr val="dk1"/>
                </a:solidFill>
              </a:rPr>
              <a:t> Implementar single sign on.</a:t>
            </a:r>
          </a:p>
          <a:p>
            <a:pPr indent="-317500" lvl="0" marL="457200" rtl="0">
              <a:lnSpc>
                <a:spcPct val="150000"/>
              </a:lnSpc>
              <a:spcBef>
                <a:spcPts val="1600"/>
              </a:spcBef>
              <a:spcAft>
                <a:spcPts val="400"/>
              </a:spcAft>
              <a:buClr>
                <a:schemeClr val="dk1"/>
              </a:buClr>
              <a:buSzPts val="1400"/>
              <a:buChar char="●"/>
            </a:pPr>
            <a:r>
              <a:rPr lang="es-419" sz="1400">
                <a:solidFill>
                  <a:schemeClr val="dk1"/>
                </a:solidFill>
              </a:rPr>
              <a:t> Pruebas del campo.</a:t>
            </a:r>
          </a:p>
          <a:p>
            <a:pPr lvl="0">
              <a:spcBef>
                <a:spcPts val="0"/>
              </a:spcBef>
              <a:buNone/>
            </a:pPr>
            <a:r>
              <a:t/>
            </a:r>
            <a:endParaRPr sz="1400"/>
          </a:p>
        </p:txBody>
      </p:sp>
      <p:sp>
        <p:nvSpPr>
          <p:cNvPr id="237" name="Shape 23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indent="-69850" lvl="0" marL="0" marR="0" rtl="0" algn="l">
              <a:lnSpc>
                <a:spcPct val="150000"/>
              </a:lnSpc>
              <a:spcBef>
                <a:spcPts val="2000"/>
              </a:spcBef>
              <a:spcAft>
                <a:spcPts val="600"/>
              </a:spcAft>
              <a:buClr>
                <a:schemeClr val="dk1"/>
              </a:buClr>
              <a:buSzPts val="1100"/>
              <a:buFont typeface="Arial"/>
              <a:buNone/>
            </a:pPr>
            <a:r>
              <a:rPr b="1" lang="es-419" sz="2400"/>
              <a:t>Motivación</a:t>
            </a:r>
          </a:p>
        </p:txBody>
      </p:sp>
      <p:sp>
        <p:nvSpPr>
          <p:cNvPr id="69" name="Shape 69"/>
          <p:cNvSpPr txBox="1"/>
          <p:nvPr>
            <p:ph idx="1" type="body"/>
          </p:nvPr>
        </p:nvSpPr>
        <p:spPr>
          <a:xfrm>
            <a:off x="311700" y="1152475"/>
            <a:ext cx="8520600" cy="3409500"/>
          </a:xfrm>
          <a:prstGeom prst="rect">
            <a:avLst/>
          </a:prstGeom>
        </p:spPr>
        <p:txBody>
          <a:bodyPr anchorCtr="0" anchor="t" bIns="91425" lIns="91425" rIns="91425" wrap="square" tIns="91425">
            <a:noAutofit/>
          </a:bodyPr>
          <a:lstStyle/>
          <a:p>
            <a:pPr indent="-317500" lvl="0" marL="457200" rtl="0">
              <a:lnSpc>
                <a:spcPct val="200000"/>
              </a:lnSpc>
              <a:spcBef>
                <a:spcPts val="0"/>
              </a:spcBef>
              <a:spcAft>
                <a:spcPts val="0"/>
              </a:spcAft>
              <a:buClr>
                <a:srgbClr val="000000"/>
              </a:buClr>
              <a:buSzPts val="1400"/>
              <a:buChar char="●"/>
            </a:pPr>
            <a:r>
              <a:rPr lang="es-419" sz="1400">
                <a:solidFill>
                  <a:srgbClr val="000000"/>
                </a:solidFill>
              </a:rPr>
              <a:t>Integrar las diferentes plataformas provistas por la facultad con el fin de facilitar y promover su acceso mediante dispositivos móviles.</a:t>
            </a:r>
          </a:p>
          <a:p>
            <a:pPr indent="-317500" lvl="0" marL="457200">
              <a:lnSpc>
                <a:spcPct val="200000"/>
              </a:lnSpc>
              <a:spcBef>
                <a:spcPts val="0"/>
              </a:spcBef>
              <a:spcAft>
                <a:spcPts val="0"/>
              </a:spcAft>
              <a:buClr>
                <a:srgbClr val="000000"/>
              </a:buClr>
              <a:buSzPts val="1400"/>
              <a:buChar char="●"/>
            </a:pPr>
            <a:r>
              <a:rPr lang="es-419" sz="1400">
                <a:solidFill>
                  <a:srgbClr val="000000"/>
                </a:solidFill>
              </a:rPr>
              <a:t>Adecuar las plataformas de aprendizaje a los tiempos actuales.</a:t>
            </a:r>
          </a:p>
          <a:p>
            <a:pPr indent="-317500" lvl="0" marL="457200" rtl="0">
              <a:lnSpc>
                <a:spcPct val="200000"/>
              </a:lnSpc>
              <a:spcBef>
                <a:spcPts val="0"/>
              </a:spcBef>
              <a:buClr>
                <a:srgbClr val="000000"/>
              </a:buClr>
              <a:buSzPts val="1400"/>
              <a:buChar char="●"/>
            </a:pPr>
            <a:r>
              <a:rPr lang="es-419" sz="1400">
                <a:solidFill>
                  <a:srgbClr val="000000"/>
                </a:solidFill>
              </a:rPr>
              <a:t>Fomentar mediante tecnologías y mecanismos e-learning la interacción y la colaboración entre los alumnos de la facultad, generando y compartiendo contenidos.</a:t>
            </a:r>
          </a:p>
          <a:p>
            <a:pPr lvl="0">
              <a:spcBef>
                <a:spcPts val="0"/>
              </a:spcBef>
              <a:buNone/>
            </a:pPr>
            <a:r>
              <a:t/>
            </a:r>
            <a:endParaRPr sz="1400"/>
          </a:p>
        </p:txBody>
      </p:sp>
      <p:sp>
        <p:nvSpPr>
          <p:cNvPr id="70" name="Shape 7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
        <p:nvSpPr>
          <p:cNvPr id="71" name="Shape 71"/>
          <p:cNvSpPr txBox="1"/>
          <p:nvPr/>
        </p:nvSpPr>
        <p:spPr>
          <a:xfrm>
            <a:off x="1508175" y="2778825"/>
            <a:ext cx="6840300" cy="798000"/>
          </a:xfrm>
          <a:prstGeom prst="rect">
            <a:avLst/>
          </a:prstGeom>
          <a:noFill/>
          <a:ln>
            <a:noFill/>
          </a:ln>
        </p:spPr>
        <p:txBody>
          <a:bodyPr anchorCtr="0" anchor="t" bIns="91425" lIns="91425" rIns="91425" wrap="square" tIns="91425">
            <a:noAutofit/>
          </a:bodyPr>
          <a:lstStyle/>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75" name="Shape 75"/>
        <p:cNvGrpSpPr/>
        <p:nvPr/>
      </p:nvGrpSpPr>
      <p:grpSpPr>
        <a:xfrm>
          <a:off x="0" y="0"/>
          <a:ext cx="0" cy="0"/>
          <a:chOff x="0" y="0"/>
          <a:chExt cx="0" cy="0"/>
        </a:xfrm>
      </p:grpSpPr>
      <p:sp>
        <p:nvSpPr>
          <p:cNvPr id="76" name="Shape 76"/>
          <p:cNvSpPr txBox="1"/>
          <p:nvPr>
            <p:ph type="title"/>
          </p:nvPr>
        </p:nvSpPr>
        <p:spPr>
          <a:xfrm>
            <a:off x="311700" y="273125"/>
            <a:ext cx="8520600" cy="736200"/>
          </a:xfrm>
          <a:prstGeom prst="rect">
            <a:avLst/>
          </a:prstGeom>
        </p:spPr>
        <p:txBody>
          <a:bodyPr anchorCtr="0" anchor="t" bIns="91425" lIns="91425" rIns="91425" wrap="square" tIns="91425">
            <a:noAutofit/>
          </a:bodyPr>
          <a:lstStyle/>
          <a:p>
            <a:pPr lvl="0" rtl="0">
              <a:lnSpc>
                <a:spcPct val="150000"/>
              </a:lnSpc>
              <a:spcBef>
                <a:spcPts val="2000"/>
              </a:spcBef>
              <a:spcAft>
                <a:spcPts val="600"/>
              </a:spcAft>
              <a:buNone/>
            </a:pPr>
            <a:r>
              <a:rPr b="1" lang="es-419" sz="2400">
                <a:solidFill>
                  <a:srgbClr val="000000"/>
                </a:solidFill>
              </a:rPr>
              <a:t>Caso de estudio </a:t>
            </a:r>
          </a:p>
          <a:p>
            <a:pPr lvl="0" rtl="0">
              <a:spcBef>
                <a:spcPts val="0"/>
              </a:spcBef>
              <a:buNone/>
            </a:pPr>
            <a:r>
              <a:t/>
            </a:r>
            <a:endParaRPr sz="1400">
              <a:solidFill>
                <a:srgbClr val="000000"/>
              </a:solidFill>
            </a:endParaRPr>
          </a:p>
          <a:p>
            <a:pPr lvl="0" rtl="0">
              <a:spcBef>
                <a:spcPts val="0"/>
              </a:spcBef>
              <a:buNone/>
            </a:pPr>
            <a:r>
              <a:t/>
            </a:r>
            <a:endParaRPr/>
          </a:p>
        </p:txBody>
      </p:sp>
      <p:sp>
        <p:nvSpPr>
          <p:cNvPr id="77" name="Shape 77"/>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nSpc>
                <a:spcPct val="150000"/>
              </a:lnSpc>
              <a:spcBef>
                <a:spcPts val="0"/>
              </a:spcBef>
              <a:spcAft>
                <a:spcPts val="0"/>
              </a:spcAft>
              <a:buClr>
                <a:schemeClr val="dk1"/>
              </a:buClr>
              <a:buSzPts val="1100"/>
              <a:buFont typeface="Arial"/>
              <a:buNone/>
            </a:pPr>
            <a:r>
              <a:rPr lang="es-419" sz="1400">
                <a:solidFill>
                  <a:schemeClr val="dk1"/>
                </a:solidFill>
              </a:rPr>
              <a:t>En la actualidad la facultad presenta diversas plataformas educativas, entre las cuales se encuentran Moodle, Webunlp y Meran. Cada una de ellas posee características propias, tales como modelo de datos o las reglas de negocios.</a:t>
            </a:r>
          </a:p>
          <a:p>
            <a:pPr lvl="0" rtl="0">
              <a:lnSpc>
                <a:spcPct val="150000"/>
              </a:lnSpc>
              <a:spcBef>
                <a:spcPts val="0"/>
              </a:spcBef>
              <a:spcAft>
                <a:spcPts val="0"/>
              </a:spcAft>
              <a:buClr>
                <a:schemeClr val="dk1"/>
              </a:buClr>
              <a:buSzPts val="1100"/>
              <a:buFont typeface="Arial"/>
              <a:buNone/>
            </a:pPr>
            <a:r>
              <a:rPr lang="es-419" sz="1400">
                <a:solidFill>
                  <a:schemeClr val="dk1"/>
                </a:solidFill>
              </a:rPr>
              <a:t>Un alumno puede estar cursando una materia que utiliza como plataforma de apoyo Moodle y al mismo tiempo otra materia que utiliza Webunlp para su dictado.</a:t>
            </a:r>
          </a:p>
          <a:p>
            <a:pPr lvl="0" rtl="0">
              <a:lnSpc>
                <a:spcPct val="150000"/>
              </a:lnSpc>
              <a:spcBef>
                <a:spcPts val="0"/>
              </a:spcBef>
              <a:spcAft>
                <a:spcPts val="0"/>
              </a:spcAft>
              <a:buClr>
                <a:schemeClr val="dk1"/>
              </a:buClr>
              <a:buSzPts val="1100"/>
              <a:buFont typeface="Arial"/>
              <a:buNone/>
            </a:pPr>
            <a:r>
              <a:rPr lang="es-419" sz="1400">
                <a:solidFill>
                  <a:schemeClr val="dk1"/>
                </a:solidFill>
              </a:rPr>
              <a:t>Bajo este escenario, el alumno debe acceder periódicamente a cada plataforma para estar al día con la materia y enterarse, por ejemplo, de fechas de exámenes o descargar material.</a:t>
            </a:r>
          </a:p>
          <a:p>
            <a:pPr lvl="0" rtl="0">
              <a:lnSpc>
                <a:spcPct val="150000"/>
              </a:lnSpc>
              <a:spcBef>
                <a:spcPts val="0"/>
              </a:spcBef>
              <a:spcAft>
                <a:spcPts val="0"/>
              </a:spcAft>
              <a:buClr>
                <a:schemeClr val="dk1"/>
              </a:buClr>
              <a:buSzPts val="1100"/>
              <a:buFont typeface="Arial"/>
              <a:buNone/>
            </a:pPr>
            <a:r>
              <a:rPr lang="es-419" sz="1400">
                <a:solidFill>
                  <a:schemeClr val="dk1"/>
                </a:solidFill>
              </a:rPr>
              <a:t>A esto se suma que las interfaces de dichas plataformas no fueron pensadas y desarrolladas desde su concepción para ser accedidas mediante dispositivos móviles, lo cual dificulta su uso.</a:t>
            </a:r>
          </a:p>
          <a:p>
            <a:pPr lvl="0" rtl="0">
              <a:lnSpc>
                <a:spcPct val="150000"/>
              </a:lnSpc>
              <a:spcBef>
                <a:spcPts val="0"/>
              </a:spcBef>
              <a:spcAft>
                <a:spcPts val="0"/>
              </a:spcAft>
              <a:buClr>
                <a:schemeClr val="dk1"/>
              </a:buClr>
              <a:buSzPts val="1100"/>
              <a:buFont typeface="Arial"/>
              <a:buNone/>
            </a:pPr>
            <a:r>
              <a:t/>
            </a:r>
            <a:endParaRPr sz="1400">
              <a:solidFill>
                <a:schemeClr val="dk1"/>
              </a:solidFill>
            </a:endParaRPr>
          </a:p>
          <a:p>
            <a:pPr lvl="0" rtl="0">
              <a:lnSpc>
                <a:spcPct val="150000"/>
              </a:lnSpc>
              <a:spcBef>
                <a:spcPts val="0"/>
              </a:spcBef>
              <a:spcAft>
                <a:spcPts val="0"/>
              </a:spcAft>
              <a:buClr>
                <a:schemeClr val="dk1"/>
              </a:buClr>
              <a:buSzPts val="1100"/>
              <a:buFont typeface="Arial"/>
              <a:buNone/>
            </a:pPr>
            <a:r>
              <a:t/>
            </a:r>
            <a:endParaRPr sz="1400">
              <a:solidFill>
                <a:schemeClr val="dk1"/>
              </a:solidFill>
            </a:endParaRPr>
          </a:p>
          <a:p>
            <a:pPr lvl="0" rtl="0">
              <a:lnSpc>
                <a:spcPct val="150000"/>
              </a:lnSpc>
              <a:spcBef>
                <a:spcPts val="0"/>
              </a:spcBef>
              <a:spcAft>
                <a:spcPts val="0"/>
              </a:spcAft>
              <a:buClr>
                <a:schemeClr val="dk1"/>
              </a:buClr>
              <a:buSzPts val="1100"/>
              <a:buFont typeface="Arial"/>
              <a:buNone/>
            </a:pPr>
            <a:r>
              <a:t/>
            </a:r>
            <a:endParaRPr sz="1400">
              <a:solidFill>
                <a:schemeClr val="dk1"/>
              </a:solidFill>
            </a:endParaRPr>
          </a:p>
          <a:p>
            <a:pPr lvl="0" rtl="0">
              <a:lnSpc>
                <a:spcPct val="150000"/>
              </a:lnSpc>
              <a:spcBef>
                <a:spcPts val="0"/>
              </a:spcBef>
              <a:spcAft>
                <a:spcPts val="0"/>
              </a:spcAft>
              <a:buClr>
                <a:schemeClr val="dk1"/>
              </a:buClr>
              <a:buSzPts val="1100"/>
              <a:buFont typeface="Arial"/>
              <a:buNone/>
            </a:pPr>
            <a:r>
              <a:t/>
            </a:r>
            <a:endParaRPr sz="1400">
              <a:solidFill>
                <a:schemeClr val="dk1"/>
              </a:solidFill>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82" name="Shape 82"/>
        <p:cNvGrpSpPr/>
        <p:nvPr/>
      </p:nvGrpSpPr>
      <p:grpSpPr>
        <a:xfrm>
          <a:off x="0" y="0"/>
          <a:ext cx="0" cy="0"/>
          <a:chOff x="0" y="0"/>
          <a:chExt cx="0" cy="0"/>
        </a:xfrm>
      </p:grpSpPr>
      <p:sp>
        <p:nvSpPr>
          <p:cNvPr id="83" name="Shape 8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rPr lang="es-419" sz="1400">
                <a:solidFill>
                  <a:srgbClr val="000000"/>
                </a:solidFill>
              </a:rPr>
              <a:t>Nuestra propuesta es integrar las diferentes plataformas mediante una </a:t>
            </a:r>
            <a:r>
              <a:rPr lang="es-419" sz="1400">
                <a:solidFill>
                  <a:srgbClr val="000000"/>
                </a:solidFill>
              </a:rPr>
              <a:t>aplicación</a:t>
            </a:r>
            <a:r>
              <a:rPr lang="es-419" sz="1400">
                <a:solidFill>
                  <a:srgbClr val="000000"/>
                </a:solidFill>
              </a:rPr>
              <a:t> </a:t>
            </a:r>
            <a:r>
              <a:rPr lang="es-419" sz="1400">
                <a:solidFill>
                  <a:srgbClr val="000000"/>
                </a:solidFill>
              </a:rPr>
              <a:t>móvil</a:t>
            </a:r>
            <a:r>
              <a:rPr lang="es-419" sz="1400">
                <a:solidFill>
                  <a:srgbClr val="000000"/>
                </a:solidFill>
              </a:rPr>
              <a:t> que obre a modo de punto de acceso a las mismas. A </a:t>
            </a:r>
            <a:r>
              <a:rPr lang="es-419" sz="1400">
                <a:solidFill>
                  <a:srgbClr val="000000"/>
                </a:solidFill>
              </a:rPr>
              <a:t>través</a:t>
            </a:r>
            <a:r>
              <a:rPr lang="es-419" sz="1400">
                <a:solidFill>
                  <a:srgbClr val="000000"/>
                </a:solidFill>
              </a:rPr>
              <a:t> de esta </a:t>
            </a:r>
            <a:r>
              <a:rPr lang="es-419" sz="1400">
                <a:solidFill>
                  <a:srgbClr val="000000"/>
                </a:solidFill>
              </a:rPr>
              <a:t>aplicación</a:t>
            </a:r>
            <a:r>
              <a:rPr lang="es-419" sz="1400">
                <a:solidFill>
                  <a:srgbClr val="000000"/>
                </a:solidFill>
              </a:rPr>
              <a:t> el alumno se mantendrá informado sobre los sucesos relacionados a dichas plataformas sin necesidad de acceder a cada una por separado. Cabe señalar que nuestra </a:t>
            </a:r>
            <a:r>
              <a:rPr lang="es-419" sz="1400">
                <a:solidFill>
                  <a:srgbClr val="000000"/>
                </a:solidFill>
              </a:rPr>
              <a:t>intención</a:t>
            </a:r>
            <a:r>
              <a:rPr lang="es-419" sz="1400">
                <a:solidFill>
                  <a:srgbClr val="000000"/>
                </a:solidFill>
              </a:rPr>
              <a:t> no es reemplazar las plataformas existentes sino integrarlas de manera tal que su </a:t>
            </a:r>
            <a:r>
              <a:rPr lang="es-419" sz="1400">
                <a:solidFill>
                  <a:srgbClr val="000000"/>
                </a:solidFill>
              </a:rPr>
              <a:t>utilización</a:t>
            </a:r>
            <a:r>
              <a:rPr lang="es-419" sz="1400">
                <a:solidFill>
                  <a:srgbClr val="000000"/>
                </a:solidFill>
              </a:rPr>
              <a:t> mediante dispositivos </a:t>
            </a:r>
            <a:r>
              <a:rPr lang="es-419" sz="1400">
                <a:solidFill>
                  <a:srgbClr val="000000"/>
                </a:solidFill>
              </a:rPr>
              <a:t>móviles</a:t>
            </a:r>
            <a:r>
              <a:rPr lang="es-419" sz="1400">
                <a:solidFill>
                  <a:srgbClr val="000000"/>
                </a:solidFill>
              </a:rPr>
              <a:t> sea </a:t>
            </a:r>
            <a:r>
              <a:rPr lang="es-419" sz="1400">
                <a:solidFill>
                  <a:srgbClr val="000000"/>
                </a:solidFill>
              </a:rPr>
              <a:t>más</a:t>
            </a:r>
            <a:r>
              <a:rPr lang="es-419" sz="1400">
                <a:solidFill>
                  <a:srgbClr val="000000"/>
                </a:solidFill>
              </a:rPr>
              <a:t> amigable para el alumno.</a:t>
            </a:r>
          </a:p>
          <a:p>
            <a:pPr lvl="0">
              <a:spcBef>
                <a:spcPts val="0"/>
              </a:spcBef>
              <a:buNone/>
            </a:pPr>
            <a:r>
              <a:rPr b="1" lang="es-419" sz="1400">
                <a:solidFill>
                  <a:srgbClr val="000000"/>
                </a:solidFill>
              </a:rPr>
              <a:t>¿Cómo lo logramos?</a:t>
            </a:r>
          </a:p>
          <a:p>
            <a:pPr lvl="0">
              <a:spcBef>
                <a:spcPts val="0"/>
              </a:spcBef>
              <a:buNone/>
            </a:pPr>
            <a:r>
              <a:rPr lang="es-419" sz="1400">
                <a:solidFill>
                  <a:srgbClr val="000000"/>
                </a:solidFill>
              </a:rPr>
              <a:t>Registrando sucesos y actividades relacionadas al alumno para luego ser </a:t>
            </a:r>
            <a:r>
              <a:rPr lang="es-419" sz="1400">
                <a:solidFill>
                  <a:srgbClr val="000000"/>
                </a:solidFill>
              </a:rPr>
              <a:t>consultadas desde nuestra aplicación:</a:t>
            </a:r>
          </a:p>
          <a:p>
            <a:pPr indent="-317500" lvl="0" marL="457200">
              <a:spcBef>
                <a:spcPts val="0"/>
              </a:spcBef>
              <a:spcAft>
                <a:spcPts val="0"/>
              </a:spcAft>
              <a:buClr>
                <a:srgbClr val="000000"/>
              </a:buClr>
              <a:buSzPts val="1400"/>
              <a:buChar char="●"/>
            </a:pPr>
            <a:r>
              <a:rPr lang="es-419" sz="1400">
                <a:solidFill>
                  <a:srgbClr val="000000"/>
                </a:solidFill>
              </a:rPr>
              <a:t>El profesor pone </a:t>
            </a:r>
            <a:r>
              <a:rPr lang="es-419" sz="1400">
                <a:solidFill>
                  <a:schemeClr val="dk1"/>
                </a:solidFill>
              </a:rPr>
              <a:t>una práctica </a:t>
            </a:r>
            <a:r>
              <a:rPr lang="es-419" sz="1400">
                <a:solidFill>
                  <a:srgbClr val="000000"/>
                </a:solidFill>
              </a:rPr>
              <a:t>a disposición de los alumnos.</a:t>
            </a:r>
          </a:p>
          <a:p>
            <a:pPr indent="-317500" lvl="0" marL="457200" rtl="0">
              <a:spcBef>
                <a:spcPts val="0"/>
              </a:spcBef>
              <a:spcAft>
                <a:spcPts val="0"/>
              </a:spcAft>
              <a:buClr>
                <a:srgbClr val="000000"/>
              </a:buClr>
              <a:buSzPts val="1400"/>
              <a:buChar char="●"/>
            </a:pPr>
            <a:r>
              <a:rPr lang="es-419" sz="1400">
                <a:solidFill>
                  <a:srgbClr val="000000"/>
                </a:solidFill>
              </a:rPr>
              <a:t>Un alumno realiza una consulta.</a:t>
            </a:r>
          </a:p>
          <a:p>
            <a:pPr indent="-317500" lvl="0" marL="457200">
              <a:spcBef>
                <a:spcPts val="0"/>
              </a:spcBef>
              <a:buClr>
                <a:srgbClr val="000000"/>
              </a:buClr>
              <a:buSzPts val="1400"/>
              <a:buChar char="●"/>
            </a:pPr>
            <a:r>
              <a:rPr lang="es-419" sz="1400">
                <a:solidFill>
                  <a:srgbClr val="000000"/>
                </a:solidFill>
              </a:rPr>
              <a:t>Un alumno descarga material.</a:t>
            </a:r>
          </a:p>
          <a:p>
            <a:pPr lvl="0">
              <a:spcBef>
                <a:spcPts val="0"/>
              </a:spcBef>
              <a:buNone/>
            </a:pPr>
            <a:r>
              <a:t/>
            </a:r>
            <a:endParaRPr sz="1400">
              <a:solidFill>
                <a:srgbClr val="000000"/>
              </a:solidFill>
            </a:endParaRPr>
          </a:p>
        </p:txBody>
      </p:sp>
      <p:sp>
        <p:nvSpPr>
          <p:cNvPr id="84" name="Shape 84"/>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b="1" lang="es-419" sz="2400"/>
              <a:t>Nuestra propuesta</a:t>
            </a:r>
          </a:p>
        </p:txBody>
      </p:sp>
      <p:sp>
        <p:nvSpPr>
          <p:cNvPr id="85" name="Shape 8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89" name="Shape 89"/>
        <p:cNvGrpSpPr/>
        <p:nvPr/>
      </p:nvGrpSpPr>
      <p:grpSpPr>
        <a:xfrm>
          <a:off x="0" y="0"/>
          <a:ext cx="0" cy="0"/>
          <a:chOff x="0" y="0"/>
          <a:chExt cx="0" cy="0"/>
        </a:xfrm>
      </p:grpSpPr>
      <p:sp>
        <p:nvSpPr>
          <p:cNvPr id="90" name="Shape 90"/>
          <p:cNvSpPr txBox="1"/>
          <p:nvPr>
            <p:ph type="title"/>
          </p:nvPr>
        </p:nvSpPr>
        <p:spPr>
          <a:xfrm>
            <a:off x="311700" y="356250"/>
            <a:ext cx="8520600" cy="661500"/>
          </a:xfrm>
          <a:prstGeom prst="rect">
            <a:avLst/>
          </a:prstGeom>
        </p:spPr>
        <p:txBody>
          <a:bodyPr anchorCtr="0" anchor="t" bIns="91425" lIns="91425" rIns="91425" wrap="square" tIns="91425">
            <a:noAutofit/>
          </a:bodyPr>
          <a:lstStyle/>
          <a:p>
            <a:pPr lvl="0" rtl="0">
              <a:lnSpc>
                <a:spcPct val="150000"/>
              </a:lnSpc>
              <a:spcBef>
                <a:spcPts val="1400"/>
              </a:spcBef>
              <a:spcAft>
                <a:spcPts val="400"/>
              </a:spcAft>
              <a:buClr>
                <a:schemeClr val="dk1"/>
              </a:buClr>
              <a:buSzPts val="1100"/>
              <a:buFont typeface="Arial"/>
              <a:buNone/>
            </a:pPr>
            <a:r>
              <a:rPr b="1" lang="es-419" sz="2400"/>
              <a:t>Registrando actividades</a:t>
            </a:r>
          </a:p>
          <a:p>
            <a:pPr lvl="0">
              <a:spcBef>
                <a:spcPts val="0"/>
              </a:spcBef>
              <a:buNone/>
            </a:pPr>
            <a:r>
              <a:t/>
            </a:r>
            <a:endParaRPr/>
          </a:p>
        </p:txBody>
      </p:sp>
      <p:sp>
        <p:nvSpPr>
          <p:cNvPr id="91" name="Shape 91"/>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17500" lvl="0" marL="457200" rtl="0">
              <a:lnSpc>
                <a:spcPct val="150000"/>
              </a:lnSpc>
              <a:spcBef>
                <a:spcPts val="0"/>
              </a:spcBef>
              <a:spcAft>
                <a:spcPts val="0"/>
              </a:spcAft>
              <a:buClr>
                <a:schemeClr val="dk1"/>
              </a:buClr>
              <a:buSzPts val="1400"/>
              <a:buAutoNum type="arabicPeriod"/>
            </a:pPr>
            <a:r>
              <a:rPr lang="es-419" sz="1400">
                <a:solidFill>
                  <a:schemeClr val="dk1"/>
                </a:solidFill>
              </a:rPr>
              <a:t>El alumno realiza una actividad dentro de la plataforma.</a:t>
            </a:r>
          </a:p>
          <a:p>
            <a:pPr indent="-317500" lvl="0" marL="457200" rtl="0">
              <a:lnSpc>
                <a:spcPct val="150000"/>
              </a:lnSpc>
              <a:spcBef>
                <a:spcPts val="0"/>
              </a:spcBef>
              <a:spcAft>
                <a:spcPts val="0"/>
              </a:spcAft>
              <a:buClr>
                <a:schemeClr val="dk1"/>
              </a:buClr>
              <a:buSzPts val="1400"/>
              <a:buAutoNum type="arabicPeriod"/>
            </a:pPr>
            <a:r>
              <a:rPr lang="es-419" sz="1400">
                <a:solidFill>
                  <a:schemeClr val="dk1"/>
                </a:solidFill>
              </a:rPr>
              <a:t>La actividad es registrada por nuestra aplicación.</a:t>
            </a:r>
          </a:p>
          <a:p>
            <a:pPr indent="-317500" lvl="0" marL="457200" rtl="0">
              <a:lnSpc>
                <a:spcPct val="150000"/>
              </a:lnSpc>
              <a:spcBef>
                <a:spcPts val="0"/>
              </a:spcBef>
              <a:spcAft>
                <a:spcPts val="0"/>
              </a:spcAft>
              <a:buClr>
                <a:schemeClr val="dk1"/>
              </a:buClr>
              <a:buSzPts val="1400"/>
              <a:buAutoNum type="arabicPeriod"/>
            </a:pPr>
            <a:r>
              <a:rPr lang="es-419" sz="1400">
                <a:solidFill>
                  <a:schemeClr val="dk1"/>
                </a:solidFill>
              </a:rPr>
              <a:t>Los alumnos acceden a estas actividades y a los contenidos relacionados a la actividad utilizando la aplicación móvil.</a:t>
            </a:r>
          </a:p>
          <a:p>
            <a:pPr lvl="0">
              <a:spcBef>
                <a:spcPts val="0"/>
              </a:spcBef>
              <a:buNone/>
            </a:pPr>
            <a:r>
              <a:t/>
            </a:r>
            <a:endParaRPr/>
          </a:p>
        </p:txBody>
      </p:sp>
      <p:pic>
        <p:nvPicPr>
          <p:cNvPr id="92" name="Shape 92"/>
          <p:cNvPicPr preferRelativeResize="0"/>
          <p:nvPr/>
        </p:nvPicPr>
        <p:blipFill>
          <a:blip r:embed="rId3">
            <a:alphaModFix/>
          </a:blip>
          <a:stretch>
            <a:fillRect/>
          </a:stretch>
        </p:blipFill>
        <p:spPr>
          <a:xfrm>
            <a:off x="1482450" y="2574975"/>
            <a:ext cx="5734050" cy="1685925"/>
          </a:xfrm>
          <a:prstGeom prst="rect">
            <a:avLst/>
          </a:prstGeom>
          <a:noFill/>
          <a:ln>
            <a:noFill/>
          </a:ln>
        </p:spPr>
      </p:pic>
      <p:sp>
        <p:nvSpPr>
          <p:cNvPr id="93" name="Shape 9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97" name="Shape 97"/>
        <p:cNvGrpSpPr/>
        <p:nvPr/>
      </p:nvGrpSpPr>
      <p:grpSpPr>
        <a:xfrm>
          <a:off x="0" y="0"/>
          <a:ext cx="0" cy="0"/>
          <a:chOff x="0" y="0"/>
          <a:chExt cx="0" cy="0"/>
        </a:xfrm>
      </p:grpSpPr>
      <p:sp>
        <p:nvSpPr>
          <p:cNvPr id="98" name="Shape 9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lnSpc>
                <a:spcPct val="150000"/>
              </a:lnSpc>
              <a:spcBef>
                <a:spcPts val="2000"/>
              </a:spcBef>
              <a:spcAft>
                <a:spcPts val="600"/>
              </a:spcAft>
              <a:buClr>
                <a:schemeClr val="dk1"/>
              </a:buClr>
              <a:buSzPts val="1100"/>
              <a:buFont typeface="Arial"/>
              <a:buNone/>
            </a:pPr>
            <a:r>
              <a:rPr b="1" lang="es-419" sz="2400"/>
              <a:t> Especificación del prototipo</a:t>
            </a:r>
          </a:p>
          <a:p>
            <a:pPr lvl="0" rtl="0">
              <a:spcBef>
                <a:spcPts val="0"/>
              </a:spcBef>
              <a:buNone/>
            </a:pPr>
            <a:r>
              <a:t/>
            </a:r>
            <a:endParaRPr/>
          </a:p>
        </p:txBody>
      </p:sp>
      <p:sp>
        <p:nvSpPr>
          <p:cNvPr id="99" name="Shape 99"/>
          <p:cNvSpPr txBox="1"/>
          <p:nvPr>
            <p:ph idx="1" type="body"/>
          </p:nvPr>
        </p:nvSpPr>
        <p:spPr>
          <a:xfrm>
            <a:off x="311700" y="1152475"/>
            <a:ext cx="8520600" cy="3763800"/>
          </a:xfrm>
          <a:prstGeom prst="rect">
            <a:avLst/>
          </a:prstGeom>
        </p:spPr>
        <p:txBody>
          <a:bodyPr anchorCtr="0" anchor="t" bIns="91425" lIns="91425" rIns="91425" wrap="square" tIns="91425">
            <a:noAutofit/>
          </a:bodyPr>
          <a:lstStyle/>
          <a:p>
            <a:pPr indent="-317500" lvl="0" marL="457200" rtl="0">
              <a:spcBef>
                <a:spcPts val="0"/>
              </a:spcBef>
              <a:spcAft>
                <a:spcPts val="0"/>
              </a:spcAft>
              <a:buClr>
                <a:schemeClr val="dk1"/>
              </a:buClr>
              <a:buSzPts val="1400"/>
              <a:buChar char="●"/>
            </a:pPr>
            <a:r>
              <a:rPr lang="es-419" sz="1400">
                <a:solidFill>
                  <a:schemeClr val="dk1"/>
                </a:solidFill>
              </a:rPr>
              <a:t>Implementación stand alone de un LRS siguiendo las especificaciones de Tin Can API. En él se registran las actividades.</a:t>
            </a:r>
          </a:p>
          <a:p>
            <a:pPr indent="-317500" lvl="0" marL="457200" rtl="0">
              <a:spcBef>
                <a:spcPts val="0"/>
              </a:spcBef>
              <a:spcAft>
                <a:spcPts val="0"/>
              </a:spcAft>
              <a:buClr>
                <a:schemeClr val="dk1"/>
              </a:buClr>
              <a:buSzPts val="1400"/>
              <a:buChar char="●"/>
            </a:pPr>
            <a:r>
              <a:rPr lang="es-419" sz="1400">
                <a:solidFill>
                  <a:schemeClr val="dk1"/>
                </a:solidFill>
              </a:rPr>
              <a:t>Extensión local de Moodle para registrar las actividades en el LRS.</a:t>
            </a:r>
          </a:p>
          <a:p>
            <a:pPr indent="-317500" lvl="0" marL="457200" rtl="0">
              <a:spcBef>
                <a:spcPts val="0"/>
              </a:spcBef>
              <a:buClr>
                <a:schemeClr val="dk1"/>
              </a:buClr>
              <a:buSzPts val="1400"/>
              <a:buChar char="●"/>
            </a:pPr>
            <a:r>
              <a:rPr lang="es-419" sz="1400">
                <a:solidFill>
                  <a:schemeClr val="dk1"/>
                </a:solidFill>
              </a:rPr>
              <a:t>Aplicación móvil acceder a las actividades registradas en el LRS.</a:t>
            </a:r>
          </a:p>
          <a:p>
            <a:pPr lvl="0" rtl="0">
              <a:spcBef>
                <a:spcPts val="0"/>
              </a:spcBef>
              <a:buNone/>
            </a:pPr>
            <a:r>
              <a:t/>
            </a:r>
            <a:endParaRPr sz="1400">
              <a:solidFill>
                <a:srgbClr val="000000"/>
              </a:solidFill>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rtl="0">
              <a:spcBef>
                <a:spcPts val="0"/>
              </a:spcBef>
              <a:buNone/>
            </a:pPr>
            <a:fld id="{00000000-1234-1234-1234-123412341234}" type="slidenum">
              <a:rPr lang="es-419"/>
              <a:t>‹#›</a:t>
            </a:fld>
          </a:p>
        </p:txBody>
      </p:sp>
      <p:pic>
        <p:nvPicPr>
          <p:cNvPr descr="Modelo1.JPG" id="101" name="Shape 101"/>
          <p:cNvPicPr preferRelativeResize="0"/>
          <p:nvPr/>
        </p:nvPicPr>
        <p:blipFill>
          <a:blip r:embed="rId3">
            <a:alphaModFix/>
          </a:blip>
          <a:stretch>
            <a:fillRect/>
          </a:stretch>
        </p:blipFill>
        <p:spPr>
          <a:xfrm>
            <a:off x="1499100" y="2359225"/>
            <a:ext cx="6394424" cy="22800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05" name="Shape 105"/>
        <p:cNvGrpSpPr/>
        <p:nvPr/>
      </p:nvGrpSpPr>
      <p:grpSpPr>
        <a:xfrm>
          <a:off x="0" y="0"/>
          <a:ext cx="0" cy="0"/>
          <a:chOff x="0" y="0"/>
          <a:chExt cx="0" cy="0"/>
        </a:xfrm>
      </p:grpSpPr>
      <p:sp>
        <p:nvSpPr>
          <p:cNvPr id="106" name="Shape 106"/>
          <p:cNvSpPr txBox="1"/>
          <p:nvPr>
            <p:ph type="title"/>
          </p:nvPr>
        </p:nvSpPr>
        <p:spPr>
          <a:xfrm>
            <a:off x="311700" y="344375"/>
            <a:ext cx="8520600" cy="673200"/>
          </a:xfrm>
          <a:prstGeom prst="rect">
            <a:avLst/>
          </a:prstGeom>
        </p:spPr>
        <p:txBody>
          <a:bodyPr anchorCtr="0" anchor="t" bIns="91425" lIns="91425" rIns="91425" wrap="square" tIns="91425">
            <a:noAutofit/>
          </a:bodyPr>
          <a:lstStyle/>
          <a:p>
            <a:pPr lvl="0" rtl="0">
              <a:lnSpc>
                <a:spcPct val="150000"/>
              </a:lnSpc>
              <a:spcBef>
                <a:spcPts val="2000"/>
              </a:spcBef>
              <a:spcAft>
                <a:spcPts val="600"/>
              </a:spcAft>
              <a:buClr>
                <a:schemeClr val="dk1"/>
              </a:buClr>
              <a:buSzPts val="1100"/>
              <a:buFont typeface="Arial"/>
              <a:buNone/>
            </a:pPr>
            <a:r>
              <a:rPr b="1" lang="es-419" sz="2400"/>
              <a:t>LRS: Learning record store</a:t>
            </a:r>
          </a:p>
        </p:txBody>
      </p:sp>
      <p:sp>
        <p:nvSpPr>
          <p:cNvPr id="107" name="Shape 107"/>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69850" lvl="0" marL="0" marR="0" rtl="0" algn="l">
              <a:lnSpc>
                <a:spcPct val="150000"/>
              </a:lnSpc>
              <a:spcBef>
                <a:spcPts val="0"/>
              </a:spcBef>
              <a:spcAft>
                <a:spcPts val="0"/>
              </a:spcAft>
              <a:buClr>
                <a:schemeClr val="dk1"/>
              </a:buClr>
              <a:buSzPts val="1100"/>
              <a:buFont typeface="Arial"/>
              <a:buNone/>
            </a:pPr>
            <a:r>
              <a:rPr lang="es-419" sz="1400">
                <a:solidFill>
                  <a:schemeClr val="dk1"/>
                </a:solidFill>
              </a:rPr>
              <a:t>Un LRS es una implementación concreta del estándar Tin Can. Es un repositorio de registros de aprendizaje. Las actividades de nuestro interés son enviadas al LRS siguiendo la especificación Tin Can. </a:t>
            </a:r>
          </a:p>
        </p:txBody>
      </p:sp>
      <p:pic>
        <p:nvPicPr>
          <p:cNvPr descr="02_tin_can_esquema.jpg" id="108" name="Shape 108"/>
          <p:cNvPicPr preferRelativeResize="0"/>
          <p:nvPr/>
        </p:nvPicPr>
        <p:blipFill>
          <a:blip r:embed="rId3">
            <a:alphaModFix/>
          </a:blip>
          <a:stretch>
            <a:fillRect/>
          </a:stretch>
        </p:blipFill>
        <p:spPr>
          <a:xfrm>
            <a:off x="618500" y="1838725"/>
            <a:ext cx="3493175" cy="2507650"/>
          </a:xfrm>
          <a:prstGeom prst="rect">
            <a:avLst/>
          </a:prstGeom>
          <a:noFill/>
          <a:ln>
            <a:noFill/>
          </a:ln>
        </p:spPr>
      </p:pic>
      <p:sp>
        <p:nvSpPr>
          <p:cNvPr id="109" name="Shape 109"/>
          <p:cNvSpPr txBox="1"/>
          <p:nvPr/>
        </p:nvSpPr>
        <p:spPr>
          <a:xfrm>
            <a:off x="4835200" y="1947575"/>
            <a:ext cx="2850000" cy="2398800"/>
          </a:xfrm>
          <a:prstGeom prst="rect">
            <a:avLst/>
          </a:prstGeom>
          <a:noFill/>
          <a:ln>
            <a:noFill/>
          </a:ln>
        </p:spPr>
        <p:txBody>
          <a:bodyPr anchorCtr="0" anchor="t" bIns="91425" lIns="91425" rIns="91425" wrap="square" tIns="91425">
            <a:noAutofit/>
          </a:bodyPr>
          <a:lstStyle/>
          <a:p>
            <a:pPr lvl="0" rtl="0">
              <a:lnSpc>
                <a:spcPct val="150000"/>
              </a:lnSpc>
              <a:spcBef>
                <a:spcPts val="0"/>
              </a:spcBef>
              <a:buClr>
                <a:schemeClr val="dk1"/>
              </a:buClr>
              <a:buSzPts val="1100"/>
              <a:buFont typeface="Arial"/>
              <a:buNone/>
            </a:pPr>
            <a:r>
              <a:rPr lang="es-419">
                <a:solidFill>
                  <a:schemeClr val="dk1"/>
                </a:solidFill>
              </a:rPr>
              <a:t>Los registros almacenados en el LRS pueden ser accedidos por otros LMS, por herramientas generadoras de reportes o por otros LRS. En nuestro caso serán consultados mediante la aplicación móvil.</a:t>
            </a:r>
          </a:p>
          <a:p>
            <a:pPr lvl="0">
              <a:spcBef>
                <a:spcPts val="0"/>
              </a:spcBef>
              <a:buNone/>
            </a:pPr>
            <a:r>
              <a:t/>
            </a:r>
            <a:endParaRPr/>
          </a:p>
        </p:txBody>
      </p:sp>
      <p:sp>
        <p:nvSpPr>
          <p:cNvPr id="110" name="Shape 11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14" name="Shape 114"/>
        <p:cNvGrpSpPr/>
        <p:nvPr/>
      </p:nvGrpSpPr>
      <p:grpSpPr>
        <a:xfrm>
          <a:off x="0" y="0"/>
          <a:ext cx="0" cy="0"/>
          <a:chOff x="0" y="0"/>
          <a:chExt cx="0" cy="0"/>
        </a:xfrm>
      </p:grpSpPr>
      <p:sp>
        <p:nvSpPr>
          <p:cNvPr id="115" name="Shape 115"/>
          <p:cNvSpPr txBox="1"/>
          <p:nvPr>
            <p:ph type="title"/>
          </p:nvPr>
        </p:nvSpPr>
        <p:spPr>
          <a:xfrm>
            <a:off x="311700" y="380000"/>
            <a:ext cx="8520600" cy="552900"/>
          </a:xfrm>
          <a:prstGeom prst="rect">
            <a:avLst/>
          </a:prstGeom>
        </p:spPr>
        <p:txBody>
          <a:bodyPr anchorCtr="0" anchor="t" bIns="91425" lIns="91425" rIns="91425" wrap="square" tIns="91425">
            <a:noAutofit/>
          </a:bodyPr>
          <a:lstStyle/>
          <a:p>
            <a:pPr lvl="0" rtl="0">
              <a:lnSpc>
                <a:spcPct val="150000"/>
              </a:lnSpc>
              <a:spcBef>
                <a:spcPts val="2000"/>
              </a:spcBef>
              <a:spcAft>
                <a:spcPts val="600"/>
              </a:spcAft>
              <a:buClr>
                <a:schemeClr val="dk1"/>
              </a:buClr>
              <a:buSzPts val="1100"/>
              <a:buFont typeface="Arial"/>
              <a:buNone/>
            </a:pPr>
            <a:r>
              <a:rPr b="1" lang="es-419" sz="2400"/>
              <a:t>Tin Can</a:t>
            </a:r>
          </a:p>
        </p:txBody>
      </p:sp>
      <p:sp>
        <p:nvSpPr>
          <p:cNvPr id="116" name="Shape 116"/>
          <p:cNvSpPr txBox="1"/>
          <p:nvPr>
            <p:ph idx="1" type="body"/>
          </p:nvPr>
        </p:nvSpPr>
        <p:spPr>
          <a:xfrm>
            <a:off x="311700" y="1164150"/>
            <a:ext cx="8520600" cy="3416400"/>
          </a:xfrm>
          <a:prstGeom prst="rect">
            <a:avLst/>
          </a:prstGeom>
        </p:spPr>
        <p:txBody>
          <a:bodyPr anchorCtr="0" anchor="t" bIns="91425" lIns="91425" rIns="91425" wrap="square" tIns="91425">
            <a:noAutofit/>
          </a:bodyPr>
          <a:lstStyle/>
          <a:p>
            <a:pPr indent="-69850" lvl="0" marL="0" rtl="0">
              <a:lnSpc>
                <a:spcPct val="150000"/>
              </a:lnSpc>
              <a:spcBef>
                <a:spcPts val="0"/>
              </a:spcBef>
              <a:spcAft>
                <a:spcPts val="0"/>
              </a:spcAft>
              <a:buClr>
                <a:schemeClr val="dk1"/>
              </a:buClr>
              <a:buSzPts val="1100"/>
              <a:buFont typeface="Arial"/>
              <a:buNone/>
            </a:pPr>
            <a:r>
              <a:rPr lang="es-419" sz="1400">
                <a:solidFill>
                  <a:srgbClr val="000000"/>
                </a:solidFill>
              </a:rPr>
              <a:t>Tin Can también conocido como Experience API (XAPI),  es una nueva especificación para e-learning, que posibilita realizar el seguimiento del aprendizaje del alumno desde una gran variedad de formatos y dispositivos. Su nombre hace referencia a la “experiencia de aprendizaje”.</a:t>
            </a:r>
            <a:r>
              <a:rPr lang="es-419" sz="1400">
                <a:solidFill>
                  <a:schemeClr val="dk1"/>
                </a:solidFill>
              </a:rPr>
              <a:t> </a:t>
            </a:r>
          </a:p>
          <a:p>
            <a:pPr indent="-69850" lvl="0" marL="0" rtl="0">
              <a:lnSpc>
                <a:spcPct val="150000"/>
              </a:lnSpc>
              <a:spcBef>
                <a:spcPts val="0"/>
              </a:spcBef>
              <a:spcAft>
                <a:spcPts val="0"/>
              </a:spcAft>
              <a:buClr>
                <a:schemeClr val="dk1"/>
              </a:buClr>
              <a:buSzPts val="1100"/>
              <a:buFont typeface="Arial"/>
              <a:buNone/>
            </a:pPr>
            <a:r>
              <a:rPr lang="es-419" sz="1400">
                <a:solidFill>
                  <a:schemeClr val="dk1"/>
                </a:solidFill>
              </a:rPr>
              <a:t>Tin Can API es capaz de registrar un amplio abanico de actividades, las cuales pueden producirse tanto dentro como fuera de un LMS. 	</a:t>
            </a:r>
          </a:p>
          <a:p>
            <a:pPr indent="-69850" lvl="0" marL="0" rtl="0">
              <a:lnSpc>
                <a:spcPct val="150000"/>
              </a:lnSpc>
              <a:spcBef>
                <a:spcPts val="0"/>
              </a:spcBef>
              <a:spcAft>
                <a:spcPts val="0"/>
              </a:spcAft>
              <a:buClr>
                <a:schemeClr val="dk1"/>
              </a:buClr>
              <a:buSzPts val="1100"/>
              <a:buFont typeface="Arial"/>
              <a:buNone/>
            </a:pPr>
            <a:r>
              <a:t/>
            </a:r>
            <a:endParaRPr sz="1400">
              <a:solidFill>
                <a:schemeClr val="dk1"/>
              </a:solidFill>
            </a:endParaRPr>
          </a:p>
          <a:p>
            <a:pPr lvl="0">
              <a:spcBef>
                <a:spcPts val="0"/>
              </a:spcBef>
              <a:buNone/>
            </a:pPr>
            <a:r>
              <a:t/>
            </a:r>
            <a:endParaRPr/>
          </a:p>
          <a:p>
            <a:pPr lvl="0">
              <a:spcBef>
                <a:spcPts val="0"/>
              </a:spcBef>
              <a:buNone/>
            </a:pPr>
            <a:r>
              <a:t/>
            </a:r>
            <a:endParaRPr/>
          </a:p>
        </p:txBody>
      </p:sp>
      <p:sp>
        <p:nvSpPr>
          <p:cNvPr id="117" name="Shape 11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s-419"/>
              <a:t>‹#›</a:t>
            </a:fld>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