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84" r:id="rId6"/>
    <p:sldId id="283" r:id="rId7"/>
    <p:sldId id="260" r:id="rId8"/>
    <p:sldId id="268" r:id="rId9"/>
    <p:sldId id="267" r:id="rId10"/>
    <p:sldId id="266" r:id="rId11"/>
    <p:sldId id="270" r:id="rId12"/>
    <p:sldId id="269" r:id="rId13"/>
    <p:sldId id="261" r:id="rId14"/>
    <p:sldId id="286" r:id="rId15"/>
    <p:sldId id="265" r:id="rId16"/>
    <p:sldId id="272" r:id="rId17"/>
    <p:sldId id="279" r:id="rId18"/>
    <p:sldId id="281" r:id="rId19"/>
    <p:sldId id="262" r:id="rId20"/>
    <p:sldId id="285" r:id="rId21"/>
    <p:sldId id="282" r:id="rId22"/>
    <p:sldId id="273"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30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57"/>
    <a:srgbClr val="44BBB7"/>
    <a:srgbClr val="FC7677"/>
    <a:srgbClr val="F2F2F2"/>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14" autoAdjust="0"/>
    <p:restoredTop sz="94660"/>
  </p:normalViewPr>
  <p:slideViewPr>
    <p:cSldViewPr snapToGrid="0">
      <p:cViewPr varScale="1">
        <p:scale>
          <a:sx n="98" d="100"/>
          <a:sy n="98" d="100"/>
        </p:scale>
        <p:origin x="78" y="474"/>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pPr/>
              <a:t>13/02/2018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pPr/>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pPr/>
              <a:t>13/02/2018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pPr/>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6483" y="2528991"/>
            <a:ext cx="9144000" cy="2387600"/>
          </a:xfrm>
        </p:spPr>
        <p:txBody>
          <a:bodyPr>
            <a:noAutofit/>
          </a:bodyPr>
          <a:lstStyle/>
          <a:p>
            <a:r>
              <a:rPr lang="es-ES" b="1" dirty="0">
                <a:solidFill>
                  <a:srgbClr val="44BBB7"/>
                </a:solidFill>
                <a:latin typeface="+mn-lt"/>
              </a:rPr>
              <a:t>Solución de modelado para el posicionamiento continuo de entregas en el marco de repartos a domicilio</a:t>
            </a:r>
          </a:p>
        </p:txBody>
      </p:sp>
      <p:sp>
        <p:nvSpPr>
          <p:cNvPr id="4" name="Rectángulo 3"/>
          <p:cNvSpPr/>
          <p:nvPr/>
        </p:nvSpPr>
        <p:spPr>
          <a:xfrm>
            <a:off x="1288026" y="5165828"/>
            <a:ext cx="9881419" cy="1372624"/>
          </a:xfrm>
          <a:prstGeom prst="rect">
            <a:avLst/>
          </a:prstGeom>
          <a:solidFill>
            <a:srgbClr val="44BBB7"/>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Subtítulo 2"/>
          <p:cNvSpPr>
            <a:spLocks noGrp="1"/>
          </p:cNvSpPr>
          <p:nvPr>
            <p:ph type="subTitle" idx="1"/>
          </p:nvPr>
        </p:nvSpPr>
        <p:spPr>
          <a:xfrm>
            <a:off x="1376483" y="5290677"/>
            <a:ext cx="9144000" cy="1655762"/>
          </a:xfrm>
        </p:spPr>
        <p:txBody>
          <a:bodyPr vert="horz" lIns="91440" tIns="45720" rIns="91440" bIns="45720" rtlCol="0" anchor="t">
            <a:normAutofit/>
          </a:bodyPr>
          <a:lstStyle/>
          <a:p>
            <a:r>
              <a:rPr lang="es-ES" sz="3600" dirty="0">
                <a:solidFill>
                  <a:schemeClr val="bg1"/>
                </a:solidFill>
              </a:rPr>
              <a:t>Barrena </a:t>
            </a:r>
            <a:r>
              <a:rPr lang="es-ES" sz="3600" dirty="0" err="1">
                <a:solidFill>
                  <a:schemeClr val="bg1"/>
                </a:solidFill>
              </a:rPr>
              <a:t>Gualtieri</a:t>
            </a:r>
            <a:r>
              <a:rPr lang="es-ES" sz="3600" dirty="0">
                <a:solidFill>
                  <a:schemeClr val="bg1"/>
                </a:solidFill>
              </a:rPr>
              <a:t>, Hugo Daniel  </a:t>
            </a:r>
          </a:p>
          <a:p>
            <a:r>
              <a:rPr lang="es-ES" sz="3600" dirty="0">
                <a:solidFill>
                  <a:schemeClr val="bg1"/>
                </a:solidFill>
              </a:rPr>
              <a:t>Iglesias </a:t>
            </a:r>
            <a:r>
              <a:rPr lang="es-ES" sz="3600" dirty="0" err="1">
                <a:solidFill>
                  <a:schemeClr val="bg1"/>
                </a:solidFill>
              </a:rPr>
              <a:t>Marchese</a:t>
            </a:r>
            <a:r>
              <a:rPr lang="es-ES" sz="3600" dirty="0">
                <a:solidFill>
                  <a:schemeClr val="bg1"/>
                </a:solidFill>
              </a:rPr>
              <a:t>, Mariano</a:t>
            </a:r>
          </a:p>
        </p:txBody>
      </p:sp>
      <p:pic>
        <p:nvPicPr>
          <p:cNvPr id="5" name="Imagen 4"/>
          <p:cNvPicPr>
            <a:picLocks noChangeAspect="1"/>
          </p:cNvPicPr>
          <p:nvPr/>
        </p:nvPicPr>
        <p:blipFill>
          <a:blip r:embed="rId2"/>
          <a:stretch>
            <a:fillRect/>
          </a:stretch>
        </p:blipFill>
        <p:spPr>
          <a:xfrm>
            <a:off x="145071" y="464042"/>
            <a:ext cx="1288026" cy="1288026"/>
          </a:xfrm>
          <a:prstGeom prst="rect">
            <a:avLst/>
          </a:prstGeom>
        </p:spPr>
      </p:pic>
      <p:pic>
        <p:nvPicPr>
          <p:cNvPr id="6" name="Imagen 5"/>
          <p:cNvPicPr>
            <a:picLocks noChangeAspect="1"/>
          </p:cNvPicPr>
          <p:nvPr/>
        </p:nvPicPr>
        <p:blipFill>
          <a:blip r:embed="rId2"/>
          <a:stretch>
            <a:fillRect/>
          </a:stretch>
        </p:blipFill>
        <p:spPr>
          <a:xfrm>
            <a:off x="10164281" y="3469815"/>
            <a:ext cx="1288026" cy="1288026"/>
          </a:xfrm>
          <a:prstGeom prst="rect">
            <a:avLst/>
          </a:prstGeom>
        </p:spPr>
      </p:pic>
      <p:pic>
        <p:nvPicPr>
          <p:cNvPr id="7" name="Imagen 6"/>
          <p:cNvPicPr>
            <a:picLocks noChangeAspect="1"/>
          </p:cNvPicPr>
          <p:nvPr/>
        </p:nvPicPr>
        <p:blipFill>
          <a:blip r:embed="rId3"/>
          <a:stretch>
            <a:fillRect/>
          </a:stretch>
        </p:blipFill>
        <p:spPr>
          <a:xfrm>
            <a:off x="0" y="2406937"/>
            <a:ext cx="1740772" cy="1740772"/>
          </a:xfrm>
          <a:prstGeom prst="rect">
            <a:avLst/>
          </a:prstGeom>
        </p:spPr>
      </p:pic>
      <p:pic>
        <p:nvPicPr>
          <p:cNvPr id="8" name="Imagen 7"/>
          <p:cNvPicPr>
            <a:picLocks noChangeAspect="1"/>
          </p:cNvPicPr>
          <p:nvPr/>
        </p:nvPicPr>
        <p:blipFill>
          <a:blip r:embed="rId4"/>
          <a:stretch>
            <a:fillRect/>
          </a:stretch>
        </p:blipFill>
        <p:spPr>
          <a:xfrm>
            <a:off x="10751573" y="1114099"/>
            <a:ext cx="1087337" cy="1087337"/>
          </a:xfrm>
          <a:prstGeom prst="rect">
            <a:avLst/>
          </a:prstGeom>
        </p:spPr>
      </p:pic>
      <p:pic>
        <p:nvPicPr>
          <p:cNvPr id="10" name="Imagen 9"/>
          <p:cNvPicPr>
            <a:picLocks noChangeAspect="1"/>
          </p:cNvPicPr>
          <p:nvPr/>
        </p:nvPicPr>
        <p:blipFill>
          <a:blip r:embed="rId4"/>
          <a:stretch>
            <a:fillRect/>
          </a:stretch>
        </p:blipFill>
        <p:spPr>
          <a:xfrm>
            <a:off x="254314" y="4853060"/>
            <a:ext cx="340085" cy="340085"/>
          </a:xfrm>
          <a:prstGeom prst="rect">
            <a:avLst/>
          </a:prstGeom>
        </p:spPr>
      </p:pic>
      <p:pic>
        <p:nvPicPr>
          <p:cNvPr id="11" name="Imagen 10"/>
          <p:cNvPicPr>
            <a:picLocks noChangeAspect="1"/>
          </p:cNvPicPr>
          <p:nvPr/>
        </p:nvPicPr>
        <p:blipFill>
          <a:blip r:embed="rId2"/>
          <a:stretch>
            <a:fillRect/>
          </a:stretch>
        </p:blipFill>
        <p:spPr>
          <a:xfrm>
            <a:off x="10344007" y="58667"/>
            <a:ext cx="585020" cy="585020"/>
          </a:xfrm>
          <a:prstGeom prst="rect">
            <a:avLst/>
          </a:prstGeom>
        </p:spPr>
      </p:pic>
      <p:pic>
        <p:nvPicPr>
          <p:cNvPr id="12" name="Imagen 11"/>
          <p:cNvPicPr>
            <a:picLocks noChangeAspect="1"/>
          </p:cNvPicPr>
          <p:nvPr/>
        </p:nvPicPr>
        <p:blipFill>
          <a:blip r:embed="rId3"/>
          <a:stretch>
            <a:fillRect/>
          </a:stretch>
        </p:blipFill>
        <p:spPr>
          <a:xfrm>
            <a:off x="11452307" y="5193145"/>
            <a:ext cx="655221" cy="655221"/>
          </a:xfrm>
          <a:prstGeom prst="rect">
            <a:avLst/>
          </a:prstGeom>
        </p:spPr>
      </p:pic>
      <p:pic>
        <p:nvPicPr>
          <p:cNvPr id="13" name="Imagen 12"/>
          <p:cNvPicPr>
            <a:picLocks noChangeAspect="1"/>
          </p:cNvPicPr>
          <p:nvPr/>
        </p:nvPicPr>
        <p:blipFill>
          <a:blip r:embed="rId3"/>
          <a:stretch>
            <a:fillRect/>
          </a:stretch>
        </p:blipFill>
        <p:spPr>
          <a:xfrm>
            <a:off x="1678432" y="194136"/>
            <a:ext cx="539813" cy="539813"/>
          </a:xfrm>
          <a:prstGeom prst="rect">
            <a:avLst/>
          </a:prstGeom>
        </p:spPr>
      </p:pic>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cstate="print"/>
          <a:stretch>
            <a:fillRect/>
          </a:stretch>
        </p:blipFill>
        <p:spPr>
          <a:xfrm>
            <a:off x="6293797" y="1183485"/>
            <a:ext cx="4970522" cy="5365440"/>
          </a:xfrm>
          <a:prstGeom prst="rect">
            <a:avLst/>
          </a:prstGeom>
        </p:spPr>
      </p:pic>
      <p:pic>
        <p:nvPicPr>
          <p:cNvPr id="4" name="Marcador de contenido 3"/>
          <p:cNvPicPr>
            <a:picLocks noChangeAspect="1"/>
          </p:cNvPicPr>
          <p:nvPr/>
        </p:nvPicPr>
        <p:blipFill>
          <a:blip r:embed="rId3" cstate="print"/>
          <a:stretch>
            <a:fillRect/>
          </a:stretch>
        </p:blipFill>
        <p:spPr>
          <a:xfrm>
            <a:off x="796100" y="2393293"/>
            <a:ext cx="5256407" cy="2550842"/>
          </a:xfrm>
          <a:prstGeom prst="rect">
            <a:avLst/>
          </a:prstGeom>
        </p:spPr>
      </p:pic>
      <p:sp>
        <p:nvSpPr>
          <p:cNvPr id="5" name="Título 1">
            <a:extLst>
              <a:ext uri="{FF2B5EF4-FFF2-40B4-BE49-F238E27FC236}">
                <a16:creationId xmlns:a16="http://schemas.microsoft.com/office/drawing/2014/main" id="{6E67CA4B-29D9-44D1-9D68-1674F9C521A5}"/>
              </a:ext>
            </a:extLst>
          </p:cNvPr>
          <p:cNvSpPr txBox="1">
            <a:spLocks/>
          </p:cNvSpPr>
          <p:nvPr/>
        </p:nvSpPr>
        <p:spPr>
          <a:xfrm>
            <a:off x="718279" y="0"/>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4000" b="1" dirty="0">
                <a:solidFill>
                  <a:srgbClr val="44BBB7"/>
                </a:solidFill>
                <a:latin typeface="+mn-lt"/>
              </a:rPr>
              <a:t>Modelo propuesto - Estados</a:t>
            </a:r>
            <a:r>
              <a:rPr lang="en-US" sz="4000" b="1" dirty="0">
                <a:solidFill>
                  <a:srgbClr val="44BBB7"/>
                </a:solidFill>
                <a:latin typeface="+mn-lt"/>
              </a:rPr>
              <a:t> de </a:t>
            </a:r>
            <a:r>
              <a:rPr lang="es-AR" sz="4000" b="1" dirty="0">
                <a:solidFill>
                  <a:srgbClr val="44BBB7"/>
                </a:solidFill>
                <a:latin typeface="+mn-lt"/>
              </a:rPr>
              <a:t>una</a:t>
            </a:r>
            <a:r>
              <a:rPr lang="en-US" sz="4000" b="1" dirty="0">
                <a:solidFill>
                  <a:srgbClr val="44BBB7"/>
                </a:solidFill>
                <a:latin typeface="+mn-lt"/>
              </a:rPr>
              <a:t> </a:t>
            </a:r>
            <a:r>
              <a:rPr lang="es-AR" sz="4000" b="1" dirty="0">
                <a:solidFill>
                  <a:srgbClr val="44BBB7"/>
                </a:solidFill>
                <a:latin typeface="+mn-lt"/>
              </a:rPr>
              <a:t>orden (DTE)</a:t>
            </a:r>
            <a:endParaRPr lang="es-ES" sz="4000" dirty="0">
              <a:solidFill>
                <a:srgbClr val="44BBB7"/>
              </a:solidFill>
              <a:latin typeface="+mn-lt"/>
            </a:endParaRPr>
          </a:p>
        </p:txBody>
      </p:sp>
      <p:sp>
        <p:nvSpPr>
          <p:cNvPr id="7" name="Rectángulo 6"/>
          <p:cNvSpPr/>
          <p:nvPr/>
        </p:nvSpPr>
        <p:spPr>
          <a:xfrm>
            <a:off x="796100" y="2393293"/>
            <a:ext cx="5256407" cy="2550842"/>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p:cNvSpPr/>
          <p:nvPr/>
        </p:nvSpPr>
        <p:spPr>
          <a:xfrm>
            <a:off x="6293796" y="1183484"/>
            <a:ext cx="4970522" cy="5363234"/>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p:nvPicPr>
        <p:blipFill>
          <a:blip r:embed="rId4"/>
          <a:stretch>
            <a:fillRect/>
          </a:stretch>
        </p:blipFill>
        <p:spPr>
          <a:xfrm>
            <a:off x="146850" y="377066"/>
            <a:ext cx="571429" cy="571429"/>
          </a:xfrm>
          <a:prstGeom prst="rect">
            <a:avLst/>
          </a:prstGeom>
        </p:spPr>
      </p:pic>
    </p:spTree>
    <p:extLst>
      <p:ext uri="{BB962C8B-B14F-4D97-AF65-F5344CB8AC3E}">
        <p14:creationId xmlns:p14="http://schemas.microsoft.com/office/powerpoint/2010/main" val="245056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stretch>
            <a:fillRect/>
          </a:stretch>
        </p:blipFill>
        <p:spPr>
          <a:xfrm>
            <a:off x="1498060" y="1325563"/>
            <a:ext cx="9241300" cy="5309236"/>
          </a:xfrm>
          <a:prstGeom prst="rect">
            <a:avLst/>
          </a:prstGeom>
        </p:spPr>
      </p:pic>
      <p:sp>
        <p:nvSpPr>
          <p:cNvPr id="4" name="Título 1">
            <a:extLst>
              <a:ext uri="{FF2B5EF4-FFF2-40B4-BE49-F238E27FC236}">
                <a16:creationId xmlns:a16="http://schemas.microsoft.com/office/drawing/2014/main" id="{6E67CA4B-29D9-44D1-9D68-1674F9C521A5}"/>
              </a:ext>
            </a:extLst>
          </p:cNvPr>
          <p:cNvSpPr txBox="1">
            <a:spLocks/>
          </p:cNvSpPr>
          <p:nvPr/>
        </p:nvSpPr>
        <p:spPr>
          <a:xfrm>
            <a:off x="718279" y="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5000" b="1" dirty="0">
                <a:solidFill>
                  <a:srgbClr val="44BBB7"/>
                </a:solidFill>
                <a:latin typeface="+mn-lt"/>
              </a:rPr>
              <a:t>Modelo propuesto -  Seguimiento</a:t>
            </a:r>
            <a:endParaRPr lang="es-AR" sz="5000" dirty="0">
              <a:solidFill>
                <a:srgbClr val="44BBB7"/>
              </a:solidFill>
              <a:latin typeface="+mn-lt"/>
            </a:endParaRPr>
          </a:p>
        </p:txBody>
      </p:sp>
      <p:pic>
        <p:nvPicPr>
          <p:cNvPr id="6" name="Imagen 5"/>
          <p:cNvPicPr>
            <a:picLocks noChangeAspect="1"/>
          </p:cNvPicPr>
          <p:nvPr/>
        </p:nvPicPr>
        <p:blipFill>
          <a:blip r:embed="rId3"/>
          <a:stretch>
            <a:fillRect/>
          </a:stretch>
        </p:blipFill>
        <p:spPr>
          <a:xfrm>
            <a:off x="161581" y="389796"/>
            <a:ext cx="556698" cy="556698"/>
          </a:xfrm>
          <a:prstGeom prst="rect">
            <a:avLst/>
          </a:prstGeom>
        </p:spPr>
      </p:pic>
      <p:sp>
        <p:nvSpPr>
          <p:cNvPr id="7" name="Rectángulo 6"/>
          <p:cNvSpPr/>
          <p:nvPr/>
        </p:nvSpPr>
        <p:spPr>
          <a:xfrm>
            <a:off x="1498060" y="1357152"/>
            <a:ext cx="9241300" cy="5277646"/>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19450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718279" y="1325563"/>
            <a:ext cx="10776637" cy="4722829"/>
          </a:xfrm>
          <a:prstGeom prst="rect">
            <a:avLst/>
          </a:prstGeom>
        </p:spPr>
      </p:pic>
      <p:sp>
        <p:nvSpPr>
          <p:cNvPr id="5" name="Título 1">
            <a:extLst>
              <a:ext uri="{FF2B5EF4-FFF2-40B4-BE49-F238E27FC236}">
                <a16:creationId xmlns:a16="http://schemas.microsoft.com/office/drawing/2014/main" id="{6E67CA4B-29D9-44D1-9D68-1674F9C521A5}"/>
              </a:ext>
            </a:extLst>
          </p:cNvPr>
          <p:cNvSpPr txBox="1">
            <a:spLocks/>
          </p:cNvSpPr>
          <p:nvPr/>
        </p:nvSpPr>
        <p:spPr>
          <a:xfrm>
            <a:off x="718279" y="0"/>
            <a:ext cx="115554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600" b="1" dirty="0">
                <a:solidFill>
                  <a:srgbClr val="44BBB7"/>
                </a:solidFill>
                <a:latin typeface="+mn-lt"/>
              </a:rPr>
              <a:t>Modelo propuesto – Estrategias de cálculo de recorridos</a:t>
            </a:r>
            <a:endParaRPr lang="es-ES" sz="3600" dirty="0">
              <a:solidFill>
                <a:srgbClr val="44BBB7"/>
              </a:solidFill>
              <a:latin typeface="+mn-lt"/>
            </a:endParaRPr>
          </a:p>
        </p:txBody>
      </p:sp>
      <p:sp>
        <p:nvSpPr>
          <p:cNvPr id="7" name="Rectángulo 6"/>
          <p:cNvSpPr/>
          <p:nvPr/>
        </p:nvSpPr>
        <p:spPr>
          <a:xfrm>
            <a:off x="696115" y="1313232"/>
            <a:ext cx="10805244" cy="4722829"/>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p:nvPicPr>
        <p:blipFill>
          <a:blip r:embed="rId3"/>
          <a:stretch>
            <a:fillRect/>
          </a:stretch>
        </p:blipFill>
        <p:spPr>
          <a:xfrm>
            <a:off x="146850" y="392262"/>
            <a:ext cx="571429" cy="571429"/>
          </a:xfrm>
          <a:prstGeom prst="rect">
            <a:avLst/>
          </a:prstGeom>
        </p:spPr>
      </p:pic>
    </p:spTree>
    <p:extLst>
      <p:ext uri="{BB962C8B-B14F-4D97-AF65-F5344CB8AC3E}">
        <p14:creationId xmlns:p14="http://schemas.microsoft.com/office/powerpoint/2010/main" val="393694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2133229" y="1330927"/>
            <a:ext cx="8054180" cy="5324169"/>
          </a:xfrm>
          <a:prstGeom prst="rect">
            <a:avLst/>
          </a:prstGeom>
        </p:spPr>
      </p:pic>
      <p:pic>
        <p:nvPicPr>
          <p:cNvPr id="3" name="Imagen 4">
            <a:extLst>
              <a:ext uri="{FF2B5EF4-FFF2-40B4-BE49-F238E27FC236}">
                <a16:creationId xmlns:a16="http://schemas.microsoft.com/office/drawing/2014/main" id="{984F579C-68CA-47F3-ACC8-1E0545652DC5}"/>
              </a:ext>
            </a:extLst>
          </p:cNvPr>
          <p:cNvPicPr>
            <a:picLocks noChangeAspect="1"/>
          </p:cNvPicPr>
          <p:nvPr/>
        </p:nvPicPr>
        <p:blipFill>
          <a:blip r:embed="rId3" cstate="print"/>
          <a:stretch>
            <a:fillRect/>
          </a:stretch>
        </p:blipFill>
        <p:spPr>
          <a:xfrm>
            <a:off x="2878344" y="1397047"/>
            <a:ext cx="843138" cy="1052090"/>
          </a:xfrm>
          <a:prstGeom prst="rect">
            <a:avLst/>
          </a:prstGeom>
        </p:spPr>
      </p:pic>
      <p:pic>
        <p:nvPicPr>
          <p:cNvPr id="6" name="Imagen 6">
            <a:extLst>
              <a:ext uri="{FF2B5EF4-FFF2-40B4-BE49-F238E27FC236}">
                <a16:creationId xmlns:a16="http://schemas.microsoft.com/office/drawing/2014/main" id="{35146B3C-2253-4627-B924-8E2901FB77D5}"/>
              </a:ext>
            </a:extLst>
          </p:cNvPr>
          <p:cNvPicPr>
            <a:picLocks noChangeAspect="1"/>
          </p:cNvPicPr>
          <p:nvPr/>
        </p:nvPicPr>
        <p:blipFill>
          <a:blip r:embed="rId4" cstate="print"/>
          <a:stretch>
            <a:fillRect/>
          </a:stretch>
        </p:blipFill>
        <p:spPr>
          <a:xfrm>
            <a:off x="8076942" y="5126184"/>
            <a:ext cx="2110467" cy="764514"/>
          </a:xfrm>
          <a:prstGeom prst="rect">
            <a:avLst/>
          </a:prstGeom>
        </p:spPr>
      </p:pic>
      <p:sp>
        <p:nvSpPr>
          <p:cNvPr id="7" name="Título 1">
            <a:extLst>
              <a:ext uri="{FF2B5EF4-FFF2-40B4-BE49-F238E27FC236}">
                <a16:creationId xmlns:a16="http://schemas.microsoft.com/office/drawing/2014/main" id="{6E67CA4B-29D9-44D1-9D68-1674F9C521A5}"/>
              </a:ext>
            </a:extLst>
          </p:cNvPr>
          <p:cNvSpPr txBox="1">
            <a:spLocks/>
          </p:cNvSpPr>
          <p:nvPr/>
        </p:nvSpPr>
        <p:spPr>
          <a:xfrm>
            <a:off x="718279" y="53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Prototipo desarrollado - Arquitectura</a:t>
            </a:r>
            <a:endParaRPr lang="es-ES" sz="5000" dirty="0">
              <a:solidFill>
                <a:srgbClr val="44BBB7"/>
              </a:solidFill>
              <a:latin typeface="+mn-lt"/>
            </a:endParaRPr>
          </a:p>
        </p:txBody>
      </p:sp>
      <p:sp>
        <p:nvSpPr>
          <p:cNvPr id="9" name="Rectángulo 8"/>
          <p:cNvSpPr/>
          <p:nvPr/>
        </p:nvSpPr>
        <p:spPr>
          <a:xfrm>
            <a:off x="2133229" y="1330927"/>
            <a:ext cx="8054180" cy="5324169"/>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p:nvPicPr>
        <p:blipFill>
          <a:blip r:embed="rId5"/>
          <a:stretch>
            <a:fillRect/>
          </a:stretch>
        </p:blipFill>
        <p:spPr>
          <a:xfrm>
            <a:off x="146850" y="377066"/>
            <a:ext cx="571429" cy="571429"/>
          </a:xfrm>
          <a:prstGeom prst="rect">
            <a:avLst/>
          </a:prstGeom>
        </p:spPr>
      </p:pic>
    </p:spTree>
    <p:extLst>
      <p:ext uri="{BB962C8B-B14F-4D97-AF65-F5344CB8AC3E}">
        <p14:creationId xmlns:p14="http://schemas.microsoft.com/office/powerpoint/2010/main" val="62842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DD37B757-DD9D-4DA1-A52D-C6852B4C2786}"/>
              </a:ext>
            </a:extLst>
          </p:cNvPr>
          <p:cNvSpPr txBox="1">
            <a:spLocks/>
          </p:cNvSpPr>
          <p:nvPr/>
        </p:nvSpPr>
        <p:spPr>
          <a:xfrm>
            <a:off x="838199" y="1330927"/>
            <a:ext cx="10504252" cy="5324706"/>
          </a:xfrm>
          <a:prstGeom prst="rect">
            <a:avLst/>
          </a:prstGeom>
          <a:solidFill>
            <a:srgbClr val="F2F2F2"/>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4000"/>
              </a:lnSpc>
              <a:spcBef>
                <a:spcPts val="600"/>
              </a:spcBef>
              <a:buNone/>
            </a:pPr>
            <a:r>
              <a:rPr lang="es-ES" dirty="0">
                <a:solidFill>
                  <a:srgbClr val="44BBB7"/>
                </a:solidFill>
              </a:rPr>
              <a:t>El prototipo está compuesto de tres partes: </a:t>
            </a:r>
          </a:p>
          <a:p>
            <a:pPr marL="742950" lvl="1" indent="-285750" algn="just">
              <a:lnSpc>
                <a:spcPct val="134000"/>
              </a:lnSpc>
              <a:spcBef>
                <a:spcPts val="600"/>
              </a:spcBef>
            </a:pPr>
            <a:r>
              <a:rPr lang="es-ES" sz="2200" dirty="0">
                <a:solidFill>
                  <a:srgbClr val="44BBB7"/>
                </a:solidFill>
              </a:rPr>
              <a:t>Una plataforma web que se encarga de la lógica de negocio y sirve para mostrar el recorrido de los repartidores en un mapa.</a:t>
            </a:r>
          </a:p>
          <a:p>
            <a:pPr marL="742950" lvl="1" indent="-285750" algn="just">
              <a:lnSpc>
                <a:spcPct val="134000"/>
              </a:lnSpc>
              <a:spcBef>
                <a:spcPts val="600"/>
              </a:spcBef>
            </a:pPr>
            <a:r>
              <a:rPr lang="es-ES" sz="2200" dirty="0">
                <a:solidFill>
                  <a:srgbClr val="44BBB7"/>
                </a:solidFill>
              </a:rPr>
              <a:t>Una aplicación móvil que cada repartidor tiene instalada en su dispositivo móvil la cual permitirá recolectar su posición actual a medida que éste se va moviendo.</a:t>
            </a:r>
          </a:p>
          <a:p>
            <a:pPr marL="742950" lvl="1" indent="-285750" algn="just">
              <a:lnSpc>
                <a:spcPct val="134000"/>
              </a:lnSpc>
              <a:spcBef>
                <a:spcPts val="600"/>
              </a:spcBef>
            </a:pPr>
            <a:r>
              <a:rPr lang="es-ES" sz="2200" dirty="0">
                <a:solidFill>
                  <a:srgbClr val="44BBB7"/>
                </a:solidFill>
              </a:rPr>
              <a:t>Una API que brinda acceso a parte de la lógica de negocio y sirve de interfaz de comunicación entre la plataforma web y la aplicación móvil.</a:t>
            </a:r>
          </a:p>
        </p:txBody>
      </p:sp>
      <p:sp>
        <p:nvSpPr>
          <p:cNvPr id="7" name="Título 1">
            <a:extLst>
              <a:ext uri="{FF2B5EF4-FFF2-40B4-BE49-F238E27FC236}">
                <a16:creationId xmlns:a16="http://schemas.microsoft.com/office/drawing/2014/main" id="{6E67CA4B-29D9-44D1-9D68-1674F9C521A5}"/>
              </a:ext>
            </a:extLst>
          </p:cNvPr>
          <p:cNvSpPr txBox="1">
            <a:spLocks/>
          </p:cNvSpPr>
          <p:nvPr/>
        </p:nvSpPr>
        <p:spPr>
          <a:xfrm>
            <a:off x="718279" y="5364"/>
            <a:ext cx="1154307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Prototipo desarrollado - Arquitectura</a:t>
            </a:r>
            <a:endParaRPr lang="es-ES" sz="5000" dirty="0">
              <a:solidFill>
                <a:srgbClr val="44BBB7"/>
              </a:solidFill>
              <a:latin typeface="+mn-lt"/>
            </a:endParaRPr>
          </a:p>
        </p:txBody>
      </p:sp>
      <p:pic>
        <p:nvPicPr>
          <p:cNvPr id="2" name="Imagen 1"/>
          <p:cNvPicPr>
            <a:picLocks noChangeAspect="1"/>
          </p:cNvPicPr>
          <p:nvPr/>
        </p:nvPicPr>
        <p:blipFill>
          <a:blip r:embed="rId2"/>
          <a:stretch>
            <a:fillRect/>
          </a:stretch>
        </p:blipFill>
        <p:spPr>
          <a:xfrm>
            <a:off x="8536898" y="4522033"/>
            <a:ext cx="3200400" cy="2133600"/>
          </a:xfrm>
          <a:prstGeom prst="rect">
            <a:avLst/>
          </a:prstGeom>
        </p:spPr>
      </p:pic>
      <p:pic>
        <p:nvPicPr>
          <p:cNvPr id="5" name="Imagen 4"/>
          <p:cNvPicPr>
            <a:picLocks noChangeAspect="1"/>
          </p:cNvPicPr>
          <p:nvPr/>
        </p:nvPicPr>
        <p:blipFill>
          <a:blip r:embed="rId3"/>
          <a:stretch>
            <a:fillRect/>
          </a:stretch>
        </p:blipFill>
        <p:spPr>
          <a:xfrm>
            <a:off x="161581" y="389796"/>
            <a:ext cx="556698" cy="556698"/>
          </a:xfrm>
          <a:prstGeom prst="rect">
            <a:avLst/>
          </a:prstGeom>
        </p:spPr>
      </p:pic>
    </p:spTree>
    <p:extLst>
      <p:ext uri="{BB962C8B-B14F-4D97-AF65-F5344CB8AC3E}">
        <p14:creationId xmlns:p14="http://schemas.microsoft.com/office/powerpoint/2010/main" val="175532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9885" y="1330926"/>
            <a:ext cx="10572021" cy="5354638"/>
          </a:xfrm>
        </p:spPr>
        <p:txBody>
          <a:bodyPr vert="horz" lIns="91440" tIns="45720" rIns="91440" bIns="45720" rtlCol="0" anchor="t">
            <a:normAutofit fontScale="85000" lnSpcReduction="20000"/>
          </a:bodyPr>
          <a:lstStyle/>
          <a:p>
            <a:r>
              <a:rPr lang="es-AR" b="1" dirty="0">
                <a:solidFill>
                  <a:srgbClr val="44BBB7"/>
                </a:solidFill>
              </a:rPr>
              <a:t>GET </a:t>
            </a:r>
            <a:r>
              <a:rPr lang="es-AR" b="1" i="1" dirty="0">
                <a:solidFill>
                  <a:srgbClr val="44BBB7"/>
                </a:solidFill>
              </a:rPr>
              <a:t>/api/repartidores/:</a:t>
            </a:r>
            <a:r>
              <a:rPr lang="es-AR" b="1" i="1" dirty="0" err="1">
                <a:solidFill>
                  <a:srgbClr val="44BBB7"/>
                </a:solidFill>
              </a:rPr>
              <a:t>id_repartidor</a:t>
            </a:r>
            <a:r>
              <a:rPr lang="es-AR" b="1" i="1" dirty="0">
                <a:solidFill>
                  <a:srgbClr val="44BBB7"/>
                </a:solidFill>
              </a:rPr>
              <a:t>/</a:t>
            </a:r>
            <a:r>
              <a:rPr lang="es-AR" b="1" i="1" dirty="0" err="1">
                <a:solidFill>
                  <a:srgbClr val="44BBB7"/>
                </a:solidFill>
              </a:rPr>
              <a:t>entrega_activa</a:t>
            </a:r>
            <a:r>
              <a:rPr lang="es-AR" b="1" i="1" dirty="0">
                <a:solidFill>
                  <a:srgbClr val="44BBB7"/>
                </a:solidFill>
              </a:rPr>
              <a:t> </a:t>
            </a:r>
            <a:endParaRPr lang="es-AR" b="1" dirty="0">
              <a:solidFill>
                <a:srgbClr val="44BBB7"/>
              </a:solidFill>
            </a:endParaRPr>
          </a:p>
          <a:p>
            <a:pPr marL="0" indent="0" algn="just">
              <a:buNone/>
            </a:pPr>
            <a:r>
              <a:rPr lang="es-AR" dirty="0">
                <a:solidFill>
                  <a:srgbClr val="AFAFAF"/>
                </a:solidFill>
              </a:rPr>
              <a:t>	Devuelve la lista de órdenes asociada al </a:t>
            </a:r>
            <a:r>
              <a:rPr lang="es-AR" i="1" dirty="0">
                <a:solidFill>
                  <a:srgbClr val="AFAFAF"/>
                </a:solidFill>
              </a:rPr>
              <a:t>repartidor </a:t>
            </a:r>
            <a:r>
              <a:rPr lang="es-AR" dirty="0">
                <a:solidFill>
                  <a:srgbClr val="AFAFAF"/>
                </a:solidFill>
              </a:rPr>
              <a:t>(representado por 	“:</a:t>
            </a:r>
            <a:r>
              <a:rPr lang="es-AR" dirty="0" err="1">
                <a:solidFill>
                  <a:srgbClr val="AFAFAF"/>
                </a:solidFill>
              </a:rPr>
              <a:t>id_repartidor</a:t>
            </a:r>
            <a:r>
              <a:rPr lang="es-AR" dirty="0">
                <a:solidFill>
                  <a:srgbClr val="AFAFAF"/>
                </a:solidFill>
              </a:rPr>
              <a:t>”) ordenadas según la estrategia elegida por el negocio.</a:t>
            </a:r>
          </a:p>
          <a:p>
            <a:pPr marL="0" indent="0">
              <a:buNone/>
            </a:pPr>
            <a:r>
              <a:rPr lang="es-AR" dirty="0"/>
              <a:t> </a:t>
            </a:r>
          </a:p>
          <a:p>
            <a:r>
              <a:rPr lang="es-AR" b="1" dirty="0">
                <a:solidFill>
                  <a:srgbClr val="44BBB7"/>
                </a:solidFill>
              </a:rPr>
              <a:t>POST </a:t>
            </a:r>
            <a:r>
              <a:rPr lang="es-AR" b="1" i="1" dirty="0">
                <a:solidFill>
                  <a:srgbClr val="44BBB7"/>
                </a:solidFill>
              </a:rPr>
              <a:t>api/ordenes/:</a:t>
            </a:r>
            <a:r>
              <a:rPr lang="es-AR" b="1" i="1" dirty="0" err="1">
                <a:solidFill>
                  <a:srgbClr val="44BBB7"/>
                </a:solidFill>
              </a:rPr>
              <a:t>id_orden</a:t>
            </a:r>
            <a:r>
              <a:rPr lang="es-AR" b="1" i="1" dirty="0">
                <a:solidFill>
                  <a:srgbClr val="44BBB7"/>
                </a:solidFill>
              </a:rPr>
              <a:t>/</a:t>
            </a:r>
            <a:r>
              <a:rPr lang="es-AR" b="1" i="1" dirty="0" err="1">
                <a:solidFill>
                  <a:srgbClr val="44BBB7"/>
                </a:solidFill>
              </a:rPr>
              <a:t>marcar_como_cancelado</a:t>
            </a:r>
            <a:r>
              <a:rPr lang="es-AR" b="1" i="1" dirty="0">
                <a:solidFill>
                  <a:srgbClr val="44BBB7"/>
                </a:solidFill>
              </a:rPr>
              <a:t> </a:t>
            </a:r>
            <a:endParaRPr lang="es-AR" b="1" dirty="0">
              <a:solidFill>
                <a:srgbClr val="44BBB7"/>
              </a:solidFill>
            </a:endParaRPr>
          </a:p>
          <a:p>
            <a:pPr marL="0" indent="0" algn="just">
              <a:buNone/>
            </a:pPr>
            <a:r>
              <a:rPr lang="es-AR" dirty="0"/>
              <a:t>	</a:t>
            </a:r>
            <a:r>
              <a:rPr lang="es-AR" dirty="0">
                <a:solidFill>
                  <a:srgbClr val="AFAFAF"/>
                </a:solidFill>
              </a:rPr>
              <a:t>Permite pasar la </a:t>
            </a:r>
            <a:r>
              <a:rPr lang="es-AR" i="1" dirty="0">
                <a:solidFill>
                  <a:srgbClr val="AFAFAF"/>
                </a:solidFill>
              </a:rPr>
              <a:t>orden </a:t>
            </a:r>
            <a:r>
              <a:rPr lang="es-AR" dirty="0">
                <a:solidFill>
                  <a:srgbClr val="AFAFAF"/>
                </a:solidFill>
              </a:rPr>
              <a:t>(representada por “:</a:t>
            </a:r>
            <a:r>
              <a:rPr lang="es-AR" dirty="0" err="1">
                <a:solidFill>
                  <a:srgbClr val="AFAFAF"/>
                </a:solidFill>
              </a:rPr>
              <a:t>id_orden</a:t>
            </a:r>
            <a:r>
              <a:rPr lang="es-AR" dirty="0">
                <a:solidFill>
                  <a:srgbClr val="AFAFAF"/>
                </a:solidFill>
              </a:rPr>
              <a:t>”) </a:t>
            </a:r>
            <a:r>
              <a:rPr lang="es-AR" dirty="0" err="1">
                <a:solidFill>
                  <a:srgbClr val="AFAFAF"/>
                </a:solidFill>
              </a:rPr>
              <a:t>a</a:t>
            </a:r>
            <a:r>
              <a:rPr lang="es-AR" dirty="0">
                <a:solidFill>
                  <a:srgbClr val="AFAFAF"/>
                </a:solidFill>
              </a:rPr>
              <a:t> </a:t>
            </a:r>
            <a:r>
              <a:rPr lang="es-AR" i="1" dirty="0">
                <a:solidFill>
                  <a:srgbClr val="AFAFAF"/>
                </a:solidFill>
              </a:rPr>
              <a:t>estado 	</a:t>
            </a:r>
            <a:r>
              <a:rPr lang="es-AR" dirty="0">
                <a:solidFill>
                  <a:srgbClr val="AFAFAF"/>
                </a:solidFill>
              </a:rPr>
              <a:t>"</a:t>
            </a:r>
            <a:r>
              <a:rPr lang="es-AR" i="1" dirty="0">
                <a:solidFill>
                  <a:srgbClr val="AFAFAF"/>
                </a:solidFill>
              </a:rPr>
              <a:t>Cancelado</a:t>
            </a:r>
            <a:r>
              <a:rPr lang="es-AR" dirty="0">
                <a:solidFill>
                  <a:srgbClr val="AFAFAF"/>
                </a:solidFill>
              </a:rPr>
              <a:t>". </a:t>
            </a:r>
          </a:p>
          <a:p>
            <a:pPr marL="0" indent="0">
              <a:buNone/>
            </a:pPr>
            <a:endParaRPr lang="es-AR" sz="2400" dirty="0"/>
          </a:p>
          <a:p>
            <a:r>
              <a:rPr lang="es-AR" b="1" dirty="0">
                <a:solidFill>
                  <a:srgbClr val="44BBB7"/>
                </a:solidFill>
              </a:rPr>
              <a:t>POST </a:t>
            </a:r>
            <a:r>
              <a:rPr lang="es-AR" b="1" i="1" dirty="0">
                <a:solidFill>
                  <a:srgbClr val="44BBB7"/>
                </a:solidFill>
              </a:rPr>
              <a:t>api/ordenes/:</a:t>
            </a:r>
            <a:r>
              <a:rPr lang="es-AR" b="1" i="1" dirty="0" err="1">
                <a:solidFill>
                  <a:srgbClr val="44BBB7"/>
                </a:solidFill>
              </a:rPr>
              <a:t>id_orden</a:t>
            </a:r>
            <a:r>
              <a:rPr lang="es-AR" b="1" i="1" dirty="0">
                <a:solidFill>
                  <a:srgbClr val="44BBB7"/>
                </a:solidFill>
              </a:rPr>
              <a:t>/</a:t>
            </a:r>
            <a:r>
              <a:rPr lang="es-AR" b="1" i="1" dirty="0" err="1">
                <a:solidFill>
                  <a:srgbClr val="44BBB7"/>
                </a:solidFill>
              </a:rPr>
              <a:t>marcar_como_finalizado</a:t>
            </a:r>
            <a:r>
              <a:rPr lang="es-AR" b="1" i="1" dirty="0">
                <a:solidFill>
                  <a:srgbClr val="44BBB7"/>
                </a:solidFill>
              </a:rPr>
              <a:t> </a:t>
            </a:r>
            <a:endParaRPr lang="es-AR" b="1" dirty="0">
              <a:solidFill>
                <a:srgbClr val="44BBB7"/>
              </a:solidFill>
            </a:endParaRPr>
          </a:p>
          <a:p>
            <a:pPr marL="0" indent="0" algn="just">
              <a:buNone/>
            </a:pPr>
            <a:r>
              <a:rPr lang="es-AR" dirty="0"/>
              <a:t>	</a:t>
            </a:r>
            <a:r>
              <a:rPr lang="es-AR" dirty="0">
                <a:solidFill>
                  <a:srgbClr val="AFAFAF"/>
                </a:solidFill>
              </a:rPr>
              <a:t>Permite pasar la </a:t>
            </a:r>
            <a:r>
              <a:rPr lang="es-AR" i="1" dirty="0">
                <a:solidFill>
                  <a:srgbClr val="AFAFAF"/>
                </a:solidFill>
              </a:rPr>
              <a:t>orden </a:t>
            </a:r>
            <a:r>
              <a:rPr lang="es-AR" dirty="0">
                <a:solidFill>
                  <a:srgbClr val="AFAFAF"/>
                </a:solidFill>
              </a:rPr>
              <a:t>(representada por “:</a:t>
            </a:r>
            <a:r>
              <a:rPr lang="es-AR" dirty="0" err="1">
                <a:solidFill>
                  <a:srgbClr val="AFAFAF"/>
                </a:solidFill>
              </a:rPr>
              <a:t>id_orden</a:t>
            </a:r>
            <a:r>
              <a:rPr lang="es-AR" dirty="0">
                <a:solidFill>
                  <a:srgbClr val="AFAFAF"/>
                </a:solidFill>
              </a:rPr>
              <a:t>”) a </a:t>
            </a:r>
            <a:r>
              <a:rPr lang="es-AR" i="1" dirty="0">
                <a:solidFill>
                  <a:srgbClr val="AFAFAF"/>
                </a:solidFill>
              </a:rPr>
              <a:t>estado 	</a:t>
            </a:r>
            <a:r>
              <a:rPr lang="es-AR" dirty="0">
                <a:solidFill>
                  <a:srgbClr val="AFAFAF"/>
                </a:solidFill>
              </a:rPr>
              <a:t>"</a:t>
            </a:r>
            <a:r>
              <a:rPr lang="es-AR" i="1" dirty="0">
                <a:solidFill>
                  <a:srgbClr val="AFAFAF"/>
                </a:solidFill>
              </a:rPr>
              <a:t>Finalizado</a:t>
            </a:r>
            <a:r>
              <a:rPr lang="es-AR" dirty="0">
                <a:solidFill>
                  <a:srgbClr val="AFAFAF"/>
                </a:solidFill>
              </a:rPr>
              <a:t>". </a:t>
            </a:r>
          </a:p>
          <a:p>
            <a:pPr marL="0" indent="0">
              <a:buNone/>
            </a:pPr>
            <a:endParaRPr lang="es-AR" sz="2400" dirty="0"/>
          </a:p>
          <a:p>
            <a:r>
              <a:rPr lang="es-AR" b="1" dirty="0">
                <a:solidFill>
                  <a:srgbClr val="44BBB7"/>
                </a:solidFill>
              </a:rPr>
              <a:t>POST </a:t>
            </a:r>
            <a:r>
              <a:rPr lang="es-AR" b="1" i="1" dirty="0">
                <a:solidFill>
                  <a:srgbClr val="44BBB7"/>
                </a:solidFill>
              </a:rPr>
              <a:t>api/repartidores/:</a:t>
            </a:r>
            <a:r>
              <a:rPr lang="es-AR" b="1" i="1" dirty="0" err="1">
                <a:solidFill>
                  <a:srgbClr val="44BBB7"/>
                </a:solidFill>
              </a:rPr>
              <a:t>id_repartidor</a:t>
            </a:r>
            <a:r>
              <a:rPr lang="es-AR" b="1" i="1" dirty="0">
                <a:solidFill>
                  <a:srgbClr val="44BBB7"/>
                </a:solidFill>
              </a:rPr>
              <a:t>/rastros </a:t>
            </a:r>
            <a:endParaRPr lang="es-AR" b="1" dirty="0">
              <a:solidFill>
                <a:srgbClr val="44BBB7"/>
              </a:solidFill>
            </a:endParaRPr>
          </a:p>
          <a:p>
            <a:pPr marL="0" indent="0" algn="just">
              <a:buNone/>
            </a:pPr>
            <a:r>
              <a:rPr lang="es-AR" dirty="0">
                <a:solidFill>
                  <a:srgbClr val="AFAFAF"/>
                </a:solidFill>
              </a:rPr>
              <a:t>	Permite enviar la última </a:t>
            </a:r>
            <a:r>
              <a:rPr lang="es-AR" i="1" dirty="0">
                <a:solidFill>
                  <a:srgbClr val="AFAFAF"/>
                </a:solidFill>
              </a:rPr>
              <a:t>posición </a:t>
            </a:r>
            <a:r>
              <a:rPr lang="es-AR" dirty="0">
                <a:solidFill>
                  <a:srgbClr val="AFAFAF"/>
                </a:solidFill>
              </a:rPr>
              <a:t>del </a:t>
            </a:r>
            <a:r>
              <a:rPr lang="es-AR" i="1" dirty="0">
                <a:solidFill>
                  <a:srgbClr val="AFAFAF"/>
                </a:solidFill>
              </a:rPr>
              <a:t>repartidor </a:t>
            </a:r>
            <a:r>
              <a:rPr lang="es-AR" dirty="0">
                <a:solidFill>
                  <a:srgbClr val="AFAFAF"/>
                </a:solidFill>
              </a:rPr>
              <a:t>(representados por 	“:</a:t>
            </a:r>
            <a:r>
              <a:rPr lang="es-AR" dirty="0" err="1">
                <a:solidFill>
                  <a:srgbClr val="AFAFAF"/>
                </a:solidFill>
              </a:rPr>
              <a:t>id_repartidor</a:t>
            </a:r>
            <a:r>
              <a:rPr lang="es-AR" dirty="0">
                <a:solidFill>
                  <a:srgbClr val="AFAFAF"/>
                </a:solidFill>
              </a:rPr>
              <a:t>”). </a:t>
            </a:r>
          </a:p>
        </p:txBody>
      </p:sp>
      <p:sp>
        <p:nvSpPr>
          <p:cNvPr id="4" name="Título 1">
            <a:extLst>
              <a:ext uri="{FF2B5EF4-FFF2-40B4-BE49-F238E27FC236}">
                <a16:creationId xmlns:a16="http://schemas.microsoft.com/office/drawing/2014/main" id="{6E67CA4B-29D9-44D1-9D68-1674F9C521A5}"/>
              </a:ext>
            </a:extLst>
          </p:cNvPr>
          <p:cNvSpPr txBox="1">
            <a:spLocks/>
          </p:cNvSpPr>
          <p:nvPr/>
        </p:nvSpPr>
        <p:spPr>
          <a:xfrm>
            <a:off x="718278" y="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44BBB7"/>
                </a:solidFill>
                <a:latin typeface="+mn-lt"/>
              </a:rPr>
              <a:t>Prototipo desarrollado - </a:t>
            </a:r>
            <a:r>
              <a:rPr lang="en-US" sz="4000" b="1" dirty="0">
                <a:solidFill>
                  <a:srgbClr val="44BBB7"/>
                </a:solidFill>
                <a:latin typeface="+mn-lt"/>
              </a:rPr>
              <a:t>API REST</a:t>
            </a:r>
            <a:endParaRPr lang="es-ES" sz="4000" dirty="0">
              <a:solidFill>
                <a:srgbClr val="44BBB7"/>
              </a:solidFill>
              <a:latin typeface="+mn-lt"/>
            </a:endParaRPr>
          </a:p>
        </p:txBody>
      </p:sp>
      <p:pic>
        <p:nvPicPr>
          <p:cNvPr id="6" name="Imagen 5"/>
          <p:cNvPicPr>
            <a:picLocks noChangeAspect="1"/>
          </p:cNvPicPr>
          <p:nvPr/>
        </p:nvPicPr>
        <p:blipFill>
          <a:blip r:embed="rId2"/>
          <a:stretch>
            <a:fillRect/>
          </a:stretch>
        </p:blipFill>
        <p:spPr>
          <a:xfrm>
            <a:off x="146850" y="392262"/>
            <a:ext cx="571429" cy="571429"/>
          </a:xfrm>
          <a:prstGeom prst="rect">
            <a:avLst/>
          </a:prstGeom>
        </p:spPr>
      </p:pic>
    </p:spTree>
    <p:extLst>
      <p:ext uri="{BB962C8B-B14F-4D97-AF65-F5344CB8AC3E}">
        <p14:creationId xmlns:p14="http://schemas.microsoft.com/office/powerpoint/2010/main" val="126954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E67CA4B-29D9-44D1-9D68-1674F9C521A5}"/>
              </a:ext>
            </a:extLst>
          </p:cNvPr>
          <p:cNvSpPr txBox="1">
            <a:spLocks/>
          </p:cNvSpPr>
          <p:nvPr/>
        </p:nvSpPr>
        <p:spPr>
          <a:xfrm>
            <a:off x="718278" y="0"/>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44BBB7"/>
                </a:solidFill>
                <a:latin typeface="+mn-lt"/>
              </a:rPr>
              <a:t>Prototipo desarrollado – Exploración API mapas</a:t>
            </a:r>
            <a:endParaRPr lang="es-ES" sz="4000" dirty="0">
              <a:solidFill>
                <a:srgbClr val="44BBB7"/>
              </a:solidFill>
              <a:latin typeface="+mn-lt"/>
            </a:endParaRPr>
          </a:p>
        </p:txBody>
      </p:sp>
      <p:sp>
        <p:nvSpPr>
          <p:cNvPr id="8" name="Marcador de contenido 2"/>
          <p:cNvSpPr>
            <a:spLocks noGrp="1"/>
          </p:cNvSpPr>
          <p:nvPr>
            <p:ph idx="1"/>
          </p:nvPr>
        </p:nvSpPr>
        <p:spPr>
          <a:xfrm>
            <a:off x="838200" y="1299845"/>
            <a:ext cx="10484796" cy="5354638"/>
          </a:xfrm>
        </p:spPr>
        <p:txBody>
          <a:bodyPr vert="horz" lIns="91440" tIns="45720" rIns="91440" bIns="45720" rtlCol="0" anchor="t">
            <a:normAutofit/>
          </a:bodyPr>
          <a:lstStyle/>
          <a:p>
            <a:r>
              <a:rPr lang="es-ES" dirty="0">
                <a:solidFill>
                  <a:srgbClr val="44BBB7"/>
                </a:solidFill>
              </a:rPr>
              <a:t>Imagen de la carga de una orden y su correspondiente posición geográfica (Google </a:t>
            </a:r>
            <a:r>
              <a:rPr lang="es-ES" dirty="0" err="1">
                <a:solidFill>
                  <a:srgbClr val="44BBB7"/>
                </a:solidFill>
              </a:rPr>
              <a:t>Maps</a:t>
            </a:r>
            <a:r>
              <a:rPr lang="es-ES" dirty="0">
                <a:solidFill>
                  <a:srgbClr val="44BBB7"/>
                </a:solidFill>
              </a:rPr>
              <a:t> </a:t>
            </a:r>
            <a:r>
              <a:rPr lang="es-ES" dirty="0" err="1">
                <a:solidFill>
                  <a:srgbClr val="44BBB7"/>
                </a:solidFill>
              </a:rPr>
              <a:t>Geocoding</a:t>
            </a:r>
            <a:r>
              <a:rPr lang="es-ES" dirty="0">
                <a:solidFill>
                  <a:srgbClr val="44BBB7"/>
                </a:solidFill>
              </a:rPr>
              <a:t> API).</a:t>
            </a:r>
          </a:p>
          <a:p>
            <a:pPr marL="0" indent="0">
              <a:buNone/>
            </a:pPr>
            <a:endParaRPr lang="es-ES" dirty="0">
              <a:solidFill>
                <a:srgbClr val="FF0000"/>
              </a:solidFill>
            </a:endParaRPr>
          </a:p>
          <a:p>
            <a:pPr marL="0" indent="0">
              <a:buNone/>
            </a:pPr>
            <a:endParaRPr lang="es-ES" dirty="0">
              <a:solidFill>
                <a:srgbClr val="FF0000"/>
              </a:solidFill>
            </a:endParaRPr>
          </a:p>
        </p:txBody>
      </p:sp>
      <p:pic>
        <p:nvPicPr>
          <p:cNvPr id="4" name="Imagen 3"/>
          <p:cNvPicPr>
            <a:picLocks noChangeAspect="1"/>
          </p:cNvPicPr>
          <p:nvPr/>
        </p:nvPicPr>
        <p:blipFill>
          <a:blip r:embed="rId2"/>
          <a:stretch>
            <a:fillRect/>
          </a:stretch>
        </p:blipFill>
        <p:spPr>
          <a:xfrm>
            <a:off x="1772421" y="5444844"/>
            <a:ext cx="8705850" cy="942975"/>
          </a:xfrm>
          <a:prstGeom prst="rect">
            <a:avLst/>
          </a:prstGeom>
        </p:spPr>
      </p:pic>
      <p:pic>
        <p:nvPicPr>
          <p:cNvPr id="11" name="Imagen 10"/>
          <p:cNvPicPr>
            <a:picLocks noChangeAspect="1"/>
          </p:cNvPicPr>
          <p:nvPr/>
        </p:nvPicPr>
        <p:blipFill>
          <a:blip r:embed="rId3"/>
          <a:stretch>
            <a:fillRect/>
          </a:stretch>
        </p:blipFill>
        <p:spPr>
          <a:xfrm>
            <a:off x="11001374" y="5676900"/>
            <a:ext cx="1190625" cy="1181100"/>
          </a:xfrm>
          <a:prstGeom prst="rect">
            <a:avLst/>
          </a:prstGeom>
        </p:spPr>
      </p:pic>
      <p:sp>
        <p:nvSpPr>
          <p:cNvPr id="12" name="Rectángulo 11"/>
          <p:cNvSpPr/>
          <p:nvPr/>
        </p:nvSpPr>
        <p:spPr>
          <a:xfrm>
            <a:off x="1249318" y="2264403"/>
            <a:ext cx="9752056" cy="2994559"/>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4" name="Imagen 13"/>
          <p:cNvPicPr>
            <a:picLocks noChangeAspect="1"/>
          </p:cNvPicPr>
          <p:nvPr/>
        </p:nvPicPr>
        <p:blipFill>
          <a:blip r:embed="rId4"/>
          <a:stretch>
            <a:fillRect/>
          </a:stretch>
        </p:blipFill>
        <p:spPr>
          <a:xfrm>
            <a:off x="146850" y="377066"/>
            <a:ext cx="571429" cy="571429"/>
          </a:xfrm>
          <a:prstGeom prst="rect">
            <a:avLst/>
          </a:prstGeom>
        </p:spPr>
      </p:pic>
      <p:pic>
        <p:nvPicPr>
          <p:cNvPr id="3" name="Imagen 2"/>
          <p:cNvPicPr>
            <a:picLocks noChangeAspect="1"/>
          </p:cNvPicPr>
          <p:nvPr/>
        </p:nvPicPr>
        <p:blipFill>
          <a:blip r:embed="rId5"/>
          <a:stretch>
            <a:fillRect/>
          </a:stretch>
        </p:blipFill>
        <p:spPr>
          <a:xfrm>
            <a:off x="1271656" y="2285913"/>
            <a:ext cx="9701144" cy="2957206"/>
          </a:xfrm>
          <a:prstGeom prst="rect">
            <a:avLst/>
          </a:prstGeom>
        </p:spPr>
      </p:pic>
    </p:spTree>
    <p:extLst>
      <p:ext uri="{BB962C8B-B14F-4D97-AF65-F5344CB8AC3E}">
        <p14:creationId xmlns:p14="http://schemas.microsoft.com/office/powerpoint/2010/main" val="393989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E67CA4B-29D9-44D1-9D68-1674F9C521A5}"/>
              </a:ext>
            </a:extLst>
          </p:cNvPr>
          <p:cNvSpPr txBox="1">
            <a:spLocks/>
          </p:cNvSpPr>
          <p:nvPr/>
        </p:nvSpPr>
        <p:spPr>
          <a:xfrm>
            <a:off x="718279" y="5360"/>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44BBB7"/>
                </a:solidFill>
                <a:latin typeface="+mn-lt"/>
              </a:rPr>
              <a:t>Prototipo desarrollado – Exploración API mapas</a:t>
            </a:r>
            <a:endParaRPr lang="es-ES" sz="4000" dirty="0">
              <a:solidFill>
                <a:srgbClr val="44BBB7"/>
              </a:solidFill>
              <a:latin typeface="+mn-lt"/>
            </a:endParaRPr>
          </a:p>
        </p:txBody>
      </p:sp>
      <p:sp>
        <p:nvSpPr>
          <p:cNvPr id="8" name="Marcador de contenido 2"/>
          <p:cNvSpPr>
            <a:spLocks noGrp="1"/>
          </p:cNvSpPr>
          <p:nvPr>
            <p:ph idx="1"/>
          </p:nvPr>
        </p:nvSpPr>
        <p:spPr>
          <a:xfrm>
            <a:off x="838200" y="1299845"/>
            <a:ext cx="10903085" cy="5354638"/>
          </a:xfrm>
        </p:spPr>
        <p:txBody>
          <a:bodyPr vert="horz" lIns="91440" tIns="45720" rIns="91440" bIns="45720" rtlCol="0" anchor="t">
            <a:normAutofit/>
          </a:bodyPr>
          <a:lstStyle/>
          <a:p>
            <a:pPr algn="just"/>
            <a:r>
              <a:rPr lang="es-ES" dirty="0">
                <a:solidFill>
                  <a:srgbClr val="44BBB7"/>
                </a:solidFill>
              </a:rPr>
              <a:t>Imagen desde la web del recorrido recomendado (Google </a:t>
            </a:r>
            <a:r>
              <a:rPr lang="es-ES" dirty="0" err="1">
                <a:solidFill>
                  <a:srgbClr val="44BBB7"/>
                </a:solidFill>
              </a:rPr>
              <a:t>Maps</a:t>
            </a:r>
            <a:r>
              <a:rPr lang="es-ES" dirty="0">
                <a:solidFill>
                  <a:srgbClr val="44BBB7"/>
                </a:solidFill>
              </a:rPr>
              <a:t> </a:t>
            </a:r>
            <a:r>
              <a:rPr lang="es-ES" dirty="0" err="1">
                <a:solidFill>
                  <a:srgbClr val="44BBB7"/>
                </a:solidFill>
              </a:rPr>
              <a:t>Distance</a:t>
            </a:r>
            <a:r>
              <a:rPr lang="es-ES" dirty="0">
                <a:solidFill>
                  <a:srgbClr val="44BBB7"/>
                </a:solidFill>
              </a:rPr>
              <a:t> </a:t>
            </a:r>
            <a:r>
              <a:rPr lang="es-ES" dirty="0" err="1">
                <a:solidFill>
                  <a:srgbClr val="44BBB7"/>
                </a:solidFill>
              </a:rPr>
              <a:t>Matrix</a:t>
            </a:r>
            <a:r>
              <a:rPr lang="es-ES" dirty="0">
                <a:solidFill>
                  <a:srgbClr val="44BBB7"/>
                </a:solidFill>
              </a:rPr>
              <a:t> API, Google </a:t>
            </a:r>
            <a:r>
              <a:rPr lang="es-ES" dirty="0" err="1">
                <a:solidFill>
                  <a:srgbClr val="44BBB7"/>
                </a:solidFill>
              </a:rPr>
              <a:t>Maps</a:t>
            </a:r>
            <a:r>
              <a:rPr lang="es-ES" dirty="0">
                <a:solidFill>
                  <a:srgbClr val="44BBB7"/>
                </a:solidFill>
              </a:rPr>
              <a:t> </a:t>
            </a:r>
            <a:r>
              <a:rPr lang="es-ES" dirty="0" err="1">
                <a:solidFill>
                  <a:srgbClr val="44BBB7"/>
                </a:solidFill>
              </a:rPr>
              <a:t>Javascript</a:t>
            </a:r>
            <a:r>
              <a:rPr lang="es-ES" dirty="0">
                <a:solidFill>
                  <a:srgbClr val="44BBB7"/>
                </a:solidFill>
              </a:rPr>
              <a:t> API, y Google </a:t>
            </a:r>
            <a:r>
              <a:rPr lang="es-ES" dirty="0" err="1">
                <a:solidFill>
                  <a:srgbClr val="44BBB7"/>
                </a:solidFill>
              </a:rPr>
              <a:t>Maps</a:t>
            </a:r>
            <a:r>
              <a:rPr lang="es-ES" dirty="0">
                <a:solidFill>
                  <a:srgbClr val="44BBB7"/>
                </a:solidFill>
              </a:rPr>
              <a:t> </a:t>
            </a:r>
            <a:r>
              <a:rPr lang="es-ES" dirty="0" err="1">
                <a:solidFill>
                  <a:srgbClr val="44BBB7"/>
                </a:solidFill>
              </a:rPr>
              <a:t>Directions</a:t>
            </a:r>
            <a:r>
              <a:rPr lang="es-ES" dirty="0">
                <a:solidFill>
                  <a:srgbClr val="44BBB7"/>
                </a:solidFill>
              </a:rPr>
              <a:t> API).</a:t>
            </a:r>
          </a:p>
        </p:txBody>
      </p:sp>
      <p:pic>
        <p:nvPicPr>
          <p:cNvPr id="3" name="Imagen 2"/>
          <p:cNvPicPr>
            <a:picLocks noChangeAspect="1"/>
          </p:cNvPicPr>
          <p:nvPr/>
        </p:nvPicPr>
        <p:blipFill rotWithShape="1">
          <a:blip r:embed="rId2"/>
          <a:srcRect t="9764" b="-1548"/>
          <a:stretch/>
        </p:blipFill>
        <p:spPr>
          <a:xfrm>
            <a:off x="2127420" y="2409501"/>
            <a:ext cx="7843431" cy="4244982"/>
          </a:xfrm>
          <a:prstGeom prst="rect">
            <a:avLst/>
          </a:prstGeom>
        </p:spPr>
      </p:pic>
      <p:pic>
        <p:nvPicPr>
          <p:cNvPr id="6" name="Imagen 5"/>
          <p:cNvPicPr>
            <a:picLocks noChangeAspect="1"/>
          </p:cNvPicPr>
          <p:nvPr/>
        </p:nvPicPr>
        <p:blipFill>
          <a:blip r:embed="rId3"/>
          <a:stretch>
            <a:fillRect/>
          </a:stretch>
        </p:blipFill>
        <p:spPr>
          <a:xfrm>
            <a:off x="161581" y="389796"/>
            <a:ext cx="556698" cy="556698"/>
          </a:xfrm>
          <a:prstGeom prst="rect">
            <a:avLst/>
          </a:prstGeom>
        </p:spPr>
      </p:pic>
      <p:pic>
        <p:nvPicPr>
          <p:cNvPr id="9" name="Imagen 8"/>
          <p:cNvPicPr>
            <a:picLocks noChangeAspect="1"/>
          </p:cNvPicPr>
          <p:nvPr/>
        </p:nvPicPr>
        <p:blipFill>
          <a:blip r:embed="rId4"/>
          <a:stretch>
            <a:fillRect/>
          </a:stretch>
        </p:blipFill>
        <p:spPr>
          <a:xfrm>
            <a:off x="11001375" y="5676900"/>
            <a:ext cx="1190625" cy="1181100"/>
          </a:xfrm>
          <a:prstGeom prst="rect">
            <a:avLst/>
          </a:prstGeom>
        </p:spPr>
      </p:pic>
      <p:sp>
        <p:nvSpPr>
          <p:cNvPr id="10" name="Rectángulo 9"/>
          <p:cNvSpPr/>
          <p:nvPr/>
        </p:nvSpPr>
        <p:spPr>
          <a:xfrm>
            <a:off x="2127420" y="2417468"/>
            <a:ext cx="7843431" cy="4158849"/>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6045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E67CA4B-29D9-44D1-9D68-1674F9C521A5}"/>
              </a:ext>
            </a:extLst>
          </p:cNvPr>
          <p:cNvSpPr txBox="1">
            <a:spLocks/>
          </p:cNvSpPr>
          <p:nvPr/>
        </p:nvSpPr>
        <p:spPr>
          <a:xfrm>
            <a:off x="718279" y="4762"/>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44BBB7"/>
                </a:solidFill>
                <a:latin typeface="+mn-lt"/>
              </a:rPr>
              <a:t>Prototipo desarrollado – Exploración API mapas</a:t>
            </a:r>
            <a:endParaRPr lang="es-ES" sz="4000" dirty="0">
              <a:solidFill>
                <a:srgbClr val="44BBB7"/>
              </a:solidFill>
              <a:latin typeface="+mn-lt"/>
            </a:endParaRPr>
          </a:p>
        </p:txBody>
      </p:sp>
      <p:sp>
        <p:nvSpPr>
          <p:cNvPr id="8" name="Marcador de contenido 2"/>
          <p:cNvSpPr>
            <a:spLocks noGrp="1"/>
          </p:cNvSpPr>
          <p:nvPr>
            <p:ph idx="1"/>
          </p:nvPr>
        </p:nvSpPr>
        <p:spPr>
          <a:xfrm>
            <a:off x="838200" y="1330325"/>
            <a:ext cx="5641258" cy="5354638"/>
          </a:xfrm>
        </p:spPr>
        <p:txBody>
          <a:bodyPr vert="horz" lIns="91440" tIns="45720" rIns="91440" bIns="45720" rtlCol="0" anchor="t">
            <a:normAutofit/>
          </a:bodyPr>
          <a:lstStyle/>
          <a:p>
            <a:r>
              <a:rPr lang="es-ES" dirty="0">
                <a:solidFill>
                  <a:srgbClr val="44BBB7"/>
                </a:solidFill>
              </a:rPr>
              <a:t>Imagen desde la aplicación móvil del recorrido recomendado (Google </a:t>
            </a:r>
            <a:r>
              <a:rPr lang="es-ES" dirty="0" err="1">
                <a:solidFill>
                  <a:srgbClr val="44BBB7"/>
                </a:solidFill>
              </a:rPr>
              <a:t>Maps</a:t>
            </a:r>
            <a:r>
              <a:rPr lang="es-ES" dirty="0">
                <a:solidFill>
                  <a:srgbClr val="44BBB7"/>
                </a:solidFill>
              </a:rPr>
              <a:t> </a:t>
            </a:r>
            <a:r>
              <a:rPr lang="es-ES" dirty="0" err="1">
                <a:solidFill>
                  <a:srgbClr val="44BBB7"/>
                </a:solidFill>
              </a:rPr>
              <a:t>Directions</a:t>
            </a:r>
            <a:r>
              <a:rPr lang="es-ES" dirty="0">
                <a:solidFill>
                  <a:srgbClr val="44BBB7"/>
                </a:solidFill>
              </a:rPr>
              <a:t> API, Google </a:t>
            </a:r>
            <a:r>
              <a:rPr lang="es-ES" dirty="0" err="1">
                <a:solidFill>
                  <a:srgbClr val="44BBB7"/>
                </a:solidFill>
              </a:rPr>
              <a:t>Maps</a:t>
            </a:r>
            <a:r>
              <a:rPr lang="es-ES" dirty="0">
                <a:solidFill>
                  <a:srgbClr val="44BBB7"/>
                </a:solidFill>
              </a:rPr>
              <a:t> Android API, y Google Play </a:t>
            </a:r>
            <a:r>
              <a:rPr lang="es-ES" dirty="0" err="1">
                <a:solidFill>
                  <a:srgbClr val="44BBB7"/>
                </a:solidFill>
              </a:rPr>
              <a:t>Services</a:t>
            </a:r>
            <a:r>
              <a:rPr lang="es-ES" dirty="0">
                <a:solidFill>
                  <a:srgbClr val="44BBB7"/>
                </a:solidFill>
              </a:rPr>
              <a:t> </a:t>
            </a:r>
            <a:r>
              <a:rPr lang="es-ES" dirty="0" err="1">
                <a:solidFill>
                  <a:srgbClr val="44BBB7"/>
                </a:solidFill>
              </a:rPr>
              <a:t>Location</a:t>
            </a:r>
            <a:r>
              <a:rPr lang="es-ES" dirty="0">
                <a:solidFill>
                  <a:srgbClr val="44BBB7"/>
                </a:solidFill>
              </a:rPr>
              <a:t>).</a:t>
            </a:r>
            <a:endParaRPr lang="en-US" dirty="0">
              <a:solidFill>
                <a:srgbClr val="44BBB7"/>
              </a:solidFill>
            </a:endParaRPr>
          </a:p>
          <a:p>
            <a:pPr marL="0" indent="0">
              <a:buNone/>
            </a:pPr>
            <a:endParaRPr lang="es-ES" dirty="0">
              <a:solidFill>
                <a:srgbClr val="FF0000"/>
              </a:solidFill>
            </a:endParaRPr>
          </a:p>
        </p:txBody>
      </p:sp>
      <p:pic>
        <p:nvPicPr>
          <p:cNvPr id="2" name="Imagen 1"/>
          <p:cNvPicPr>
            <a:picLocks noChangeAspect="1"/>
          </p:cNvPicPr>
          <p:nvPr/>
        </p:nvPicPr>
        <p:blipFill>
          <a:blip r:embed="rId2"/>
          <a:stretch>
            <a:fillRect/>
          </a:stretch>
        </p:blipFill>
        <p:spPr>
          <a:xfrm>
            <a:off x="6599379" y="1134313"/>
            <a:ext cx="3428571" cy="5550650"/>
          </a:xfrm>
          <a:prstGeom prst="rect">
            <a:avLst/>
          </a:prstGeom>
        </p:spPr>
      </p:pic>
      <p:pic>
        <p:nvPicPr>
          <p:cNvPr id="3" name="Imagen 2"/>
          <p:cNvPicPr>
            <a:picLocks noChangeAspect="1"/>
          </p:cNvPicPr>
          <p:nvPr/>
        </p:nvPicPr>
        <p:blipFill>
          <a:blip r:embed="rId3"/>
          <a:stretch>
            <a:fillRect/>
          </a:stretch>
        </p:blipFill>
        <p:spPr>
          <a:xfrm>
            <a:off x="11001375" y="5676900"/>
            <a:ext cx="1190625" cy="1181100"/>
          </a:xfrm>
          <a:prstGeom prst="rect">
            <a:avLst/>
          </a:prstGeom>
        </p:spPr>
      </p:pic>
      <p:pic>
        <p:nvPicPr>
          <p:cNvPr id="9" name="Imagen 8"/>
          <p:cNvPicPr>
            <a:picLocks noChangeAspect="1"/>
          </p:cNvPicPr>
          <p:nvPr/>
        </p:nvPicPr>
        <p:blipFill>
          <a:blip r:embed="rId4"/>
          <a:stretch>
            <a:fillRect/>
          </a:stretch>
        </p:blipFill>
        <p:spPr>
          <a:xfrm>
            <a:off x="146850" y="392262"/>
            <a:ext cx="571429" cy="571429"/>
          </a:xfrm>
          <a:prstGeom prst="rect">
            <a:avLst/>
          </a:prstGeom>
        </p:spPr>
      </p:pic>
    </p:spTree>
    <p:extLst>
      <p:ext uri="{BB962C8B-B14F-4D97-AF65-F5344CB8AC3E}">
        <p14:creationId xmlns:p14="http://schemas.microsoft.com/office/powerpoint/2010/main" val="386736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67CA4B-29D9-44D1-9D68-1674F9C521A5}"/>
              </a:ext>
            </a:extLst>
          </p:cNvPr>
          <p:cNvSpPr txBox="1">
            <a:spLocks/>
          </p:cNvSpPr>
          <p:nvPr/>
        </p:nvSpPr>
        <p:spPr>
          <a:xfrm>
            <a:off x="71827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Prototipo desarrollado - Demo </a:t>
            </a:r>
            <a:endParaRPr lang="es-ES" sz="5000" dirty="0">
              <a:solidFill>
                <a:srgbClr val="44BBB7"/>
              </a:solidFill>
              <a:latin typeface="+mn-lt"/>
            </a:endParaRPr>
          </a:p>
        </p:txBody>
      </p:sp>
      <p:sp>
        <p:nvSpPr>
          <p:cNvPr id="3" name="Rectángulo redondeado 2"/>
          <p:cNvSpPr/>
          <p:nvPr/>
        </p:nvSpPr>
        <p:spPr>
          <a:xfrm>
            <a:off x="1435510" y="2546555"/>
            <a:ext cx="9124336" cy="2244260"/>
          </a:xfrm>
          <a:prstGeom prst="roundRect">
            <a:avLst/>
          </a:prstGeom>
          <a:noFill/>
          <a:ln w="101600">
            <a:solidFill>
              <a:srgbClr val="FF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Marcador de contenido 6"/>
          <p:cNvSpPr>
            <a:spLocks noGrp="1"/>
          </p:cNvSpPr>
          <p:nvPr>
            <p:ph idx="1"/>
          </p:nvPr>
        </p:nvSpPr>
        <p:spPr>
          <a:xfrm>
            <a:off x="1942213" y="2947173"/>
            <a:ext cx="8110929" cy="1843642"/>
          </a:xfrm>
          <a:effectLst>
            <a:softEdge rad="25400"/>
          </a:effectLst>
        </p:spPr>
        <p:txBody>
          <a:bodyPr>
            <a:noAutofit/>
          </a:bodyPr>
          <a:lstStyle/>
          <a:p>
            <a:pPr marL="0" indent="0" algn="ctr">
              <a:buNone/>
            </a:pPr>
            <a:r>
              <a:rPr lang="es-ES" sz="5000" b="1" dirty="0">
                <a:solidFill>
                  <a:srgbClr val="44BBB7"/>
                </a:solidFill>
              </a:rPr>
              <a:t>Ejemplo de uso del prototipo (video)</a:t>
            </a:r>
            <a:endParaRPr lang="es-AR" sz="5000" b="1" dirty="0">
              <a:solidFill>
                <a:srgbClr val="44BBB7"/>
              </a:solidFill>
            </a:endParaRPr>
          </a:p>
        </p:txBody>
      </p:sp>
      <p:pic>
        <p:nvPicPr>
          <p:cNvPr id="6" name="Imagen 5"/>
          <p:cNvPicPr>
            <a:picLocks noChangeAspect="1"/>
          </p:cNvPicPr>
          <p:nvPr/>
        </p:nvPicPr>
        <p:blipFill>
          <a:blip r:embed="rId2"/>
          <a:stretch>
            <a:fillRect/>
          </a:stretch>
        </p:blipFill>
        <p:spPr>
          <a:xfrm>
            <a:off x="161581" y="389796"/>
            <a:ext cx="556698" cy="556698"/>
          </a:xfrm>
          <a:prstGeom prst="rect">
            <a:avLst/>
          </a:prstGeom>
        </p:spPr>
      </p:pic>
    </p:spTree>
    <p:extLst>
      <p:ext uri="{BB962C8B-B14F-4D97-AF65-F5344CB8AC3E}">
        <p14:creationId xmlns:p14="http://schemas.microsoft.com/office/powerpoint/2010/main" val="191470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67CA4B-29D9-44D1-9D68-1674F9C521A5}"/>
              </a:ext>
            </a:extLst>
          </p:cNvPr>
          <p:cNvSpPr>
            <a:spLocks noGrp="1"/>
          </p:cNvSpPr>
          <p:nvPr>
            <p:ph type="title"/>
          </p:nvPr>
        </p:nvSpPr>
        <p:spPr>
          <a:xfrm>
            <a:off x="718279" y="5363"/>
            <a:ext cx="10515600" cy="1325563"/>
          </a:xfrm>
        </p:spPr>
        <p:txBody>
          <a:bodyPr>
            <a:normAutofit/>
          </a:bodyPr>
          <a:lstStyle/>
          <a:p>
            <a:r>
              <a:rPr lang="es-ES" sz="5000" b="1" dirty="0">
                <a:solidFill>
                  <a:srgbClr val="44BBB7"/>
                </a:solidFill>
                <a:latin typeface="+mn-lt"/>
              </a:rPr>
              <a:t>Motivación</a:t>
            </a:r>
            <a:endParaRPr lang="es-ES" sz="5000" dirty="0" err="1">
              <a:solidFill>
                <a:srgbClr val="44BBB7"/>
              </a:solidFill>
              <a:latin typeface="+mn-lt"/>
            </a:endParaRPr>
          </a:p>
        </p:txBody>
      </p:sp>
      <p:sp>
        <p:nvSpPr>
          <p:cNvPr id="4" name="Marcador de contenido 2">
            <a:extLst>
              <a:ext uri="{FF2B5EF4-FFF2-40B4-BE49-F238E27FC236}">
                <a16:creationId xmlns:a16="http://schemas.microsoft.com/office/drawing/2014/main" id="{DD37B757-DD9D-4DA1-A52D-C6852B4C2786}"/>
              </a:ext>
            </a:extLst>
          </p:cNvPr>
          <p:cNvSpPr txBox="1">
            <a:spLocks/>
          </p:cNvSpPr>
          <p:nvPr/>
        </p:nvSpPr>
        <p:spPr>
          <a:xfrm>
            <a:off x="526530" y="1330926"/>
            <a:ext cx="10899098" cy="5324706"/>
          </a:xfrm>
          <a:prstGeom prst="rect">
            <a:avLst/>
          </a:prstGeom>
          <a:solidFill>
            <a:srgbClr val="F2F2F2"/>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4000"/>
              </a:lnSpc>
              <a:spcBef>
                <a:spcPts val="600"/>
              </a:spcBef>
              <a:spcAft>
                <a:spcPts val="1200"/>
              </a:spcAft>
            </a:pPr>
            <a:r>
              <a:rPr lang="es-ES" dirty="0">
                <a:solidFill>
                  <a:srgbClr val="44BBB7"/>
                </a:solidFill>
              </a:rPr>
              <a:t>A </a:t>
            </a:r>
            <a:r>
              <a:rPr lang="es-AR" dirty="0">
                <a:solidFill>
                  <a:srgbClr val="44BBB7"/>
                </a:solidFill>
              </a:rPr>
              <a:t>nivel mundial existen miles de aplicaciones de propósito específico, orientados al seguimiento, que proveen servicios de posicionamiento. </a:t>
            </a:r>
            <a:endParaRPr lang="es-ES" dirty="0">
              <a:solidFill>
                <a:srgbClr val="44BBB7"/>
              </a:solidFill>
            </a:endParaRPr>
          </a:p>
          <a:p>
            <a:pPr algn="just">
              <a:lnSpc>
                <a:spcPct val="134000"/>
              </a:lnSpc>
              <a:spcBef>
                <a:spcPts val="600"/>
              </a:spcBef>
              <a:spcAft>
                <a:spcPts val="1200"/>
              </a:spcAft>
              <a:buFont typeface="Arial"/>
              <a:buChar char="•"/>
            </a:pPr>
            <a:r>
              <a:rPr lang="es-AR" dirty="0">
                <a:solidFill>
                  <a:srgbClr val="44BBB7"/>
                </a:solidFill>
              </a:rPr>
              <a:t>A pesar de la variada gama de servicios, sigue siendo un mercado que cuenta con varios aspectos sin cubrir, donde uno de estos es el seguimiento continuo del posicionamiento de las entregas realizadas mediante repartos a domicilio. Esta es la principal motivación de esta tesina donde se explora esta característica mencionada.</a:t>
            </a:r>
          </a:p>
          <a:p>
            <a:pPr>
              <a:lnSpc>
                <a:spcPct val="134000"/>
              </a:lnSpc>
              <a:spcBef>
                <a:spcPts val="600"/>
              </a:spcBef>
              <a:spcAft>
                <a:spcPts val="1200"/>
              </a:spcAft>
              <a:buFont typeface="Arial"/>
              <a:buChar char="•"/>
            </a:pPr>
            <a:endParaRPr lang="es-AR" dirty="0"/>
          </a:p>
        </p:txBody>
      </p:sp>
      <p:pic>
        <p:nvPicPr>
          <p:cNvPr id="5" name="Imagen 4"/>
          <p:cNvPicPr>
            <a:picLocks noChangeAspect="1"/>
          </p:cNvPicPr>
          <p:nvPr/>
        </p:nvPicPr>
        <p:blipFill>
          <a:blip r:embed="rId2"/>
          <a:stretch>
            <a:fillRect/>
          </a:stretch>
        </p:blipFill>
        <p:spPr>
          <a:xfrm>
            <a:off x="161581" y="389796"/>
            <a:ext cx="556698" cy="556698"/>
          </a:xfrm>
          <a:prstGeom prst="rect">
            <a:avLst/>
          </a:prstGeom>
        </p:spPr>
      </p:pic>
    </p:spTree>
    <p:extLst>
      <p:ext uri="{BB962C8B-B14F-4D97-AF65-F5344CB8AC3E}">
        <p14:creationId xmlns:p14="http://schemas.microsoft.com/office/powerpoint/2010/main" val="289585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37B757-DD9D-4DA1-A52D-C6852B4C2786}"/>
              </a:ext>
            </a:extLst>
          </p:cNvPr>
          <p:cNvSpPr>
            <a:spLocks noGrp="1"/>
          </p:cNvSpPr>
          <p:nvPr>
            <p:ph idx="1"/>
          </p:nvPr>
        </p:nvSpPr>
        <p:spPr>
          <a:xfrm>
            <a:off x="838200" y="1330927"/>
            <a:ext cx="10562617" cy="5324706"/>
          </a:xfrm>
          <a:solidFill>
            <a:srgbClr val="F2F2F2"/>
          </a:solidFill>
        </p:spPr>
        <p:txBody>
          <a:bodyPr vert="horz" lIns="91440" tIns="45720" rIns="91440" bIns="45720" rtlCol="0" anchor="t">
            <a:normAutofit fontScale="92500" lnSpcReduction="20000"/>
          </a:bodyPr>
          <a:lstStyle/>
          <a:p>
            <a:pPr algn="just">
              <a:lnSpc>
                <a:spcPct val="134000"/>
              </a:lnSpc>
              <a:spcBef>
                <a:spcPts val="600"/>
              </a:spcBef>
              <a:spcAft>
                <a:spcPts val="600"/>
              </a:spcAft>
            </a:pPr>
            <a:r>
              <a:rPr lang="es-ES" sz="2600" dirty="0">
                <a:solidFill>
                  <a:srgbClr val="44BBB7"/>
                </a:solidFill>
              </a:rPr>
              <a:t>Se presentó un diseño flexible y adaptable como solución de modelado para el seguimiento continuo del posicionamiento de las entregas realizadas mediante repartos a domicilio.</a:t>
            </a:r>
          </a:p>
          <a:p>
            <a:pPr algn="just">
              <a:lnSpc>
                <a:spcPct val="134000"/>
              </a:lnSpc>
              <a:spcBef>
                <a:spcPts val="600"/>
              </a:spcBef>
            </a:pPr>
            <a:r>
              <a:rPr lang="es-ES" sz="2600" dirty="0">
                <a:solidFill>
                  <a:srgbClr val="44BBB7"/>
                </a:solidFill>
              </a:rPr>
              <a:t>Se implementó un prototipo focalizado a brindar servicios de seguimiento continuo de entregas de pedidos provistos por un negocio de comidas.</a:t>
            </a:r>
          </a:p>
          <a:p>
            <a:pPr lvl="1" algn="just">
              <a:lnSpc>
                <a:spcPct val="134000"/>
              </a:lnSpc>
              <a:spcBef>
                <a:spcPts val="600"/>
              </a:spcBef>
            </a:pPr>
            <a:r>
              <a:rPr lang="es-ES" dirty="0">
                <a:solidFill>
                  <a:srgbClr val="44BBB7"/>
                </a:solidFill>
              </a:rPr>
              <a:t>Viabilidad de recolectar la información del repartidor a medida que éste se desplaza.</a:t>
            </a:r>
          </a:p>
          <a:p>
            <a:pPr lvl="1" algn="just">
              <a:lnSpc>
                <a:spcPct val="134000"/>
              </a:lnSpc>
              <a:spcBef>
                <a:spcPts val="600"/>
              </a:spcBef>
            </a:pPr>
            <a:r>
              <a:rPr lang="es-ES" dirty="0">
                <a:solidFill>
                  <a:srgbClr val="44BBB7"/>
                </a:solidFill>
              </a:rPr>
              <a:t>El posicionamiento continuo en tiempo real de una entrega:</a:t>
            </a:r>
            <a:endParaRPr lang="es-ES" dirty="0">
              <a:solidFill>
                <a:srgbClr val="44BBB7"/>
              </a:solidFill>
              <a:sym typeface="Wingdings" panose="05000000000000000000" pitchFamily="2" charset="2"/>
            </a:endParaRPr>
          </a:p>
          <a:p>
            <a:pPr lvl="2" algn="just">
              <a:lnSpc>
                <a:spcPct val="134000"/>
              </a:lnSpc>
              <a:spcBef>
                <a:spcPts val="600"/>
              </a:spcBef>
            </a:pPr>
            <a:r>
              <a:rPr lang="es-ES" sz="2400" dirty="0">
                <a:solidFill>
                  <a:srgbClr val="44BBB7"/>
                </a:solidFill>
                <a:sym typeface="Wingdings" panose="05000000000000000000" pitchFamily="2" charset="2"/>
              </a:rPr>
              <a:t>Limitado </a:t>
            </a:r>
            <a:r>
              <a:rPr lang="es-ES" sz="2400" dirty="0">
                <a:solidFill>
                  <a:srgbClr val="44BBB7"/>
                </a:solidFill>
              </a:rPr>
              <a:t>por la infraestructura de la red móvil.</a:t>
            </a:r>
          </a:p>
          <a:p>
            <a:pPr lvl="2" algn="just">
              <a:lnSpc>
                <a:spcPct val="134000"/>
              </a:lnSpc>
              <a:spcBef>
                <a:spcPts val="600"/>
              </a:spcBef>
            </a:pPr>
            <a:r>
              <a:rPr lang="es-ES" sz="2400" dirty="0">
                <a:solidFill>
                  <a:srgbClr val="44BBB7"/>
                </a:solidFill>
              </a:rPr>
              <a:t>Podría generar un alto consumo de datos en los dispositivos móviles de los repartidores.</a:t>
            </a:r>
          </a:p>
          <a:p>
            <a:pPr lvl="2" algn="just">
              <a:lnSpc>
                <a:spcPct val="134000"/>
              </a:lnSpc>
              <a:spcBef>
                <a:spcPts val="600"/>
              </a:spcBef>
            </a:pPr>
            <a:r>
              <a:rPr lang="es-ES" sz="2400" dirty="0">
                <a:solidFill>
                  <a:srgbClr val="44BBB7"/>
                </a:solidFill>
              </a:rPr>
              <a:t>Gran consumo de la batería al usar el GPS.</a:t>
            </a:r>
          </a:p>
        </p:txBody>
      </p:sp>
      <p:sp>
        <p:nvSpPr>
          <p:cNvPr id="4" name="Título 1">
            <a:extLst>
              <a:ext uri="{FF2B5EF4-FFF2-40B4-BE49-F238E27FC236}">
                <a16:creationId xmlns:a16="http://schemas.microsoft.com/office/drawing/2014/main" id="{6E67CA4B-29D9-44D1-9D68-1674F9C521A5}"/>
              </a:ext>
            </a:extLst>
          </p:cNvPr>
          <p:cNvSpPr txBox="1">
            <a:spLocks/>
          </p:cNvSpPr>
          <p:nvPr/>
        </p:nvSpPr>
        <p:spPr>
          <a:xfrm>
            <a:off x="71827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Conclusiones</a:t>
            </a:r>
            <a:endParaRPr lang="es-ES" sz="5000" dirty="0">
              <a:solidFill>
                <a:srgbClr val="44BBB7"/>
              </a:solidFill>
              <a:latin typeface="+mn-lt"/>
            </a:endParaRPr>
          </a:p>
        </p:txBody>
      </p:sp>
      <p:pic>
        <p:nvPicPr>
          <p:cNvPr id="5" name="Imagen 4"/>
          <p:cNvPicPr>
            <a:picLocks noChangeAspect="1"/>
          </p:cNvPicPr>
          <p:nvPr/>
        </p:nvPicPr>
        <p:blipFill>
          <a:blip r:embed="rId2"/>
          <a:stretch>
            <a:fillRect/>
          </a:stretch>
        </p:blipFill>
        <p:spPr>
          <a:xfrm>
            <a:off x="161581" y="389796"/>
            <a:ext cx="556698" cy="556698"/>
          </a:xfrm>
          <a:prstGeom prst="rect">
            <a:avLst/>
          </a:prstGeom>
        </p:spPr>
      </p:pic>
    </p:spTree>
    <p:extLst>
      <p:ext uri="{BB962C8B-B14F-4D97-AF65-F5344CB8AC3E}">
        <p14:creationId xmlns:p14="http://schemas.microsoft.com/office/powerpoint/2010/main" val="358128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37B757-DD9D-4DA1-A52D-C6852B4C2786}"/>
              </a:ext>
            </a:extLst>
          </p:cNvPr>
          <p:cNvSpPr>
            <a:spLocks noGrp="1"/>
          </p:cNvSpPr>
          <p:nvPr>
            <p:ph idx="1"/>
          </p:nvPr>
        </p:nvSpPr>
        <p:spPr>
          <a:xfrm>
            <a:off x="838200" y="1330927"/>
            <a:ext cx="10395679" cy="5324706"/>
          </a:xfrm>
          <a:solidFill>
            <a:srgbClr val="F2F2F2"/>
          </a:solidFill>
        </p:spPr>
        <p:txBody>
          <a:bodyPr vert="horz" lIns="91440" tIns="45720" rIns="91440" bIns="45720" rtlCol="0" anchor="t">
            <a:normAutofit/>
          </a:bodyPr>
          <a:lstStyle/>
          <a:p>
            <a:pPr algn="just">
              <a:lnSpc>
                <a:spcPct val="134000"/>
              </a:lnSpc>
              <a:spcBef>
                <a:spcPts val="600"/>
              </a:spcBef>
              <a:spcAft>
                <a:spcPts val="1200"/>
              </a:spcAft>
            </a:pPr>
            <a:r>
              <a:rPr lang="es-ES" sz="2400" dirty="0">
                <a:solidFill>
                  <a:srgbClr val="44BBB7"/>
                </a:solidFill>
              </a:rPr>
              <a:t>Explorar distintos dominios de uso, para poder generar así extensiones concretas de los conceptos necesarios en el modelo propuesto.</a:t>
            </a:r>
          </a:p>
          <a:p>
            <a:pPr algn="just">
              <a:lnSpc>
                <a:spcPct val="134000"/>
              </a:lnSpc>
              <a:spcBef>
                <a:spcPts val="600"/>
              </a:spcBef>
              <a:spcAft>
                <a:spcPts val="1200"/>
              </a:spcAft>
              <a:buFont typeface="Arial"/>
            </a:pPr>
            <a:r>
              <a:rPr lang="es-ES" sz="2400" dirty="0">
                <a:solidFill>
                  <a:srgbClr val="44BBB7"/>
                </a:solidFill>
              </a:rPr>
              <a:t>Definir otras estrategias para el cálculo de recorrido, por ejemplo, que las entregas tengan una prioridad.</a:t>
            </a:r>
          </a:p>
          <a:p>
            <a:pPr algn="just">
              <a:lnSpc>
                <a:spcPct val="134000"/>
              </a:lnSpc>
              <a:spcBef>
                <a:spcPts val="600"/>
              </a:spcBef>
              <a:spcAft>
                <a:spcPts val="1200"/>
              </a:spcAft>
              <a:buFont typeface="Arial"/>
            </a:pPr>
            <a:r>
              <a:rPr lang="es-ES" sz="2400" dirty="0">
                <a:solidFill>
                  <a:srgbClr val="44BBB7"/>
                </a:solidFill>
              </a:rPr>
              <a:t>Considerar algún tipo de comunicación por medio de mensajes entre el negocio de repartos y los repartidores.</a:t>
            </a:r>
          </a:p>
          <a:p>
            <a:pPr algn="just">
              <a:lnSpc>
                <a:spcPct val="134000"/>
              </a:lnSpc>
              <a:spcBef>
                <a:spcPts val="600"/>
              </a:spcBef>
              <a:spcAft>
                <a:spcPts val="1200"/>
              </a:spcAft>
              <a:buFont typeface="Arial"/>
            </a:pPr>
            <a:r>
              <a:rPr lang="es-ES" sz="2400" dirty="0">
                <a:solidFill>
                  <a:srgbClr val="44BBB7"/>
                </a:solidFill>
              </a:rPr>
              <a:t>Evaluar la posibilidad de informar cuantos pedidos faltan entregar antes de que le llegue el turno al del usuario junto al tiempo estimado de entrega.</a:t>
            </a:r>
          </a:p>
        </p:txBody>
      </p:sp>
      <p:sp>
        <p:nvSpPr>
          <p:cNvPr id="4" name="Título 1">
            <a:extLst>
              <a:ext uri="{FF2B5EF4-FFF2-40B4-BE49-F238E27FC236}">
                <a16:creationId xmlns:a16="http://schemas.microsoft.com/office/drawing/2014/main" id="{6E67CA4B-29D9-44D1-9D68-1674F9C521A5}"/>
              </a:ext>
            </a:extLst>
          </p:cNvPr>
          <p:cNvSpPr txBox="1">
            <a:spLocks/>
          </p:cNvSpPr>
          <p:nvPr/>
        </p:nvSpPr>
        <p:spPr>
          <a:xfrm>
            <a:off x="718279" y="53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Algunos trabajos futuros</a:t>
            </a:r>
            <a:endParaRPr lang="es-ES" sz="5000" dirty="0">
              <a:solidFill>
                <a:srgbClr val="44BBB7"/>
              </a:solidFill>
              <a:latin typeface="+mn-lt"/>
            </a:endParaRPr>
          </a:p>
        </p:txBody>
      </p:sp>
      <p:pic>
        <p:nvPicPr>
          <p:cNvPr id="6" name="Imagen 5"/>
          <p:cNvPicPr>
            <a:picLocks noChangeAspect="1"/>
          </p:cNvPicPr>
          <p:nvPr/>
        </p:nvPicPr>
        <p:blipFill>
          <a:blip r:embed="rId2"/>
          <a:stretch>
            <a:fillRect/>
          </a:stretch>
        </p:blipFill>
        <p:spPr>
          <a:xfrm>
            <a:off x="146850" y="392262"/>
            <a:ext cx="571429" cy="571429"/>
          </a:xfrm>
          <a:prstGeom prst="rect">
            <a:avLst/>
          </a:prstGeom>
        </p:spPr>
      </p:pic>
    </p:spTree>
    <p:extLst>
      <p:ext uri="{BB962C8B-B14F-4D97-AF65-F5344CB8AC3E}">
        <p14:creationId xmlns:p14="http://schemas.microsoft.com/office/powerpoint/2010/main" val="232463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67CA4B-29D9-44D1-9D68-1674F9C521A5}"/>
              </a:ext>
            </a:extLst>
          </p:cNvPr>
          <p:cNvSpPr txBox="1">
            <a:spLocks/>
          </p:cNvSpPr>
          <p:nvPr/>
        </p:nvSpPr>
        <p:spPr>
          <a:xfrm>
            <a:off x="4437475" y="2559919"/>
            <a:ext cx="63470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b="1" dirty="0">
                <a:solidFill>
                  <a:srgbClr val="44BBB7"/>
                </a:solidFill>
                <a:latin typeface="+mn-lt"/>
              </a:rPr>
              <a:t>¿Preguntas?</a:t>
            </a:r>
          </a:p>
        </p:txBody>
      </p:sp>
      <p:pic>
        <p:nvPicPr>
          <p:cNvPr id="5" name="Imagen 4"/>
          <p:cNvPicPr>
            <a:picLocks noChangeAspect="1"/>
          </p:cNvPicPr>
          <p:nvPr/>
        </p:nvPicPr>
        <p:blipFill>
          <a:blip r:embed="rId2"/>
          <a:stretch>
            <a:fillRect/>
          </a:stretch>
        </p:blipFill>
        <p:spPr>
          <a:xfrm>
            <a:off x="1637094" y="2849623"/>
            <a:ext cx="1322439" cy="1322439"/>
          </a:xfrm>
          <a:prstGeom prst="rect">
            <a:avLst/>
          </a:prstGeom>
        </p:spPr>
      </p:pic>
      <p:pic>
        <p:nvPicPr>
          <p:cNvPr id="6" name="Imagen 5"/>
          <p:cNvPicPr>
            <a:picLocks noChangeAspect="1"/>
          </p:cNvPicPr>
          <p:nvPr/>
        </p:nvPicPr>
        <p:blipFill>
          <a:blip r:embed="rId3"/>
          <a:stretch>
            <a:fillRect/>
          </a:stretch>
        </p:blipFill>
        <p:spPr>
          <a:xfrm>
            <a:off x="142133" y="250818"/>
            <a:ext cx="1740772" cy="1740772"/>
          </a:xfrm>
          <a:prstGeom prst="rect">
            <a:avLst/>
          </a:prstGeom>
        </p:spPr>
      </p:pic>
      <p:pic>
        <p:nvPicPr>
          <p:cNvPr id="7" name="Imagen 6"/>
          <p:cNvPicPr>
            <a:picLocks noChangeAspect="1"/>
          </p:cNvPicPr>
          <p:nvPr/>
        </p:nvPicPr>
        <p:blipFill>
          <a:blip r:embed="rId4"/>
          <a:stretch>
            <a:fillRect/>
          </a:stretch>
        </p:blipFill>
        <p:spPr>
          <a:xfrm>
            <a:off x="254314" y="4853060"/>
            <a:ext cx="340085" cy="340085"/>
          </a:xfrm>
          <a:prstGeom prst="rect">
            <a:avLst/>
          </a:prstGeom>
        </p:spPr>
      </p:pic>
      <p:pic>
        <p:nvPicPr>
          <p:cNvPr id="8" name="Imagen 7"/>
          <p:cNvPicPr>
            <a:picLocks noChangeAspect="1"/>
          </p:cNvPicPr>
          <p:nvPr/>
        </p:nvPicPr>
        <p:blipFill>
          <a:blip r:embed="rId2"/>
          <a:stretch>
            <a:fillRect/>
          </a:stretch>
        </p:blipFill>
        <p:spPr>
          <a:xfrm>
            <a:off x="4538159" y="0"/>
            <a:ext cx="1575523" cy="1575523"/>
          </a:xfrm>
          <a:prstGeom prst="rect">
            <a:avLst/>
          </a:prstGeom>
        </p:spPr>
      </p:pic>
      <p:pic>
        <p:nvPicPr>
          <p:cNvPr id="9" name="Imagen 8"/>
          <p:cNvPicPr>
            <a:picLocks noChangeAspect="1"/>
          </p:cNvPicPr>
          <p:nvPr/>
        </p:nvPicPr>
        <p:blipFill>
          <a:blip r:embed="rId3"/>
          <a:stretch>
            <a:fillRect/>
          </a:stretch>
        </p:blipFill>
        <p:spPr>
          <a:xfrm>
            <a:off x="11331206" y="250818"/>
            <a:ext cx="575660" cy="575660"/>
          </a:xfrm>
          <a:prstGeom prst="rect">
            <a:avLst/>
          </a:prstGeom>
        </p:spPr>
      </p:pic>
      <p:pic>
        <p:nvPicPr>
          <p:cNvPr id="10" name="Imagen 9"/>
          <p:cNvPicPr>
            <a:picLocks noChangeAspect="1"/>
          </p:cNvPicPr>
          <p:nvPr/>
        </p:nvPicPr>
        <p:blipFill>
          <a:blip r:embed="rId4"/>
          <a:stretch>
            <a:fillRect/>
          </a:stretch>
        </p:blipFill>
        <p:spPr>
          <a:xfrm>
            <a:off x="9339783" y="250818"/>
            <a:ext cx="1171751" cy="1171751"/>
          </a:xfrm>
          <a:prstGeom prst="rect">
            <a:avLst/>
          </a:prstGeom>
        </p:spPr>
      </p:pic>
      <p:sp>
        <p:nvSpPr>
          <p:cNvPr id="15" name="Rectángulo redondeado 14"/>
          <p:cNvSpPr/>
          <p:nvPr/>
        </p:nvSpPr>
        <p:spPr>
          <a:xfrm>
            <a:off x="4710502" y="1991590"/>
            <a:ext cx="5801032" cy="2451417"/>
          </a:xfrm>
          <a:prstGeom prst="roundRect">
            <a:avLst/>
          </a:prstGeom>
          <a:noFill/>
          <a:ln w="101600">
            <a:solidFill>
              <a:srgbClr val="FC7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p:cNvPicPr>
            <a:picLocks noChangeAspect="1"/>
          </p:cNvPicPr>
          <p:nvPr/>
        </p:nvPicPr>
        <p:blipFill>
          <a:blip r:embed="rId2"/>
          <a:stretch>
            <a:fillRect/>
          </a:stretch>
        </p:blipFill>
        <p:spPr>
          <a:xfrm>
            <a:off x="10361712" y="4653519"/>
            <a:ext cx="1830288" cy="1830288"/>
          </a:xfrm>
          <a:prstGeom prst="rect">
            <a:avLst/>
          </a:prstGeom>
        </p:spPr>
      </p:pic>
      <p:pic>
        <p:nvPicPr>
          <p:cNvPr id="12" name="Imagen 11"/>
          <p:cNvPicPr>
            <a:picLocks noChangeAspect="1"/>
          </p:cNvPicPr>
          <p:nvPr/>
        </p:nvPicPr>
        <p:blipFill>
          <a:blip r:embed="rId3"/>
          <a:stretch>
            <a:fillRect/>
          </a:stretch>
        </p:blipFill>
        <p:spPr>
          <a:xfrm>
            <a:off x="1375317" y="5568663"/>
            <a:ext cx="1021051" cy="1021051"/>
          </a:xfrm>
          <a:prstGeom prst="rect">
            <a:avLst/>
          </a:prstGeom>
        </p:spPr>
      </p:pic>
      <p:pic>
        <p:nvPicPr>
          <p:cNvPr id="13" name="Imagen 12"/>
          <p:cNvPicPr>
            <a:picLocks noChangeAspect="1"/>
          </p:cNvPicPr>
          <p:nvPr/>
        </p:nvPicPr>
        <p:blipFill>
          <a:blip r:embed="rId4"/>
          <a:stretch>
            <a:fillRect/>
          </a:stretch>
        </p:blipFill>
        <p:spPr>
          <a:xfrm>
            <a:off x="6754362" y="4711397"/>
            <a:ext cx="1045436" cy="1045436"/>
          </a:xfrm>
          <a:prstGeom prst="rect">
            <a:avLst/>
          </a:prstGeom>
        </p:spPr>
      </p:pic>
    </p:spTree>
    <p:extLst>
      <p:ext uri="{BB962C8B-B14F-4D97-AF65-F5344CB8AC3E}">
        <p14:creationId xmlns:p14="http://schemas.microsoft.com/office/powerpoint/2010/main" val="328944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67CA4B-29D9-44D1-9D68-1674F9C521A5}"/>
              </a:ext>
            </a:extLst>
          </p:cNvPr>
          <p:cNvSpPr txBox="1">
            <a:spLocks/>
          </p:cNvSpPr>
          <p:nvPr/>
        </p:nvSpPr>
        <p:spPr>
          <a:xfrm>
            <a:off x="718279" y="54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Objetivo</a:t>
            </a:r>
            <a:endParaRPr lang="es-ES" sz="5000" dirty="0">
              <a:solidFill>
                <a:srgbClr val="44BBB7"/>
              </a:solidFill>
              <a:latin typeface="+mn-lt"/>
            </a:endParaRPr>
          </a:p>
        </p:txBody>
      </p:sp>
      <p:sp>
        <p:nvSpPr>
          <p:cNvPr id="6" name="Marcador de contenido 2">
            <a:extLst>
              <a:ext uri="{FF2B5EF4-FFF2-40B4-BE49-F238E27FC236}">
                <a16:creationId xmlns:a16="http://schemas.microsoft.com/office/drawing/2014/main" id="{DD37B757-DD9D-4DA1-A52D-C6852B4C2786}"/>
              </a:ext>
            </a:extLst>
          </p:cNvPr>
          <p:cNvSpPr txBox="1">
            <a:spLocks/>
          </p:cNvSpPr>
          <p:nvPr/>
        </p:nvSpPr>
        <p:spPr>
          <a:xfrm>
            <a:off x="526530" y="1340757"/>
            <a:ext cx="10899098" cy="5324706"/>
          </a:xfrm>
          <a:prstGeom prst="rect">
            <a:avLst/>
          </a:prstGeom>
          <a:solidFill>
            <a:srgbClr val="F2F2F2"/>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4000"/>
              </a:lnSpc>
              <a:spcBef>
                <a:spcPts val="600"/>
              </a:spcBef>
              <a:spcAft>
                <a:spcPts val="600"/>
              </a:spcAft>
              <a:buFont typeface="Arial"/>
              <a:buChar char="•"/>
            </a:pPr>
            <a:r>
              <a:rPr lang="es-AR" sz="2600" dirty="0">
                <a:solidFill>
                  <a:srgbClr val="44BBB7"/>
                </a:solidFill>
              </a:rPr>
              <a:t>Diseñar una solución de modelado para el seguimiento continuo del posicionamiento de las entregas realizadas mediante repartos a domicilio.</a:t>
            </a:r>
          </a:p>
          <a:p>
            <a:pPr lvl="1" algn="just">
              <a:lnSpc>
                <a:spcPct val="134000"/>
              </a:lnSpc>
              <a:spcBef>
                <a:spcPts val="600"/>
              </a:spcBef>
              <a:spcAft>
                <a:spcPts val="600"/>
              </a:spcAft>
              <a:buFont typeface="Arial"/>
              <a:buChar char="•"/>
            </a:pPr>
            <a:r>
              <a:rPr lang="es-AR" dirty="0">
                <a:solidFill>
                  <a:srgbClr val="44BBB7"/>
                </a:solidFill>
              </a:rPr>
              <a:t>Proveer el comportamiento para brindar soporte al seguimiento continuo del posicionamiento de las entregas.</a:t>
            </a:r>
          </a:p>
          <a:p>
            <a:pPr lvl="2" algn="just">
              <a:lnSpc>
                <a:spcPct val="134000"/>
              </a:lnSpc>
              <a:spcBef>
                <a:spcPts val="600"/>
              </a:spcBef>
              <a:spcAft>
                <a:spcPts val="600"/>
              </a:spcAft>
              <a:buFont typeface="Arial"/>
              <a:buChar char="•"/>
            </a:pPr>
            <a:r>
              <a:rPr lang="es-AR" sz="2200" dirty="0">
                <a:solidFill>
                  <a:srgbClr val="44BBB7"/>
                </a:solidFill>
              </a:rPr>
              <a:t>Utilizar la posición actual del repartidor para poder proveer información de las entregas que realizará el mismo.</a:t>
            </a:r>
          </a:p>
          <a:p>
            <a:pPr marL="228600" lvl="2" algn="just">
              <a:lnSpc>
                <a:spcPct val="134000"/>
              </a:lnSpc>
              <a:spcBef>
                <a:spcPts val="600"/>
              </a:spcBef>
              <a:spcAft>
                <a:spcPts val="600"/>
              </a:spcAft>
              <a:buFont typeface="Arial"/>
              <a:buChar char="•"/>
            </a:pPr>
            <a:r>
              <a:rPr lang="es-AR" sz="2600" dirty="0">
                <a:solidFill>
                  <a:srgbClr val="44BBB7"/>
                </a:solidFill>
              </a:rPr>
              <a:t>Implementar un prototipo funcional a partir del modelo propuesto. </a:t>
            </a:r>
          </a:p>
          <a:p>
            <a:pPr marL="685800" lvl="3" algn="just">
              <a:lnSpc>
                <a:spcPct val="134000"/>
              </a:lnSpc>
              <a:spcBef>
                <a:spcPts val="600"/>
              </a:spcBef>
              <a:spcAft>
                <a:spcPts val="600"/>
              </a:spcAft>
              <a:buFont typeface="Arial"/>
              <a:buChar char="•"/>
            </a:pPr>
            <a:r>
              <a:rPr lang="es-AR" sz="2400" dirty="0">
                <a:solidFill>
                  <a:srgbClr val="44BBB7"/>
                </a:solidFill>
              </a:rPr>
              <a:t>Brindar servicios de seguimiento continuo de entregas de pedidos provistos por un local de comidas.</a:t>
            </a:r>
            <a:endParaRPr lang="es-ES" sz="2400" dirty="0">
              <a:solidFill>
                <a:srgbClr val="44BBB7"/>
              </a:solidFill>
            </a:endParaRPr>
          </a:p>
        </p:txBody>
      </p:sp>
      <p:pic>
        <p:nvPicPr>
          <p:cNvPr id="8" name="Imagen 7"/>
          <p:cNvPicPr>
            <a:picLocks noChangeAspect="1"/>
          </p:cNvPicPr>
          <p:nvPr/>
        </p:nvPicPr>
        <p:blipFill>
          <a:blip r:embed="rId2"/>
          <a:stretch>
            <a:fillRect/>
          </a:stretch>
        </p:blipFill>
        <p:spPr>
          <a:xfrm>
            <a:off x="146850" y="392262"/>
            <a:ext cx="571429" cy="571429"/>
          </a:xfrm>
          <a:prstGeom prst="rect">
            <a:avLst/>
          </a:prstGeom>
        </p:spPr>
      </p:pic>
    </p:spTree>
    <p:extLst>
      <p:ext uri="{BB962C8B-B14F-4D97-AF65-F5344CB8AC3E}">
        <p14:creationId xmlns:p14="http://schemas.microsoft.com/office/powerpoint/2010/main" val="51173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E67CA4B-29D9-44D1-9D68-1674F9C521A5}"/>
              </a:ext>
            </a:extLst>
          </p:cNvPr>
          <p:cNvSpPr txBox="1">
            <a:spLocks/>
          </p:cNvSpPr>
          <p:nvPr/>
        </p:nvSpPr>
        <p:spPr>
          <a:xfrm>
            <a:off x="718277" y="13143"/>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44BBB7"/>
                </a:solidFill>
                <a:latin typeface="+mn-lt"/>
              </a:rPr>
              <a:t>Algunos sistemas similares analizados en la tesina</a:t>
            </a:r>
            <a:endParaRPr lang="es-ES" sz="4000" dirty="0">
              <a:solidFill>
                <a:srgbClr val="44BBB7"/>
              </a:solidFill>
              <a:latin typeface="+mn-lt"/>
            </a:endParaRPr>
          </a:p>
        </p:txBody>
      </p:sp>
      <p:pic>
        <p:nvPicPr>
          <p:cNvPr id="2" name="Imagen 1"/>
          <p:cNvPicPr>
            <a:picLocks noChangeAspect="1"/>
          </p:cNvPicPr>
          <p:nvPr/>
        </p:nvPicPr>
        <p:blipFill>
          <a:blip r:embed="rId2"/>
          <a:stretch>
            <a:fillRect/>
          </a:stretch>
        </p:blipFill>
        <p:spPr>
          <a:xfrm>
            <a:off x="785389" y="1348434"/>
            <a:ext cx="10524223" cy="4418649"/>
          </a:xfrm>
          <a:prstGeom prst="rect">
            <a:avLst/>
          </a:prstGeom>
        </p:spPr>
      </p:pic>
      <p:pic>
        <p:nvPicPr>
          <p:cNvPr id="3" name="Imagen 2"/>
          <p:cNvPicPr>
            <a:picLocks noChangeAspect="1"/>
          </p:cNvPicPr>
          <p:nvPr/>
        </p:nvPicPr>
        <p:blipFill>
          <a:blip r:embed="rId3"/>
          <a:stretch>
            <a:fillRect/>
          </a:stretch>
        </p:blipFill>
        <p:spPr>
          <a:xfrm>
            <a:off x="11210924" y="6057900"/>
            <a:ext cx="981075" cy="800100"/>
          </a:xfrm>
          <a:prstGeom prst="rect">
            <a:avLst/>
          </a:prstGeom>
        </p:spPr>
      </p:pic>
      <p:pic>
        <p:nvPicPr>
          <p:cNvPr id="6" name="Imagen 5"/>
          <p:cNvPicPr>
            <a:picLocks noChangeAspect="1"/>
          </p:cNvPicPr>
          <p:nvPr/>
        </p:nvPicPr>
        <p:blipFill>
          <a:blip r:embed="rId4"/>
          <a:stretch>
            <a:fillRect/>
          </a:stretch>
        </p:blipFill>
        <p:spPr>
          <a:xfrm>
            <a:off x="146848" y="399939"/>
            <a:ext cx="571429" cy="571429"/>
          </a:xfrm>
          <a:prstGeom prst="rect">
            <a:avLst/>
          </a:prstGeom>
        </p:spPr>
      </p:pic>
    </p:spTree>
    <p:extLst>
      <p:ext uri="{BB962C8B-B14F-4D97-AF65-F5344CB8AC3E}">
        <p14:creationId xmlns:p14="http://schemas.microsoft.com/office/powerpoint/2010/main" val="4101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E67CA4B-29D9-44D1-9D68-1674F9C521A5}"/>
              </a:ext>
            </a:extLst>
          </p:cNvPr>
          <p:cNvSpPr txBox="1">
            <a:spLocks/>
          </p:cNvSpPr>
          <p:nvPr/>
        </p:nvSpPr>
        <p:spPr>
          <a:xfrm>
            <a:off x="718279" y="0"/>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44BBB7"/>
                </a:solidFill>
                <a:latin typeface="+mn-lt"/>
              </a:rPr>
              <a:t>Algunos sistemas similares analizados en la tesina</a:t>
            </a:r>
          </a:p>
        </p:txBody>
      </p:sp>
      <p:pic>
        <p:nvPicPr>
          <p:cNvPr id="8" name="Imagen 7"/>
          <p:cNvPicPr>
            <a:picLocks noChangeAspect="1"/>
          </p:cNvPicPr>
          <p:nvPr/>
        </p:nvPicPr>
        <p:blipFill>
          <a:blip r:embed="rId2"/>
          <a:stretch>
            <a:fillRect/>
          </a:stretch>
        </p:blipFill>
        <p:spPr>
          <a:xfrm>
            <a:off x="2999544" y="1214111"/>
            <a:ext cx="5879797" cy="5221941"/>
          </a:xfrm>
          <a:prstGeom prst="rect">
            <a:avLst/>
          </a:prstGeom>
        </p:spPr>
      </p:pic>
      <p:pic>
        <p:nvPicPr>
          <p:cNvPr id="2" name="Imagen 1"/>
          <p:cNvPicPr>
            <a:picLocks noChangeAspect="1"/>
          </p:cNvPicPr>
          <p:nvPr/>
        </p:nvPicPr>
        <p:blipFill>
          <a:blip r:embed="rId3"/>
          <a:stretch>
            <a:fillRect/>
          </a:stretch>
        </p:blipFill>
        <p:spPr>
          <a:xfrm>
            <a:off x="10182225" y="6324600"/>
            <a:ext cx="2009775" cy="533400"/>
          </a:xfrm>
          <a:prstGeom prst="rect">
            <a:avLst/>
          </a:prstGeom>
        </p:spPr>
      </p:pic>
      <p:pic>
        <p:nvPicPr>
          <p:cNvPr id="5" name="Imagen 4"/>
          <p:cNvPicPr>
            <a:picLocks noChangeAspect="1"/>
          </p:cNvPicPr>
          <p:nvPr/>
        </p:nvPicPr>
        <p:blipFill>
          <a:blip r:embed="rId4"/>
          <a:stretch>
            <a:fillRect/>
          </a:stretch>
        </p:blipFill>
        <p:spPr>
          <a:xfrm>
            <a:off x="161581" y="389796"/>
            <a:ext cx="556698" cy="556698"/>
          </a:xfrm>
          <a:prstGeom prst="rect">
            <a:avLst/>
          </a:prstGeom>
        </p:spPr>
      </p:pic>
    </p:spTree>
    <p:extLst>
      <p:ext uri="{BB962C8B-B14F-4D97-AF65-F5344CB8AC3E}">
        <p14:creationId xmlns:p14="http://schemas.microsoft.com/office/powerpoint/2010/main" val="123812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E67CA4B-29D9-44D1-9D68-1674F9C521A5}"/>
              </a:ext>
            </a:extLst>
          </p:cNvPr>
          <p:cNvSpPr txBox="1">
            <a:spLocks/>
          </p:cNvSpPr>
          <p:nvPr/>
        </p:nvSpPr>
        <p:spPr>
          <a:xfrm>
            <a:off x="718278" y="-4261"/>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44BBB7"/>
                </a:solidFill>
                <a:latin typeface="+mn-lt"/>
              </a:rPr>
              <a:t>Algunos sistemas similares analizados en la tesina</a:t>
            </a:r>
          </a:p>
        </p:txBody>
      </p:sp>
      <p:pic>
        <p:nvPicPr>
          <p:cNvPr id="7" name="Picture 2" descr="https://blog.corvusgps.com/wp-content/uploads/2016/04/Pathsh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589" y="1321302"/>
            <a:ext cx="8820804" cy="516418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10344149" y="6524625"/>
            <a:ext cx="1847850" cy="333375"/>
          </a:xfrm>
          <a:prstGeom prst="rect">
            <a:avLst/>
          </a:prstGeom>
        </p:spPr>
      </p:pic>
      <p:pic>
        <p:nvPicPr>
          <p:cNvPr id="6" name="Imagen 5"/>
          <p:cNvPicPr>
            <a:picLocks noChangeAspect="1"/>
          </p:cNvPicPr>
          <p:nvPr/>
        </p:nvPicPr>
        <p:blipFill>
          <a:blip r:embed="rId4"/>
          <a:stretch>
            <a:fillRect/>
          </a:stretch>
        </p:blipFill>
        <p:spPr>
          <a:xfrm>
            <a:off x="146850" y="392262"/>
            <a:ext cx="571429" cy="571429"/>
          </a:xfrm>
          <a:prstGeom prst="rect">
            <a:avLst/>
          </a:prstGeom>
        </p:spPr>
      </p:pic>
    </p:spTree>
    <p:extLst>
      <p:ext uri="{BB962C8B-B14F-4D97-AF65-F5344CB8AC3E}">
        <p14:creationId xmlns:p14="http://schemas.microsoft.com/office/powerpoint/2010/main" val="91576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2536863" y="1169921"/>
            <a:ext cx="7018451" cy="5381046"/>
          </a:xfrm>
          <a:prstGeom prst="rect">
            <a:avLst/>
          </a:prstGeom>
        </p:spPr>
      </p:pic>
      <p:sp>
        <p:nvSpPr>
          <p:cNvPr id="6" name="Rectángulo 5"/>
          <p:cNvSpPr/>
          <p:nvPr/>
        </p:nvSpPr>
        <p:spPr>
          <a:xfrm>
            <a:off x="2536863" y="1169921"/>
            <a:ext cx="7015699" cy="5381046"/>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Título 1">
            <a:extLst>
              <a:ext uri="{FF2B5EF4-FFF2-40B4-BE49-F238E27FC236}">
                <a16:creationId xmlns:a16="http://schemas.microsoft.com/office/drawing/2014/main" id="{6E67CA4B-29D9-44D1-9D68-1674F9C521A5}"/>
              </a:ext>
            </a:extLst>
          </p:cNvPr>
          <p:cNvSpPr txBox="1">
            <a:spLocks/>
          </p:cNvSpPr>
          <p:nvPr/>
        </p:nvSpPr>
        <p:spPr>
          <a:xfrm>
            <a:off x="71827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Casos de uso a considerar en el modelo</a:t>
            </a:r>
            <a:endParaRPr lang="es-ES" sz="5000" dirty="0">
              <a:solidFill>
                <a:srgbClr val="44BBB7"/>
              </a:solidFill>
              <a:latin typeface="+mn-lt"/>
            </a:endParaRPr>
          </a:p>
        </p:txBody>
      </p:sp>
      <p:pic>
        <p:nvPicPr>
          <p:cNvPr id="8" name="Imagen 7"/>
          <p:cNvPicPr>
            <a:picLocks noChangeAspect="1"/>
          </p:cNvPicPr>
          <p:nvPr/>
        </p:nvPicPr>
        <p:blipFill>
          <a:blip r:embed="rId3"/>
          <a:stretch>
            <a:fillRect/>
          </a:stretch>
        </p:blipFill>
        <p:spPr>
          <a:xfrm>
            <a:off x="146850" y="377066"/>
            <a:ext cx="571429" cy="571429"/>
          </a:xfrm>
          <a:prstGeom prst="rect">
            <a:avLst/>
          </a:prstGeom>
        </p:spPr>
      </p:pic>
    </p:spTree>
    <p:extLst>
      <p:ext uri="{BB962C8B-B14F-4D97-AF65-F5344CB8AC3E}">
        <p14:creationId xmlns:p14="http://schemas.microsoft.com/office/powerpoint/2010/main" val="52198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1945806" y="1325563"/>
            <a:ext cx="8122322" cy="5133374"/>
          </a:xfrm>
          <a:prstGeom prst="rect">
            <a:avLst/>
          </a:prstGeom>
        </p:spPr>
      </p:pic>
      <p:sp>
        <p:nvSpPr>
          <p:cNvPr id="5" name="Título 1">
            <a:extLst>
              <a:ext uri="{FF2B5EF4-FFF2-40B4-BE49-F238E27FC236}">
                <a16:creationId xmlns:a16="http://schemas.microsoft.com/office/drawing/2014/main" id="{6E67CA4B-29D9-44D1-9D68-1674F9C521A5}"/>
              </a:ext>
            </a:extLst>
          </p:cNvPr>
          <p:cNvSpPr txBox="1">
            <a:spLocks/>
          </p:cNvSpPr>
          <p:nvPr/>
        </p:nvSpPr>
        <p:spPr>
          <a:xfrm>
            <a:off x="71827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b="1" dirty="0">
                <a:solidFill>
                  <a:srgbClr val="44BBB7"/>
                </a:solidFill>
                <a:latin typeface="+mn-lt"/>
              </a:rPr>
              <a:t>Modelo propuesto – Punto de entrada </a:t>
            </a:r>
            <a:endParaRPr lang="es-ES" sz="5000" dirty="0">
              <a:solidFill>
                <a:srgbClr val="44BBB7"/>
              </a:solidFill>
              <a:latin typeface="+mn-lt"/>
            </a:endParaRPr>
          </a:p>
        </p:txBody>
      </p:sp>
      <p:pic>
        <p:nvPicPr>
          <p:cNvPr id="6" name="Imagen 5"/>
          <p:cNvPicPr>
            <a:picLocks noChangeAspect="1"/>
          </p:cNvPicPr>
          <p:nvPr/>
        </p:nvPicPr>
        <p:blipFill>
          <a:blip r:embed="rId3"/>
          <a:stretch>
            <a:fillRect/>
          </a:stretch>
        </p:blipFill>
        <p:spPr>
          <a:xfrm>
            <a:off x="161581" y="389796"/>
            <a:ext cx="556698" cy="556698"/>
          </a:xfrm>
          <a:prstGeom prst="rect">
            <a:avLst/>
          </a:prstGeom>
        </p:spPr>
      </p:pic>
      <p:sp>
        <p:nvSpPr>
          <p:cNvPr id="7" name="Rectángulo 6"/>
          <p:cNvSpPr/>
          <p:nvPr/>
        </p:nvSpPr>
        <p:spPr>
          <a:xfrm>
            <a:off x="1945806" y="1338601"/>
            <a:ext cx="8122322" cy="5120335"/>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6377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718279" y="1325563"/>
            <a:ext cx="10704590" cy="5194750"/>
          </a:xfrm>
          <a:prstGeom prst="rect">
            <a:avLst/>
          </a:prstGeom>
        </p:spPr>
      </p:pic>
      <p:sp>
        <p:nvSpPr>
          <p:cNvPr id="5" name="Título 1">
            <a:extLst>
              <a:ext uri="{FF2B5EF4-FFF2-40B4-BE49-F238E27FC236}">
                <a16:creationId xmlns:a16="http://schemas.microsoft.com/office/drawing/2014/main" id="{6E67CA4B-29D9-44D1-9D68-1674F9C521A5}"/>
              </a:ext>
            </a:extLst>
          </p:cNvPr>
          <p:cNvSpPr txBox="1">
            <a:spLocks/>
          </p:cNvSpPr>
          <p:nvPr/>
        </p:nvSpPr>
        <p:spPr>
          <a:xfrm>
            <a:off x="718279" y="0"/>
            <a:ext cx="114737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4000" b="1" dirty="0">
                <a:solidFill>
                  <a:srgbClr val="44BBB7"/>
                </a:solidFill>
                <a:latin typeface="+mn-lt"/>
              </a:rPr>
              <a:t>Modelo propuesto - Estados</a:t>
            </a:r>
            <a:r>
              <a:rPr lang="en-US" sz="4000" b="1" dirty="0">
                <a:solidFill>
                  <a:srgbClr val="44BBB7"/>
                </a:solidFill>
                <a:latin typeface="+mn-lt"/>
              </a:rPr>
              <a:t> de </a:t>
            </a:r>
            <a:r>
              <a:rPr lang="es-AR" sz="4000" b="1" dirty="0">
                <a:solidFill>
                  <a:srgbClr val="44BBB7"/>
                </a:solidFill>
                <a:latin typeface="+mn-lt"/>
              </a:rPr>
              <a:t>una</a:t>
            </a:r>
            <a:r>
              <a:rPr lang="en-US" sz="4000" b="1" dirty="0">
                <a:solidFill>
                  <a:srgbClr val="44BBB7"/>
                </a:solidFill>
                <a:latin typeface="+mn-lt"/>
              </a:rPr>
              <a:t> </a:t>
            </a:r>
            <a:r>
              <a:rPr lang="es-AR" sz="4000" b="1" dirty="0">
                <a:solidFill>
                  <a:srgbClr val="44BBB7"/>
                </a:solidFill>
                <a:latin typeface="+mn-lt"/>
              </a:rPr>
              <a:t>orden</a:t>
            </a:r>
            <a:endParaRPr lang="es-ES" sz="4000" dirty="0">
              <a:solidFill>
                <a:srgbClr val="44BBB7"/>
              </a:solidFill>
              <a:latin typeface="+mn-lt"/>
            </a:endParaRPr>
          </a:p>
        </p:txBody>
      </p:sp>
      <p:sp>
        <p:nvSpPr>
          <p:cNvPr id="7" name="Rectángulo 6"/>
          <p:cNvSpPr/>
          <p:nvPr/>
        </p:nvSpPr>
        <p:spPr>
          <a:xfrm>
            <a:off x="718277" y="1325563"/>
            <a:ext cx="10696483" cy="5194750"/>
          </a:xfrm>
          <a:prstGeom prst="rect">
            <a:avLst/>
          </a:prstGeom>
          <a:noFill/>
          <a:ln w="25400">
            <a:solidFill>
              <a:srgbClr val="44B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p:nvPicPr>
        <p:blipFill>
          <a:blip r:embed="rId3"/>
          <a:stretch>
            <a:fillRect/>
          </a:stretch>
        </p:blipFill>
        <p:spPr>
          <a:xfrm>
            <a:off x="146850" y="392262"/>
            <a:ext cx="571429" cy="571429"/>
          </a:xfrm>
          <a:prstGeom prst="rect">
            <a:avLst/>
          </a:prstGeom>
        </p:spPr>
      </p:pic>
    </p:spTree>
    <p:extLst>
      <p:ext uri="{BB962C8B-B14F-4D97-AF65-F5344CB8AC3E}">
        <p14:creationId xmlns:p14="http://schemas.microsoft.com/office/powerpoint/2010/main" val="2875294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Panorámica</PresentationFormat>
  <Paragraphs>61</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Wingdings</vt:lpstr>
      <vt:lpstr>Tema de Office</vt:lpstr>
      <vt:lpstr>Solución de modelado para el posicionamiento continuo de entregas en el marco de repartos a domicilio</vt:lpstr>
      <vt:lpstr>Motivación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Solución de modelado para el posicionamiento continuo de entregas en el marco de Repartos a Domicilio</dc:title>
  <dc:creator/>
  <cp:lastModifiedBy/>
  <cp:revision>14</cp:revision>
  <dcterms:created xsi:type="dcterms:W3CDTF">2012-07-30T22:48:03Z</dcterms:created>
  <dcterms:modified xsi:type="dcterms:W3CDTF">2018-02-13T14:34:53Z</dcterms:modified>
</cp:coreProperties>
</file>