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7" r:id="rId10"/>
    <p:sldId id="287" r:id="rId11"/>
    <p:sldId id="288" r:id="rId12"/>
    <p:sldId id="298" r:id="rId13"/>
    <p:sldId id="299" r:id="rId14"/>
    <p:sldId id="281" r:id="rId15"/>
    <p:sldId id="266" r:id="rId16"/>
    <p:sldId id="300" r:id="rId17"/>
    <p:sldId id="291" r:id="rId18"/>
    <p:sldId id="301" r:id="rId19"/>
    <p:sldId id="292" r:id="rId20"/>
    <p:sldId id="303" r:id="rId21"/>
    <p:sldId id="293" r:id="rId22"/>
    <p:sldId id="302" r:id="rId23"/>
    <p:sldId id="267" r:id="rId24"/>
    <p:sldId id="283" r:id="rId25"/>
    <p:sldId id="268" r:id="rId26"/>
    <p:sldId id="270" r:id="rId27"/>
    <p:sldId id="271" r:id="rId28"/>
    <p:sldId id="282" r:id="rId29"/>
    <p:sldId id="272" r:id="rId30"/>
    <p:sldId id="269" r:id="rId31"/>
    <p:sldId id="304" r:id="rId32"/>
    <p:sldId id="273" r:id="rId33"/>
    <p:sldId id="296" r:id="rId34"/>
    <p:sldId id="306" r:id="rId35"/>
    <p:sldId id="305" r:id="rId36"/>
    <p:sldId id="274" r:id="rId37"/>
    <p:sldId id="275" r:id="rId38"/>
    <p:sldId id="276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miro" initials="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293BB-E389-4BF2-8D57-D91B632C97B6}" type="datetimeFigureOut">
              <a:rPr lang="es-AR" smtClean="0"/>
              <a:pPr/>
              <a:t>19/03/2018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ADF7D-8ECB-4CFC-A01D-C28DFA990B1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69D7-4B37-46D4-A7D3-6C72C010D6B9}" type="datetimeFigureOut">
              <a:rPr lang="es-AR" smtClean="0"/>
              <a:pPr/>
              <a:t>19/03/2018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B59C-F815-4503-B6DA-86029A0F0C0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B59C-F815-4503-B6DA-86029A0F0C05}" type="slidenum">
              <a:rPr lang="es-AR" smtClean="0"/>
              <a:pPr/>
              <a:t>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B59C-F815-4503-B6DA-86029A0F0C05}" type="slidenum">
              <a:rPr lang="es-AR" smtClean="0"/>
              <a:pPr/>
              <a:t>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B59C-F815-4503-B6DA-86029A0F0C05}" type="slidenum">
              <a:rPr lang="es-AR" smtClean="0"/>
              <a:pPr/>
              <a:t>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2630-8461-4143-AF4B-4EF6BD73E8F4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2D0F-3129-4ECD-8351-C5DA40CBF792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24E-0678-458F-BD65-254485BE3030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525C-F80D-4C8C-8C6C-C39F406D121A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84C-202D-49B7-8BD5-815B7C823DBB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D38B-473F-48FE-93EB-ED12A29F1938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8E0-AF8D-4CC0-A851-38804801E55F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C-401C-444F-8765-4FAC36AEA6F7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3E49-0834-4C09-AE5C-93F4814B01AC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844F-4835-4815-BD2E-8B64F4C29255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1667-E7AD-44AC-B29B-E0DCD239A654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01CB2-1C7E-4C45-849D-F2CCF91F264F}" type="datetime1">
              <a:rPr lang="es-ES" smtClean="0"/>
              <a:pPr/>
              <a:t>19/03/2018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 smtClean="0"/>
              <a:t>3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713584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Framework para brindar soporte a la integración de diferentes mecanismos de </a:t>
            </a:r>
            <a:r>
              <a:rPr lang="es-AR" dirty="0" err="1" smtClean="0"/>
              <a:t>sensado</a:t>
            </a:r>
            <a:r>
              <a:rPr lang="es-AR" dirty="0" smtClean="0"/>
              <a:t> de posicionamiento en Aplicaciones Móviles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11560" y="5035624"/>
            <a:ext cx="6400800" cy="1201688"/>
          </a:xfrm>
        </p:spPr>
        <p:txBody>
          <a:bodyPr/>
          <a:lstStyle/>
          <a:p>
            <a:endParaRPr lang="es-AR" dirty="0" smtClean="0"/>
          </a:p>
          <a:p>
            <a:r>
              <a:rPr lang="es-AR" dirty="0" smtClean="0"/>
              <a:t>Ramiro </a:t>
            </a:r>
            <a:r>
              <a:rPr lang="es-AR" dirty="0" err="1" smtClean="0"/>
              <a:t>Ongaro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90001"/>
            <a:ext cx="903172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1691680" y="3502169"/>
            <a:ext cx="576064" cy="57606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8 Conector recto de flecha"/>
          <p:cNvCxnSpPr>
            <a:stCxn id="7" idx="4"/>
          </p:cNvCxnSpPr>
          <p:nvPr/>
        </p:nvCxnSpPr>
        <p:spPr>
          <a:xfrm>
            <a:off x="1979712" y="4078233"/>
            <a:ext cx="0" cy="2016224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6166465"/>
            <a:ext cx="244246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200" b="1" dirty="0" smtClean="0">
                <a:solidFill>
                  <a:schemeClr val="accent1">
                    <a:lumMod val="50000"/>
                  </a:schemeClr>
                </a:solidFill>
              </a:rPr>
              <a:t>Punto de Extensión</a:t>
            </a:r>
            <a:endParaRPr lang="es-AR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Punto de entrada</a:t>
            </a:r>
            <a:endParaRPr lang="es-A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Representación de la posición</a:t>
            </a:r>
            <a:endParaRPr lang="es-AR" sz="40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8305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Representación de la posición</a:t>
            </a:r>
            <a:endParaRPr lang="es-AR" sz="40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8305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4499992" y="3429000"/>
            <a:ext cx="576064" cy="57606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7 Conector recto de flecha"/>
          <p:cNvCxnSpPr>
            <a:stCxn id="7" idx="6"/>
          </p:cNvCxnSpPr>
          <p:nvPr/>
        </p:nvCxnSpPr>
        <p:spPr>
          <a:xfrm flipV="1">
            <a:off x="5076056" y="2420888"/>
            <a:ext cx="1440160" cy="1296144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8 CuadroTexto"/>
          <p:cNvSpPr txBox="1"/>
          <p:nvPr/>
        </p:nvSpPr>
        <p:spPr>
          <a:xfrm>
            <a:off x="6228184" y="1916832"/>
            <a:ext cx="244246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200" b="1" dirty="0" smtClean="0">
                <a:solidFill>
                  <a:schemeClr val="accent1">
                    <a:lumMod val="50000"/>
                  </a:schemeClr>
                </a:solidFill>
              </a:rPr>
              <a:t>Punto de Extensión</a:t>
            </a:r>
            <a:endParaRPr lang="es-AR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Mecanismos de </a:t>
            </a:r>
            <a:r>
              <a:rPr lang="es-AR" sz="4000" b="1" dirty="0" err="1" smtClean="0"/>
              <a:t>sensiblidad</a:t>
            </a:r>
            <a:r>
              <a:rPr lang="es-AR" sz="4000" b="1" dirty="0" smtClean="0"/>
              <a:t> al contexto</a:t>
            </a:r>
            <a:endParaRPr lang="es-AR" sz="4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71346"/>
            <a:ext cx="4104456" cy="462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Mecanismos de </a:t>
            </a:r>
            <a:r>
              <a:rPr lang="es-AR" sz="4000" b="1" dirty="0" err="1" smtClean="0"/>
              <a:t>sensiblidad</a:t>
            </a:r>
            <a:r>
              <a:rPr lang="es-AR" sz="4000" b="1" dirty="0" smtClean="0"/>
              <a:t> al contexto</a:t>
            </a:r>
            <a:endParaRPr lang="es-AR" sz="4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71346"/>
            <a:ext cx="4104456" cy="462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2771800" y="5589240"/>
            <a:ext cx="576064" cy="57606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6 Conector recto de flecha"/>
          <p:cNvCxnSpPr>
            <a:stCxn id="6" idx="6"/>
          </p:cNvCxnSpPr>
          <p:nvPr/>
        </p:nvCxnSpPr>
        <p:spPr>
          <a:xfrm flipV="1">
            <a:off x="3347864" y="5229200"/>
            <a:ext cx="2952328" cy="648072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7 CuadroTexto"/>
          <p:cNvSpPr txBox="1"/>
          <p:nvPr/>
        </p:nvSpPr>
        <p:spPr>
          <a:xfrm>
            <a:off x="6337806" y="5013176"/>
            <a:ext cx="244246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200" b="1" dirty="0" smtClean="0">
                <a:solidFill>
                  <a:schemeClr val="accent1">
                    <a:lumMod val="50000"/>
                  </a:schemeClr>
                </a:solidFill>
              </a:rPr>
              <a:t>Punto de Extensión</a:t>
            </a:r>
            <a:endParaRPr lang="es-AR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Mecanismos de </a:t>
            </a:r>
            <a:r>
              <a:rPr lang="es-AR" sz="4000" b="1" dirty="0" err="1" smtClean="0"/>
              <a:t>sensiblidad</a:t>
            </a:r>
            <a:r>
              <a:rPr lang="es-AR" sz="4000" b="1" dirty="0" smtClean="0"/>
              <a:t> al contexto</a:t>
            </a:r>
            <a:endParaRPr lang="es-AR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85558"/>
            <a:ext cx="8229600" cy="40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Mecanismos de </a:t>
            </a:r>
            <a:r>
              <a:rPr lang="es-AR" sz="4000" b="1" dirty="0" err="1" smtClean="0"/>
              <a:t>sensiblidad</a:t>
            </a:r>
            <a:r>
              <a:rPr lang="es-AR" sz="4000" b="1" dirty="0" smtClean="0"/>
              <a:t> al contexto</a:t>
            </a:r>
            <a:endParaRPr lang="es-AR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3840835"/>
            <a:ext cx="4968552" cy="24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032248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000" dirty="0" smtClean="0"/>
              <a:t>Implica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AR" sz="2000" dirty="0" err="1" smtClean="0"/>
              <a:t>Sensado</a:t>
            </a:r>
            <a:endParaRPr lang="es-AR" sz="2000" noProof="0" dirty="0" smtClean="0"/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AR" sz="2000" noProof="0" dirty="0" smtClean="0"/>
              <a:t>Transformación del valor </a:t>
            </a:r>
            <a:r>
              <a:rPr lang="es-AR" sz="2000" noProof="0" dirty="0" err="1" smtClean="0"/>
              <a:t>sensado</a:t>
            </a:r>
            <a:endParaRPr lang="es-AR" sz="2000" noProof="0" dirty="0" smtClean="0"/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AR" sz="2000" dirty="0" smtClean="0"/>
              <a:t>Propagación del valor </a:t>
            </a:r>
            <a:r>
              <a:rPr lang="es-AR" sz="2000" dirty="0" err="1" smtClean="0"/>
              <a:t>sensado</a:t>
            </a:r>
            <a:endParaRPr lang="es-AR" sz="20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AR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A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err="1" smtClean="0"/>
              <a:t>Sensado</a:t>
            </a:r>
            <a:r>
              <a:rPr lang="es-AR" sz="4000" b="1" dirty="0" smtClean="0"/>
              <a:t> - Abstracto</a:t>
            </a:r>
            <a:endParaRPr lang="es-AR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0769"/>
            <a:ext cx="7128792" cy="447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49793"/>
            <a:ext cx="2808312" cy="139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8172400" y="3010600"/>
            <a:ext cx="648072" cy="490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err="1" smtClean="0"/>
              <a:t>Sensado</a:t>
            </a:r>
            <a:r>
              <a:rPr lang="es-AR" sz="4000" b="1" dirty="0" smtClean="0"/>
              <a:t> - Abstracto</a:t>
            </a:r>
            <a:endParaRPr lang="es-AR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0769"/>
            <a:ext cx="7128792" cy="447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2555776" y="2852936"/>
            <a:ext cx="576064" cy="57606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8 Conector recto de flecha"/>
          <p:cNvCxnSpPr>
            <a:stCxn id="8" idx="6"/>
          </p:cNvCxnSpPr>
          <p:nvPr/>
        </p:nvCxnSpPr>
        <p:spPr>
          <a:xfrm flipV="1">
            <a:off x="3131840" y="2492896"/>
            <a:ext cx="2952328" cy="648072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9 CuadroTexto"/>
          <p:cNvSpPr txBox="1"/>
          <p:nvPr/>
        </p:nvSpPr>
        <p:spPr>
          <a:xfrm>
            <a:off x="6228184" y="2278033"/>
            <a:ext cx="255467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200" b="1" dirty="0" smtClean="0">
                <a:solidFill>
                  <a:schemeClr val="accent1">
                    <a:lumMod val="50000"/>
                  </a:schemeClr>
                </a:solidFill>
              </a:rPr>
              <a:t>Puntos de Extensión</a:t>
            </a:r>
            <a:endParaRPr lang="es-AR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627784" y="4365104"/>
            <a:ext cx="576064" cy="57606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12 Conector recto de flecha"/>
          <p:cNvCxnSpPr>
            <a:stCxn id="12" idx="6"/>
          </p:cNvCxnSpPr>
          <p:nvPr/>
        </p:nvCxnSpPr>
        <p:spPr>
          <a:xfrm flipV="1">
            <a:off x="3203848" y="2708920"/>
            <a:ext cx="3096344" cy="1944216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Transformación del valor </a:t>
            </a:r>
            <a:r>
              <a:rPr lang="es-AR" sz="4000" b="1" dirty="0" err="1" smtClean="0"/>
              <a:t>sensado</a:t>
            </a:r>
            <a:endParaRPr lang="es-AR" sz="40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4552029"/>
            <a:ext cx="8229600" cy="146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19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49793"/>
            <a:ext cx="2808312" cy="139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7452320" y="2047417"/>
            <a:ext cx="1584176" cy="490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es-AR" dirty="0" smtClean="0"/>
              <a:t>Motivación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algn="just"/>
            <a:r>
              <a:rPr lang="es-AR" sz="2000" dirty="0" smtClean="0"/>
              <a:t>La  complejidad  de  este  tipo   de  aplicaciones  aumenta  a  medida  que  convive  más  de  un mecanismo  de   posicionamiento  para  brindar  información</a:t>
            </a:r>
          </a:p>
          <a:p>
            <a:pPr algn="just"/>
            <a:endParaRPr lang="es-AR" sz="2000" dirty="0" smtClean="0"/>
          </a:p>
          <a:p>
            <a:pPr algn="just"/>
            <a:r>
              <a:rPr lang="es-AR" sz="2000" dirty="0" smtClean="0"/>
              <a:t>Actualmente  todavía  no  se  cuenta  con  una  solución  estandarizada  para  aplicaciones sensibles  al  contexto </a:t>
            </a:r>
          </a:p>
          <a:p>
            <a:pPr algn="just"/>
            <a:endParaRPr lang="es-AR" sz="2000" dirty="0" smtClean="0"/>
          </a:p>
          <a:p>
            <a:pPr algn="just"/>
            <a:r>
              <a:rPr lang="es-AR" sz="2000" dirty="0" smtClean="0"/>
              <a:t>La </a:t>
            </a:r>
            <a:r>
              <a:rPr lang="es-AR" sz="2000" dirty="0" smtClean="0"/>
              <a:t>motivación  </a:t>
            </a:r>
            <a:r>
              <a:rPr lang="es-AR" sz="2000" dirty="0" smtClean="0"/>
              <a:t>de  la  tesina es brindar un  </a:t>
            </a:r>
            <a:r>
              <a:rPr lang="es-AR" sz="2000" b="1" dirty="0" smtClean="0"/>
              <a:t>modelo  de  solución  que  integre  distintos  mecanismos  de  </a:t>
            </a:r>
            <a:r>
              <a:rPr lang="es-AR" sz="2000" b="1" dirty="0" err="1" smtClean="0"/>
              <a:t>sensado</a:t>
            </a:r>
            <a:r>
              <a:rPr lang="es-AR" sz="2000" b="1" dirty="0" smtClean="0"/>
              <a:t>  de  posicionamiento </a:t>
            </a:r>
            <a:r>
              <a:rPr lang="es-AR" sz="2000" dirty="0" smtClean="0"/>
              <a:t>permitiendo que  la  creación de  este  tipo  de  aplicaciones  sea  sencilla  para  el  </a:t>
            </a:r>
            <a:r>
              <a:rPr lang="es-AR" sz="2000" dirty="0" smtClean="0"/>
              <a:t>desarrollador</a:t>
            </a:r>
            <a:endParaRPr lang="es-AR" sz="2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Transformación del valor </a:t>
            </a:r>
            <a:r>
              <a:rPr lang="es-AR" sz="4000" b="1" dirty="0" err="1" smtClean="0"/>
              <a:t>sensado</a:t>
            </a:r>
            <a:endParaRPr lang="es-AR" sz="40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4552029"/>
            <a:ext cx="8229600" cy="146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49793"/>
            <a:ext cx="2808312" cy="139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7452320" y="2047417"/>
            <a:ext cx="1584176" cy="490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5436096" y="5013176"/>
            <a:ext cx="576064" cy="57606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8 Conector recto de flecha"/>
          <p:cNvCxnSpPr>
            <a:stCxn id="8" idx="2"/>
          </p:cNvCxnSpPr>
          <p:nvPr/>
        </p:nvCxnSpPr>
        <p:spPr>
          <a:xfrm flipH="1" flipV="1">
            <a:off x="3563888" y="3645024"/>
            <a:ext cx="1872208" cy="1656184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9 CuadroTexto"/>
          <p:cNvSpPr txBox="1"/>
          <p:nvPr/>
        </p:nvSpPr>
        <p:spPr>
          <a:xfrm>
            <a:off x="2267744" y="3212976"/>
            <a:ext cx="244246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200" b="1" dirty="0" smtClean="0">
                <a:solidFill>
                  <a:schemeClr val="accent1">
                    <a:lumMod val="50000"/>
                  </a:schemeClr>
                </a:solidFill>
              </a:rPr>
              <a:t>Punto de Extensión</a:t>
            </a:r>
            <a:endParaRPr lang="es-AR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Propagación del valor </a:t>
            </a:r>
            <a:r>
              <a:rPr lang="es-AR" sz="4000" b="1" dirty="0" err="1" smtClean="0"/>
              <a:t>sensado</a:t>
            </a:r>
            <a:endParaRPr lang="es-AR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70121"/>
            <a:ext cx="619755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49793"/>
            <a:ext cx="2808312" cy="139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 redondeado"/>
          <p:cNvSpPr/>
          <p:nvPr/>
        </p:nvSpPr>
        <p:spPr>
          <a:xfrm>
            <a:off x="8028384" y="2506544"/>
            <a:ext cx="936104" cy="346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Propagación del valor </a:t>
            </a:r>
            <a:r>
              <a:rPr lang="es-AR" sz="4000" b="1" dirty="0" err="1" smtClean="0"/>
              <a:t>sensado</a:t>
            </a:r>
            <a:endParaRPr lang="es-AR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70121"/>
            <a:ext cx="619755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2987824" y="4006225"/>
            <a:ext cx="576064" cy="57606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8 Conector recto de flecha"/>
          <p:cNvCxnSpPr>
            <a:stCxn id="8" idx="6"/>
            <a:endCxn id="10" idx="1"/>
          </p:cNvCxnSpPr>
          <p:nvPr/>
        </p:nvCxnSpPr>
        <p:spPr>
          <a:xfrm>
            <a:off x="3563888" y="4294257"/>
            <a:ext cx="2376264" cy="1799620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9 CuadroTexto"/>
          <p:cNvSpPr txBox="1"/>
          <p:nvPr/>
        </p:nvSpPr>
        <p:spPr>
          <a:xfrm>
            <a:off x="5940152" y="5878433"/>
            <a:ext cx="244246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200" b="1" dirty="0" smtClean="0">
                <a:solidFill>
                  <a:schemeClr val="accent1">
                    <a:lumMod val="50000"/>
                  </a:schemeClr>
                </a:solidFill>
              </a:rPr>
              <a:t>Punto de Extensión</a:t>
            </a:r>
            <a:endParaRPr lang="es-AR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49793"/>
            <a:ext cx="2808312" cy="139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 redondeado"/>
          <p:cNvSpPr/>
          <p:nvPr/>
        </p:nvSpPr>
        <p:spPr>
          <a:xfrm>
            <a:off x="8028384" y="2506544"/>
            <a:ext cx="936104" cy="346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Secuencia de </a:t>
            </a:r>
            <a:r>
              <a:rPr lang="es-AR" sz="4000" b="1" dirty="0" err="1" smtClean="0"/>
              <a:t>sensado</a:t>
            </a:r>
            <a:r>
              <a:rPr lang="es-AR" sz="4000" b="1" dirty="0" smtClean="0"/>
              <a:t> de </a:t>
            </a:r>
            <a:r>
              <a:rPr lang="es-AR" sz="4000" b="1" dirty="0" err="1" smtClean="0"/>
              <a:t>beacon</a:t>
            </a:r>
            <a:endParaRPr lang="es-AR" sz="40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399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Modelo completo</a:t>
            </a:r>
            <a:endParaRPr lang="es-AR" sz="40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 smtClean="0"/>
              <a:t>Dos prototipos desarrollados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AR" sz="2600" i="1" dirty="0" err="1" smtClean="0"/>
              <a:t>Phonegap</a:t>
            </a:r>
            <a:r>
              <a:rPr lang="es-AR" sz="2600" dirty="0" smtClean="0"/>
              <a:t> (IDE usada </a:t>
            </a:r>
            <a:r>
              <a:rPr lang="es-AR" sz="2600" dirty="0" err="1" smtClean="0"/>
              <a:t>Android</a:t>
            </a:r>
            <a:r>
              <a:rPr lang="es-AR" sz="2600" dirty="0" smtClean="0"/>
              <a:t>  Studio)</a:t>
            </a:r>
          </a:p>
          <a:p>
            <a:pPr lvl="1">
              <a:spcAft>
                <a:spcPts val="600"/>
              </a:spcAft>
            </a:pPr>
            <a:r>
              <a:rPr lang="es-AR" sz="2200" dirty="0" smtClean="0"/>
              <a:t>Java 7</a:t>
            </a:r>
          </a:p>
          <a:p>
            <a:pPr lvl="1">
              <a:spcAft>
                <a:spcPts val="600"/>
              </a:spcAft>
            </a:pPr>
            <a:r>
              <a:rPr lang="es-AR" sz="2200" dirty="0" err="1" smtClean="0"/>
              <a:t>Jcanvas</a:t>
            </a:r>
            <a:endParaRPr lang="es-AR" sz="2200" dirty="0" smtClean="0"/>
          </a:p>
          <a:p>
            <a:pPr lvl="1">
              <a:spcAft>
                <a:spcPts val="600"/>
              </a:spcAft>
            </a:pPr>
            <a:r>
              <a:rPr lang="es-AR" sz="2200" dirty="0" err="1" smtClean="0"/>
              <a:t>Jquery</a:t>
            </a:r>
            <a:endParaRPr lang="es-AR" sz="2200" dirty="0" smtClean="0"/>
          </a:p>
          <a:p>
            <a:pPr lvl="1">
              <a:spcAft>
                <a:spcPts val="600"/>
              </a:spcAft>
            </a:pPr>
            <a:r>
              <a:rPr lang="es-AR" sz="2200" dirty="0" err="1" smtClean="0"/>
              <a:t>JQuieryMobile</a:t>
            </a:r>
            <a:endParaRPr lang="es-AR" sz="2200" dirty="0" smtClean="0"/>
          </a:p>
          <a:p>
            <a:pPr lvl="1">
              <a:spcAft>
                <a:spcPts val="600"/>
              </a:spcAft>
            </a:pPr>
            <a:r>
              <a:rPr lang="es-AR" sz="2200" dirty="0" err="1" smtClean="0"/>
              <a:t>Jquery</a:t>
            </a:r>
            <a:r>
              <a:rPr lang="es-AR" sz="2200" dirty="0" smtClean="0"/>
              <a:t> UI</a:t>
            </a:r>
          </a:p>
          <a:p>
            <a:pPr lvl="1">
              <a:spcAft>
                <a:spcPts val="600"/>
              </a:spcAft>
            </a:pPr>
            <a:r>
              <a:rPr lang="es-AR" sz="2200" dirty="0" smtClean="0"/>
              <a:t>SweetAlert2 </a:t>
            </a:r>
          </a:p>
          <a:p>
            <a:pPr lvl="1">
              <a:spcAft>
                <a:spcPts val="600"/>
              </a:spcAft>
            </a:pPr>
            <a:r>
              <a:rPr lang="es-AR" sz="2200" dirty="0" smtClean="0"/>
              <a:t>API Google </a:t>
            </a:r>
            <a:r>
              <a:rPr lang="es-AR" sz="2200" dirty="0" err="1" smtClean="0"/>
              <a:t>Maps</a:t>
            </a:r>
            <a:endParaRPr lang="es-AR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Dos prototipos desarrollados</a:t>
            </a:r>
            <a:br>
              <a:rPr lang="es-AR" sz="4000" dirty="0" smtClean="0"/>
            </a:br>
            <a:r>
              <a:rPr lang="es-AR" sz="4000" b="1" dirty="0" smtClean="0"/>
              <a:t>Extensión del Framework</a:t>
            </a:r>
            <a:endParaRPr lang="es-AR" sz="4000" b="1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14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24265"/>
            <a:ext cx="7272808" cy="47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Prototipos desarrollados</a:t>
            </a:r>
            <a:br>
              <a:rPr lang="es-AR" sz="4000" dirty="0" smtClean="0"/>
            </a:br>
            <a:r>
              <a:rPr lang="es-AR" sz="4000" b="1" dirty="0" smtClean="0"/>
              <a:t>Extensión del Framework</a:t>
            </a:r>
            <a:endParaRPr lang="es-AR" sz="4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56" y="2420888"/>
            <a:ext cx="8229600" cy="12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7749" t="35543"/>
          <a:stretch>
            <a:fillRect/>
          </a:stretch>
        </p:blipFill>
        <p:spPr bwMode="auto">
          <a:xfrm>
            <a:off x="1187624" y="4653136"/>
            <a:ext cx="7030351" cy="158417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5220072" y="2780928"/>
            <a:ext cx="360040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1187624" y="3717032"/>
            <a:ext cx="4068000" cy="936000"/>
          </a:xfrm>
          <a:prstGeom prst="straightConnector1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8244408" y="3753136"/>
            <a:ext cx="504000" cy="900000"/>
          </a:xfrm>
          <a:prstGeom prst="straightConnector1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r>
              <a:rPr lang="es-AR" sz="4000" dirty="0" smtClean="0"/>
              <a:t>Prototipos desarrollados</a:t>
            </a:r>
            <a:br>
              <a:rPr lang="es-AR" sz="4000" dirty="0" smtClean="0"/>
            </a:br>
            <a:r>
              <a:rPr lang="es-AR" sz="3000" b="1" dirty="0" smtClean="0"/>
              <a:t>Archivo XML – </a:t>
            </a:r>
            <a:r>
              <a:rPr lang="es-AR" sz="3000" b="1" dirty="0" smtClean="0"/>
              <a:t>Prototipo 1 – Configuración </a:t>
            </a:r>
            <a:r>
              <a:rPr lang="es-AR" sz="3000" b="1" dirty="0" smtClean="0"/>
              <a:t>sensores</a:t>
            </a:r>
            <a:endParaRPr lang="es-AR" sz="3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8397" y="2135907"/>
            <a:ext cx="41072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4000" dirty="0" smtClean="0"/>
              <a:t>Prototipo </a:t>
            </a:r>
            <a:r>
              <a:rPr lang="es-AR" sz="4000" dirty="0" smtClean="0"/>
              <a:t>1</a:t>
            </a:r>
            <a:br>
              <a:rPr lang="es-AR" sz="4000" dirty="0" smtClean="0"/>
            </a:br>
            <a:r>
              <a:rPr lang="es-AR" sz="2200" b="1" dirty="0" smtClean="0"/>
              <a:t> Visualmente se muestran separados los valores </a:t>
            </a:r>
            <a:r>
              <a:rPr lang="es-AR" sz="2200" b="1" dirty="0" err="1" smtClean="0"/>
              <a:t>sensados</a:t>
            </a:r>
            <a:endParaRPr lang="es-AR" sz="22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49574"/>
            <a:ext cx="7236400" cy="457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l"/>
            <a:r>
              <a:rPr lang="es-AR" dirty="0" smtClean="0"/>
              <a:t>Objetivo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2168"/>
            <a:ext cx="8229600" cy="4389120"/>
          </a:xfrm>
        </p:spPr>
        <p:txBody>
          <a:bodyPr>
            <a:noAutofit/>
          </a:bodyPr>
          <a:lstStyle/>
          <a:p>
            <a:r>
              <a:rPr lang="es-AR" sz="2000" dirty="0" smtClean="0"/>
              <a:t>Proponer  una  solución  de  </a:t>
            </a:r>
            <a:r>
              <a:rPr lang="es-AR" sz="2000" b="1" dirty="0" smtClean="0"/>
              <a:t>modelado  que  permita  brindar soporte  a  aquellas  aplicaciones  móviles  basadas  en  posicionamiento</a:t>
            </a:r>
          </a:p>
          <a:p>
            <a:pPr lvl="1"/>
            <a:r>
              <a:rPr lang="es-AR" sz="2000" dirty="0" smtClean="0"/>
              <a:t>Mecanismos  de  </a:t>
            </a:r>
            <a:r>
              <a:rPr lang="es-AR" sz="2000" dirty="0" err="1" smtClean="0"/>
              <a:t>sensado</a:t>
            </a:r>
            <a:r>
              <a:rPr lang="es-AR" sz="2000" dirty="0" smtClean="0"/>
              <a:t>  de  posición  funcionado  simultáneamente</a:t>
            </a:r>
          </a:p>
          <a:p>
            <a:pPr lvl="1"/>
            <a:r>
              <a:rPr lang="es-AR" sz="2000" dirty="0" smtClean="0"/>
              <a:t>Framework genérico  e  independiente  del  dominio  de  la  aplicación</a:t>
            </a:r>
          </a:p>
          <a:p>
            <a:pPr lvl="1"/>
            <a:r>
              <a:rPr lang="es-AR" sz="2000" dirty="0" smtClean="0"/>
              <a:t>Puntos  de extensión  que  podrán  ser  usados  para  la   construcción  de  aplicaciones  móviles  basadas en posicionamiento orientadas a dominios específicos</a:t>
            </a:r>
          </a:p>
          <a:p>
            <a:endParaRPr lang="es-AR" sz="2000" dirty="0" smtClean="0"/>
          </a:p>
          <a:p>
            <a:pPr algn="just"/>
            <a:r>
              <a:rPr lang="es-AR" sz="2000" b="1" dirty="0" smtClean="0"/>
              <a:t>Desarrollo de  dos  prototipos</a:t>
            </a:r>
            <a:r>
              <a:rPr lang="es-AR" sz="2000" dirty="0" smtClean="0"/>
              <a:t> de  aplicación  móvil  basada  en  posicionamiento  que  muestra  cómo  combinar  diferentes tipos   de  </a:t>
            </a:r>
            <a:r>
              <a:rPr lang="es-AR" sz="2000" dirty="0" err="1" smtClean="0"/>
              <a:t>sensado</a:t>
            </a:r>
            <a:r>
              <a:rPr lang="es-AR" sz="2000" dirty="0" smtClean="0"/>
              <a:t>  de  posicionamiento</a:t>
            </a:r>
          </a:p>
          <a:p>
            <a:pPr lvl="1" algn="just"/>
            <a:r>
              <a:rPr lang="es-AR" sz="2000" dirty="0" smtClean="0"/>
              <a:t>Forma  fácil  de  configurar  nuestro  </a:t>
            </a:r>
            <a:r>
              <a:rPr lang="es-AR" sz="2000" dirty="0" err="1" smtClean="0"/>
              <a:t>framework</a:t>
            </a:r>
            <a:r>
              <a:rPr lang="es-AR" sz="2000" dirty="0" smtClean="0"/>
              <a:t> </a:t>
            </a:r>
            <a:r>
              <a:rPr lang="es-AR" sz="2000" dirty="0" smtClean="0">
                <a:sym typeface="Wingdings" pitchFamily="2" charset="2"/>
              </a:rPr>
              <a:t> Archivo XML</a:t>
            </a:r>
            <a:endParaRPr lang="es-AR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s-AR" sz="4000" dirty="0" smtClean="0"/>
              <a:t>Prototipos desarrollados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2000" b="1" dirty="0" smtClean="0"/>
              <a:t>Prototipo 1 (</a:t>
            </a:r>
            <a:r>
              <a:rPr lang="es-AR" sz="2000" dirty="0" smtClean="0"/>
              <a:t>3 </a:t>
            </a:r>
            <a:r>
              <a:rPr lang="es-AR" sz="2000" dirty="0" err="1" smtClean="0"/>
              <a:t>context</a:t>
            </a:r>
            <a:r>
              <a:rPr lang="es-AR" sz="2000" dirty="0" smtClean="0"/>
              <a:t> </a:t>
            </a:r>
            <a:r>
              <a:rPr lang="es-AR" sz="2000" dirty="0" err="1" smtClean="0"/>
              <a:t>features</a:t>
            </a:r>
            <a:r>
              <a:rPr lang="es-AR" sz="2000" dirty="0" smtClean="0"/>
              <a:t> - 3 mecanismos de </a:t>
            </a:r>
            <a:r>
              <a:rPr lang="es-AR" sz="2000" dirty="0" err="1" smtClean="0"/>
              <a:t>sensado</a:t>
            </a:r>
            <a:r>
              <a:rPr lang="es-AR" sz="2000" dirty="0" smtClean="0"/>
              <a:t> por separados)</a:t>
            </a:r>
          </a:p>
          <a:p>
            <a:pPr lvl="1">
              <a:spcAft>
                <a:spcPts val="600"/>
              </a:spcAft>
            </a:pPr>
            <a:endParaRPr lang="es-AR" sz="2600" dirty="0" smtClean="0"/>
          </a:p>
          <a:p>
            <a:pPr lvl="1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90" y="2348880"/>
            <a:ext cx="8835898" cy="40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4000" dirty="0" smtClean="0"/>
              <a:t>Demo - Prototipo </a:t>
            </a:r>
            <a:r>
              <a:rPr lang="es-AR" sz="4000" dirty="0" smtClean="0"/>
              <a:t>1</a:t>
            </a:r>
            <a:br>
              <a:rPr lang="es-AR" sz="4000" dirty="0" smtClean="0"/>
            </a:br>
            <a:r>
              <a:rPr lang="es-AR" sz="2200" b="1" dirty="0" smtClean="0"/>
              <a:t> Visualmente se muestran separados los valores </a:t>
            </a:r>
            <a:r>
              <a:rPr lang="es-AR" sz="2200" b="1" dirty="0" err="1" smtClean="0"/>
              <a:t>sensados</a:t>
            </a:r>
            <a:endParaRPr lang="es-AR" sz="22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49574"/>
            <a:ext cx="7236400" cy="457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AR" sz="4400" dirty="0" smtClean="0"/>
              <a:t>Prototipo </a:t>
            </a:r>
            <a:r>
              <a:rPr lang="es-AR" sz="4400" dirty="0" smtClean="0"/>
              <a:t>2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2200" b="1" dirty="0" smtClean="0"/>
              <a:t>Visualmente se muestran la posición actual del mecanismo de </a:t>
            </a:r>
            <a:r>
              <a:rPr lang="es-AR" sz="2200" b="1" dirty="0" err="1" smtClean="0"/>
              <a:t>sensado</a:t>
            </a:r>
            <a:r>
              <a:rPr lang="es-AR" sz="2200" b="1" dirty="0" smtClean="0"/>
              <a:t> más relevante </a:t>
            </a:r>
            <a:endParaRPr lang="es-AR" sz="22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194705" cy="47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7160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s-AR" sz="4000" dirty="0" smtClean="0"/>
              <a:t>Prototipos desarrollados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60160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2000" b="1" dirty="0" smtClean="0"/>
              <a:t>Prototipo 2 (</a:t>
            </a:r>
            <a:r>
              <a:rPr lang="es-AR" sz="2000" dirty="0" smtClean="0"/>
              <a:t>1 </a:t>
            </a:r>
            <a:r>
              <a:rPr lang="es-AR" sz="2000" dirty="0" err="1" smtClean="0"/>
              <a:t>context</a:t>
            </a:r>
            <a:r>
              <a:rPr lang="es-AR" sz="2000" dirty="0" smtClean="0"/>
              <a:t> </a:t>
            </a:r>
            <a:r>
              <a:rPr lang="es-AR" sz="2000" dirty="0" err="1" smtClean="0"/>
              <a:t>features</a:t>
            </a:r>
            <a:r>
              <a:rPr lang="es-AR" sz="2000" dirty="0" smtClean="0"/>
              <a:t> - 3 mecanismos de </a:t>
            </a:r>
            <a:r>
              <a:rPr lang="es-AR" sz="2000" dirty="0" err="1" smtClean="0"/>
              <a:t>sensado</a:t>
            </a:r>
            <a:r>
              <a:rPr lang="es-AR" sz="2000" dirty="0" smtClean="0"/>
              <a:t> combinados)</a:t>
            </a:r>
          </a:p>
          <a:p>
            <a:pPr lvl="1">
              <a:spcAft>
                <a:spcPts val="600"/>
              </a:spcAft>
            </a:pPr>
            <a:endParaRPr lang="es-AR" sz="2600" dirty="0" smtClean="0"/>
          </a:p>
          <a:p>
            <a:pPr lvl="1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992888" cy="438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Prototipos desarrollados</a:t>
            </a:r>
            <a:br>
              <a:rPr lang="es-AR" sz="4000" dirty="0" smtClean="0"/>
            </a:br>
            <a:r>
              <a:rPr lang="es-AR" sz="4000" b="1" dirty="0" smtClean="0"/>
              <a:t>Extensión del Framework</a:t>
            </a:r>
            <a:endParaRPr lang="es-AR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34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131840" cy="206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365104"/>
            <a:ext cx="7176490" cy="19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287145" y="3212976"/>
            <a:ext cx="324036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 redondeado"/>
          <p:cNvSpPr/>
          <p:nvPr/>
        </p:nvSpPr>
        <p:spPr>
          <a:xfrm>
            <a:off x="6588224" y="5301208"/>
            <a:ext cx="2376264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AR" sz="4400" dirty="0" smtClean="0"/>
              <a:t>Demo - Prototipo </a:t>
            </a:r>
            <a:r>
              <a:rPr lang="es-AR" sz="4400" dirty="0" smtClean="0"/>
              <a:t>2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2200" b="1" dirty="0" smtClean="0"/>
              <a:t>Visualmente se muestran la posición actual del mecanismo de </a:t>
            </a:r>
            <a:r>
              <a:rPr lang="es-AR" sz="2200" b="1" dirty="0" err="1" smtClean="0"/>
              <a:t>sensado</a:t>
            </a:r>
            <a:r>
              <a:rPr lang="es-AR" sz="2200" b="1" dirty="0" smtClean="0"/>
              <a:t> más relevante </a:t>
            </a:r>
            <a:endParaRPr lang="es-AR" sz="22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35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194705" cy="47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l"/>
            <a:r>
              <a:rPr lang="es-AR" dirty="0" smtClean="0"/>
              <a:t>Conclusiones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AR" sz="2000" dirty="0" smtClean="0"/>
              <a:t>Presentación de un </a:t>
            </a:r>
            <a:r>
              <a:rPr lang="es-AR" sz="2000" b="1" dirty="0" err="1" smtClean="0"/>
              <a:t>framework</a:t>
            </a:r>
            <a:r>
              <a:rPr lang="es-AR" sz="2000" b="1" dirty="0" smtClean="0"/>
              <a:t> genérico e independiente del dominio 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Creación de aplicaciones </a:t>
            </a:r>
            <a:r>
              <a:rPr lang="es-AR" sz="2000" dirty="0" smtClean="0">
                <a:sym typeface="Wingdings" pitchFamily="2" charset="2"/>
              </a:rPr>
              <a:t> </a:t>
            </a:r>
            <a:r>
              <a:rPr lang="es-AR" sz="2000" dirty="0" smtClean="0"/>
              <a:t>mecanismos de </a:t>
            </a:r>
            <a:r>
              <a:rPr lang="es-AR" sz="2000" dirty="0" err="1" smtClean="0"/>
              <a:t>sensado</a:t>
            </a:r>
            <a:r>
              <a:rPr lang="es-AR" sz="2000" dirty="0" smtClean="0"/>
              <a:t> funcionando simultáneamente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Varios puntos de extensión </a:t>
            </a:r>
          </a:p>
          <a:p>
            <a:pPr lvl="2">
              <a:spcAft>
                <a:spcPts val="600"/>
              </a:spcAft>
            </a:pPr>
            <a:r>
              <a:rPr lang="es-AR" sz="2000" dirty="0" smtClean="0"/>
              <a:t>Funcionalidad (ej. Sensores)</a:t>
            </a:r>
          </a:p>
          <a:p>
            <a:pPr lvl="2">
              <a:spcAft>
                <a:spcPts val="1200"/>
              </a:spcAft>
            </a:pPr>
            <a:r>
              <a:rPr lang="es-AR" sz="2000" dirty="0" smtClean="0"/>
              <a:t>Dominios concretos</a:t>
            </a:r>
          </a:p>
          <a:p>
            <a:pPr>
              <a:spcAft>
                <a:spcPts val="600"/>
              </a:spcAft>
            </a:pPr>
            <a:r>
              <a:rPr lang="es-AR" sz="2000" b="1" dirty="0" smtClean="0"/>
              <a:t>Dos prototipos de aplicación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Extensión </a:t>
            </a:r>
            <a:r>
              <a:rPr lang="es-AR" sz="2000" dirty="0" err="1" smtClean="0"/>
              <a:t>framework</a:t>
            </a:r>
            <a:r>
              <a:rPr lang="es-AR" sz="2000" dirty="0" smtClean="0"/>
              <a:t> propuesto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Combinación de sensores – </a:t>
            </a:r>
            <a:r>
              <a:rPr lang="es-AR" sz="2000" b="1" dirty="0" smtClean="0"/>
              <a:t>Heurística</a:t>
            </a:r>
            <a:r>
              <a:rPr lang="es-AR" sz="2000" dirty="0" smtClean="0"/>
              <a:t> de prioridad de </a:t>
            </a:r>
            <a:r>
              <a:rPr lang="es-AR" sz="2000" dirty="0" err="1" smtClean="0"/>
              <a:t>sensado</a:t>
            </a:r>
            <a:endParaRPr lang="es-AR" sz="2000" dirty="0" smtClean="0"/>
          </a:p>
          <a:p>
            <a:pPr lvl="1">
              <a:spcAft>
                <a:spcPts val="1200"/>
              </a:spcAft>
            </a:pPr>
            <a:r>
              <a:rPr lang="es-AR" sz="2000" dirty="0" smtClean="0"/>
              <a:t>Complejidad para mostrar datos </a:t>
            </a:r>
            <a:r>
              <a:rPr lang="es-AR" sz="2000" dirty="0" err="1" smtClean="0"/>
              <a:t>sensado</a:t>
            </a:r>
            <a:r>
              <a:rPr lang="es-AR" sz="2000" dirty="0" smtClean="0"/>
              <a:t> (a nivel visual)</a:t>
            </a:r>
          </a:p>
          <a:p>
            <a:pPr>
              <a:spcAft>
                <a:spcPts val="600"/>
              </a:spcAft>
            </a:pPr>
            <a:r>
              <a:rPr lang="es-AR" sz="2000" b="1" dirty="0" smtClean="0"/>
              <a:t>Archivo XML de configuración de sensores físicos </a:t>
            </a:r>
            <a:endParaRPr lang="es-AR" sz="20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l"/>
            <a:r>
              <a:rPr lang="es-AR" dirty="0" smtClean="0"/>
              <a:t>Algunos Trabajos Futuros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s-AR" sz="8000" dirty="0" smtClean="0"/>
              <a:t>Pruebas del </a:t>
            </a:r>
            <a:r>
              <a:rPr lang="es-AR" sz="8000" dirty="0" err="1" smtClean="0"/>
              <a:t>framework</a:t>
            </a:r>
            <a:r>
              <a:rPr lang="es-AR" sz="8000" dirty="0" smtClean="0"/>
              <a:t> con desarrolladores</a:t>
            </a:r>
          </a:p>
          <a:p>
            <a:pPr>
              <a:spcAft>
                <a:spcPts val="600"/>
              </a:spcAft>
            </a:pPr>
            <a:endParaRPr lang="es-AR" sz="8000" dirty="0" smtClean="0"/>
          </a:p>
          <a:p>
            <a:pPr>
              <a:spcAft>
                <a:spcPts val="600"/>
              </a:spcAft>
            </a:pPr>
            <a:r>
              <a:rPr lang="es-AR" sz="8000" dirty="0" smtClean="0"/>
              <a:t>Probar dominios particulares de aplicaciones </a:t>
            </a:r>
          </a:p>
          <a:p>
            <a:pPr lvl="1">
              <a:spcAft>
                <a:spcPts val="600"/>
              </a:spcAft>
            </a:pPr>
            <a:r>
              <a:rPr lang="es-AR" sz="8000" dirty="0" smtClean="0"/>
              <a:t>requerimientos específicos</a:t>
            </a:r>
          </a:p>
          <a:p>
            <a:pPr lvl="1">
              <a:spcAft>
                <a:spcPts val="600"/>
              </a:spcAft>
              <a:buNone/>
            </a:pPr>
            <a:endParaRPr lang="es-AR" sz="8000" dirty="0" smtClean="0"/>
          </a:p>
          <a:p>
            <a:pPr>
              <a:spcAft>
                <a:spcPts val="600"/>
              </a:spcAft>
            </a:pPr>
            <a:r>
              <a:rPr lang="es-AR" sz="8000" dirty="0" smtClean="0"/>
              <a:t>Analizar respecto al </a:t>
            </a:r>
            <a:r>
              <a:rPr lang="es-AR" sz="8000" dirty="0" err="1" smtClean="0"/>
              <a:t>framework</a:t>
            </a:r>
            <a:r>
              <a:rPr lang="es-AR" sz="8000" dirty="0" smtClean="0"/>
              <a:t>, por ejemplo, como:</a:t>
            </a:r>
          </a:p>
          <a:p>
            <a:pPr lvl="1">
              <a:spcAft>
                <a:spcPts val="600"/>
              </a:spcAft>
            </a:pPr>
            <a:r>
              <a:rPr lang="es-AR" sz="8000" dirty="0" smtClean="0"/>
              <a:t>Desacoplar la heurística de combinación de sensores</a:t>
            </a:r>
          </a:p>
          <a:p>
            <a:pPr lvl="1">
              <a:spcAft>
                <a:spcPts val="600"/>
              </a:spcAft>
            </a:pPr>
            <a:r>
              <a:rPr lang="es-AR" sz="8000" dirty="0" smtClean="0"/>
              <a:t>Incorporar transformadores y </a:t>
            </a:r>
            <a:r>
              <a:rPr lang="es-AR" sz="8000" dirty="0" err="1" smtClean="0"/>
              <a:t>dipatcher</a:t>
            </a:r>
            <a:r>
              <a:rPr lang="es-AR" sz="8000" dirty="0" smtClean="0"/>
              <a:t> más complejos</a:t>
            </a:r>
          </a:p>
          <a:p>
            <a:pPr lvl="1">
              <a:spcAft>
                <a:spcPts val="600"/>
              </a:spcAft>
            </a:pPr>
            <a:r>
              <a:rPr lang="es-AR" sz="8000" dirty="0" smtClean="0"/>
              <a:t>Incorporar otros mecanismos de senado (WIFI o sensores virtuales)</a:t>
            </a:r>
          </a:p>
          <a:p>
            <a:pPr lvl="1">
              <a:spcAft>
                <a:spcPts val="600"/>
              </a:spcAft>
              <a:buNone/>
            </a:pPr>
            <a:endParaRPr lang="es-AR" sz="8000" dirty="0" smtClean="0"/>
          </a:p>
          <a:p>
            <a:pPr>
              <a:spcAft>
                <a:spcPts val="600"/>
              </a:spcAft>
            </a:pPr>
            <a:r>
              <a:rPr lang="es-AR" sz="8000" dirty="0" smtClean="0"/>
              <a:t>Analizar e incorporar manejos de mapas </a:t>
            </a:r>
            <a:r>
              <a:rPr lang="es-AR" sz="8000" dirty="0" smtClean="0">
                <a:sym typeface="Wingdings" pitchFamily="2" charset="2"/>
              </a:rPr>
              <a:t> facilitar el desarrollo</a:t>
            </a:r>
          </a:p>
          <a:p>
            <a:pPr>
              <a:spcAft>
                <a:spcPts val="600"/>
              </a:spcAft>
            </a:pPr>
            <a:endParaRPr lang="es-AR" sz="8000" dirty="0" smtClean="0"/>
          </a:p>
          <a:p>
            <a:pPr>
              <a:spcAft>
                <a:spcPts val="600"/>
              </a:spcAft>
            </a:pPr>
            <a:r>
              <a:rPr lang="es-AR" sz="8000" dirty="0" smtClean="0"/>
              <a:t>Configuración in-situ del archivo XML (Herramienta de autor)</a:t>
            </a:r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AR" sz="5000" dirty="0" smtClean="0"/>
          </a:p>
          <a:p>
            <a:pPr algn="ctr">
              <a:buNone/>
            </a:pPr>
            <a:r>
              <a:rPr lang="es-AR" sz="5000" dirty="0" smtClean="0"/>
              <a:t>¿Preguntas?</a:t>
            </a:r>
            <a:endParaRPr lang="es-AR" sz="5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es-AR" dirty="0" err="1" smtClean="0"/>
              <a:t>Backgound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/>
          <a:lstStyle/>
          <a:p>
            <a:r>
              <a:rPr lang="es-AR" sz="2000" dirty="0" smtClean="0"/>
              <a:t>Mecanismos de </a:t>
            </a:r>
            <a:r>
              <a:rPr lang="es-AR" sz="2000" dirty="0" err="1" smtClean="0"/>
              <a:t>sensado</a:t>
            </a:r>
            <a:endParaRPr lang="es-AR" sz="2000" dirty="0" smtClean="0"/>
          </a:p>
          <a:p>
            <a:pPr lvl="1" algn="just">
              <a:spcAft>
                <a:spcPts val="600"/>
              </a:spcAft>
            </a:pPr>
            <a:r>
              <a:rPr lang="es-AR" sz="2000" dirty="0" smtClean="0"/>
              <a:t>Sensores físicos</a:t>
            </a:r>
          </a:p>
          <a:p>
            <a:pPr lvl="2" algn="just">
              <a:spcAft>
                <a:spcPts val="600"/>
              </a:spcAft>
            </a:pPr>
            <a:r>
              <a:rPr lang="es-AR" sz="2000" dirty="0" smtClean="0"/>
              <a:t>GPS</a:t>
            </a:r>
          </a:p>
          <a:p>
            <a:pPr lvl="2" algn="just">
              <a:spcAft>
                <a:spcPts val="600"/>
              </a:spcAft>
            </a:pPr>
            <a:r>
              <a:rPr lang="es-AR" sz="2000" dirty="0" smtClean="0"/>
              <a:t>Códigos QR</a:t>
            </a:r>
          </a:p>
          <a:p>
            <a:pPr lvl="2" algn="just">
              <a:spcAft>
                <a:spcPts val="600"/>
              </a:spcAft>
            </a:pPr>
            <a:r>
              <a:rPr lang="es-AR" sz="2000" dirty="0" err="1" smtClean="0"/>
              <a:t>beacons</a:t>
            </a:r>
            <a:endParaRPr lang="es-AR" sz="2000" dirty="0" smtClean="0"/>
          </a:p>
          <a:p>
            <a:pPr lvl="1" algn="just">
              <a:spcAft>
                <a:spcPts val="600"/>
              </a:spcAft>
            </a:pPr>
            <a:r>
              <a:rPr lang="es-AR" sz="2000" dirty="0" smtClean="0"/>
              <a:t>Sensores virtuales</a:t>
            </a:r>
          </a:p>
          <a:p>
            <a:pPr lvl="1" algn="just">
              <a:spcAft>
                <a:spcPts val="600"/>
              </a:spcAft>
            </a:pPr>
            <a:r>
              <a:rPr lang="es-AR" sz="2000" dirty="0" smtClean="0"/>
              <a:t>Ingreso de datos por parte del usuario </a:t>
            </a:r>
          </a:p>
          <a:p>
            <a:pPr lvl="1" algn="just">
              <a:spcAft>
                <a:spcPts val="600"/>
              </a:spcAft>
            </a:pPr>
            <a:r>
              <a:rPr lang="es-AR" sz="2000" dirty="0" smtClean="0"/>
              <a:t>Combinados</a:t>
            </a:r>
          </a:p>
          <a:p>
            <a:pPr lvl="1">
              <a:buNone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2168"/>
            <a:ext cx="8229600" cy="4389120"/>
          </a:xfrm>
        </p:spPr>
        <p:txBody>
          <a:bodyPr>
            <a:normAutofit/>
          </a:bodyPr>
          <a:lstStyle/>
          <a:p>
            <a:r>
              <a:rPr lang="es-AR" sz="2000" dirty="0" err="1" smtClean="0"/>
              <a:t>Beacons</a:t>
            </a:r>
            <a:r>
              <a:rPr lang="es-AR" sz="2000" dirty="0" smtClean="0"/>
              <a:t> - Proximidad</a:t>
            </a:r>
            <a:endParaRPr lang="es-AR" sz="2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228" y="2060848"/>
            <a:ext cx="74642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es-AR" dirty="0" err="1" smtClean="0"/>
              <a:t>Backgound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971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AR" sz="2000" dirty="0" smtClean="0"/>
              <a:t>Aplicaciones  móviles  que  utilizan  un  </a:t>
            </a:r>
            <a:r>
              <a:rPr lang="es-AR" sz="2000" b="1" dirty="0" smtClean="0"/>
              <a:t>único  mecanismo  de  </a:t>
            </a:r>
            <a:r>
              <a:rPr lang="es-AR" sz="2000" b="1" dirty="0" err="1" smtClean="0"/>
              <a:t>sensado</a:t>
            </a:r>
            <a:r>
              <a:rPr lang="es-AR" sz="2000" b="1" dirty="0" smtClean="0"/>
              <a:t>  de posición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Museo de Brooklyn</a:t>
            </a:r>
          </a:p>
          <a:p>
            <a:pPr lvl="1">
              <a:spcAft>
                <a:spcPts val="600"/>
              </a:spcAft>
            </a:pPr>
            <a:r>
              <a:rPr lang="es-AR" sz="2000" dirty="0" err="1" smtClean="0"/>
              <a:t>Waze</a:t>
            </a:r>
            <a:endParaRPr lang="es-AR" sz="2000" dirty="0" smtClean="0"/>
          </a:p>
          <a:p>
            <a:pPr lvl="1">
              <a:spcAft>
                <a:spcPts val="600"/>
              </a:spcAft>
            </a:pPr>
            <a:r>
              <a:rPr lang="es-AR" sz="2000" dirty="0" err="1" smtClean="0"/>
              <a:t>Pokémon</a:t>
            </a:r>
            <a:r>
              <a:rPr lang="es-AR" sz="2000" dirty="0" smtClean="0"/>
              <a:t> </a:t>
            </a:r>
            <a:r>
              <a:rPr lang="es-AR" sz="2000" dirty="0" err="1" smtClean="0"/>
              <a:t>Go</a:t>
            </a:r>
            <a:endParaRPr lang="es-AR" sz="2000" dirty="0" smtClean="0"/>
          </a:p>
          <a:p>
            <a:pPr lvl="1">
              <a:spcAft>
                <a:spcPts val="600"/>
              </a:spcAft>
            </a:pPr>
            <a:endParaRPr lang="es-AR" sz="2000" dirty="0" smtClean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AR" sz="2000" dirty="0" smtClean="0"/>
              <a:t>Aplicaciones  móviles  que  utilizan  </a:t>
            </a:r>
            <a:r>
              <a:rPr lang="es-AR" sz="2000" b="1" dirty="0" smtClean="0"/>
              <a:t>varios  mecanismos  de  </a:t>
            </a:r>
            <a:r>
              <a:rPr lang="es-AR" sz="2000" b="1" dirty="0" err="1" smtClean="0"/>
              <a:t>sensado</a:t>
            </a:r>
            <a:r>
              <a:rPr lang="es-AR" sz="2000" b="1" dirty="0" smtClean="0"/>
              <a:t>  de posición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Dramas Urbanos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Sistema de Guía Móvil [</a:t>
            </a:r>
            <a:r>
              <a:rPr lang="es-AR" sz="2000" dirty="0" err="1" smtClean="0"/>
              <a:t>Cheng</a:t>
            </a:r>
            <a:r>
              <a:rPr lang="es-AR" sz="2000" dirty="0" smtClean="0"/>
              <a:t> et al., 2016]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es-AR" dirty="0" err="1" smtClean="0"/>
              <a:t>Backgound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AR" sz="2000" dirty="0" smtClean="0"/>
              <a:t>Aplicaciones  sensibles  al  contexto  han  sido investigadas  desde hace ya más de 20 años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Sin embargo </a:t>
            </a:r>
            <a:r>
              <a:rPr lang="es-AR" sz="2000" b="1" dirty="0" smtClean="0"/>
              <a:t>todavía no se ha logrado contar con una solución  unificada</a:t>
            </a:r>
          </a:p>
          <a:p>
            <a:pPr lvl="1">
              <a:spcAft>
                <a:spcPts val="600"/>
              </a:spcAft>
            </a:pPr>
            <a:r>
              <a:rPr lang="es-AR" sz="2000" b="1" dirty="0" smtClean="0"/>
              <a:t>Pocas soluciones de modelado focalizadas en sensores</a:t>
            </a:r>
          </a:p>
          <a:p>
            <a:pPr lvl="2">
              <a:spcAft>
                <a:spcPts val="600"/>
              </a:spcAft>
            </a:pPr>
            <a:r>
              <a:rPr lang="es-AR" sz="2000" dirty="0" smtClean="0"/>
              <a:t>Focalizadas en </a:t>
            </a:r>
            <a:r>
              <a:rPr lang="es-AR" sz="2000" dirty="0" smtClean="0"/>
              <a:t>variabilidad [</a:t>
            </a:r>
            <a:r>
              <a:rPr lang="es-AR" sz="2000" dirty="0" err="1" smtClean="0"/>
              <a:t>Fortier</a:t>
            </a:r>
            <a:r>
              <a:rPr lang="es-AR" sz="2000" dirty="0" smtClean="0"/>
              <a:t>  et   al,  2007]  y  [</a:t>
            </a:r>
            <a:r>
              <a:rPr lang="es-AR" sz="2000" dirty="0" err="1" smtClean="0"/>
              <a:t>Fortier</a:t>
            </a:r>
            <a:r>
              <a:rPr lang="es-AR" sz="2000" dirty="0" smtClean="0"/>
              <a:t>  et   al,   2010]</a:t>
            </a:r>
            <a:endParaRPr lang="es-AR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es-AR" dirty="0" err="1" smtClean="0"/>
              <a:t>Backgound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l"/>
            <a:r>
              <a:rPr lang="es-AR" dirty="0" smtClean="0"/>
              <a:t>Framework propuesto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AR" sz="2000" dirty="0" smtClean="0"/>
              <a:t>Características  esperables de un </a:t>
            </a:r>
            <a:r>
              <a:rPr lang="es-AR" sz="2000" dirty="0" err="1" smtClean="0"/>
              <a:t>framework</a:t>
            </a:r>
            <a:r>
              <a:rPr lang="es-AR" sz="2000" dirty="0" smtClean="0"/>
              <a:t> para aplicaciones móviles sensibles al contexto (acorde al  análisis bibliográfico realizado):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Representar el posicionamiento del  usuario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Definir los sensores</a:t>
            </a:r>
          </a:p>
          <a:p>
            <a:pPr lvl="2">
              <a:spcAft>
                <a:spcPts val="600"/>
              </a:spcAft>
            </a:pPr>
            <a:r>
              <a:rPr lang="es-AR" sz="2000" dirty="0" smtClean="0"/>
              <a:t>Tratarlos de manera polimórfica</a:t>
            </a:r>
          </a:p>
          <a:p>
            <a:pPr lvl="2">
              <a:spcAft>
                <a:spcPts val="600"/>
              </a:spcAft>
            </a:pPr>
            <a:r>
              <a:rPr lang="es-AR" sz="2000" dirty="0" smtClean="0"/>
              <a:t>Permitir combinarlos</a:t>
            </a:r>
          </a:p>
          <a:p>
            <a:pPr lvl="1">
              <a:spcAft>
                <a:spcPts val="600"/>
              </a:spcAft>
            </a:pPr>
            <a:r>
              <a:rPr lang="es-AR" sz="2000" dirty="0" smtClean="0"/>
              <a:t>Mecanismos de </a:t>
            </a:r>
            <a:r>
              <a:rPr lang="es-AR" sz="2000" dirty="0" err="1" smtClean="0"/>
              <a:t>sensiblidad</a:t>
            </a:r>
            <a:r>
              <a:rPr lang="es-AR" sz="2000" dirty="0" smtClean="0"/>
              <a:t> al contexto</a:t>
            </a:r>
          </a:p>
          <a:p>
            <a:pPr lvl="1">
              <a:spcAft>
                <a:spcPts val="600"/>
              </a:spcAft>
            </a:pPr>
            <a:endParaRPr lang="es-AR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AR" sz="2000" dirty="0" smtClean="0"/>
              <a:t>Se  toma  de  base  los   trabajos   [</a:t>
            </a:r>
            <a:r>
              <a:rPr lang="es-AR" sz="2000" dirty="0" err="1" smtClean="0"/>
              <a:t>Fortier</a:t>
            </a:r>
            <a:r>
              <a:rPr lang="es-AR" sz="2000" dirty="0" smtClean="0"/>
              <a:t>  et   al,  2007]  y  [</a:t>
            </a:r>
            <a:r>
              <a:rPr lang="es-AR" sz="2000" dirty="0" err="1" smtClean="0"/>
              <a:t>Fortier</a:t>
            </a:r>
            <a:r>
              <a:rPr lang="es-AR" sz="2000" dirty="0" smtClean="0"/>
              <a:t>  et   al,   2010]</a:t>
            </a:r>
          </a:p>
          <a:p>
            <a:pPr marL="1200150" lvl="3" indent="-342900">
              <a:buFont typeface="Wingdings" pitchFamily="2" charset="2"/>
              <a:buChar char="Ø"/>
            </a:pPr>
            <a:r>
              <a:rPr lang="es-AR" i="1" dirty="0" err="1" smtClean="0"/>
              <a:t>ContextFeature</a:t>
            </a:r>
            <a:endParaRPr lang="es-AR" i="1" dirty="0" smtClean="0"/>
          </a:p>
          <a:p>
            <a:pPr marL="1200150" lvl="3" indent="-342900">
              <a:buFont typeface="Wingdings" pitchFamily="2" charset="2"/>
              <a:buChar char="Ø"/>
            </a:pPr>
            <a:r>
              <a:rPr lang="es-AR" i="1" dirty="0" smtClean="0"/>
              <a:t>Mecanismos de </a:t>
            </a:r>
            <a:r>
              <a:rPr lang="es-AR" i="1" dirty="0" err="1" smtClean="0"/>
              <a:t>sensibilida</a:t>
            </a:r>
            <a:r>
              <a:rPr lang="es-AR" i="1" dirty="0" smtClean="0"/>
              <a:t> al contexto - Sensores</a:t>
            </a:r>
          </a:p>
          <a:p>
            <a:pPr marL="742950" lvl="2" indent="-342900"/>
            <a:endParaRPr lang="es-AR" sz="1600" dirty="0" smtClean="0"/>
          </a:p>
          <a:p>
            <a:pPr lvl="1"/>
            <a:endParaRPr lang="es-AR" sz="26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90001"/>
            <a:ext cx="903172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sz="4000" dirty="0" smtClean="0"/>
              <a:t>Framework propuesto</a:t>
            </a:r>
            <a:br>
              <a:rPr lang="es-AR" sz="4000" dirty="0" smtClean="0"/>
            </a:br>
            <a:r>
              <a:rPr lang="es-AR" sz="4000" b="1" dirty="0" smtClean="0"/>
              <a:t>Punto de entrada</a:t>
            </a:r>
            <a:endParaRPr lang="es-A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1122</TotalTime>
  <Words>665</Words>
  <Application>Microsoft Office PowerPoint</Application>
  <PresentationFormat>Presentación en pantalla (4:3)</PresentationFormat>
  <Paragraphs>170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Flujo</vt:lpstr>
      <vt:lpstr>Framework para brindar soporte a la integración de diferentes mecanismos de sensado de posicionamiento en Aplicaciones Móviles</vt:lpstr>
      <vt:lpstr>Motivación</vt:lpstr>
      <vt:lpstr>Objetivo</vt:lpstr>
      <vt:lpstr>Backgound</vt:lpstr>
      <vt:lpstr>Backgound</vt:lpstr>
      <vt:lpstr>Backgound</vt:lpstr>
      <vt:lpstr>Backgound</vt:lpstr>
      <vt:lpstr>Framework propuesto</vt:lpstr>
      <vt:lpstr>Framework propuesto Punto de entrada</vt:lpstr>
      <vt:lpstr>Framework propuesto Punto de entrada</vt:lpstr>
      <vt:lpstr>Framework propuesto Representación de la posición</vt:lpstr>
      <vt:lpstr>Framework propuesto Representación de la posición</vt:lpstr>
      <vt:lpstr>Framework propuesto Mecanismos de sensiblidad al contexto</vt:lpstr>
      <vt:lpstr>Framework propuesto Mecanismos de sensiblidad al contexto</vt:lpstr>
      <vt:lpstr>Framework propuesto Mecanismos de sensiblidad al contexto</vt:lpstr>
      <vt:lpstr>Framework propuesto Mecanismos de sensiblidad al contexto</vt:lpstr>
      <vt:lpstr>Framework propuesto Sensado - Abstracto</vt:lpstr>
      <vt:lpstr>Framework propuesto Sensado - Abstracto</vt:lpstr>
      <vt:lpstr>Framework propuesto Transformación del valor sensado</vt:lpstr>
      <vt:lpstr>Framework propuesto Transformación del valor sensado</vt:lpstr>
      <vt:lpstr>Framework propuesto Propagación del valor sensado</vt:lpstr>
      <vt:lpstr>Framework propuesto Propagación del valor sensado</vt:lpstr>
      <vt:lpstr>Framework propuesto Secuencia de sensado de beacon</vt:lpstr>
      <vt:lpstr>Framework Propuesto Modelo completo</vt:lpstr>
      <vt:lpstr>Dos prototipos desarrollados</vt:lpstr>
      <vt:lpstr>Dos prototipos desarrollados Extensión del Framework</vt:lpstr>
      <vt:lpstr>Prototipos desarrollados Extensión del Framework</vt:lpstr>
      <vt:lpstr>Prototipos desarrollados Archivo XML – Prototipo 1 – Configuración sensores</vt:lpstr>
      <vt:lpstr>Prototipo 1  Visualmente se muestran separados los valores sensados</vt:lpstr>
      <vt:lpstr>Prototipos desarrollados</vt:lpstr>
      <vt:lpstr>Demo - Prototipo 1  Visualmente se muestran separados los valores sensados</vt:lpstr>
      <vt:lpstr>Prototipo 2 Visualmente se muestran la posición actual del mecanismo de sensado más relevante </vt:lpstr>
      <vt:lpstr>Prototipos desarrollados</vt:lpstr>
      <vt:lpstr>Prototipos desarrollados Extensión del Framework</vt:lpstr>
      <vt:lpstr>Demo - Prototipo 2 Visualmente se muestran la posición actual del mecanismo de sensado más relevante </vt:lpstr>
      <vt:lpstr>Conclusiones</vt:lpstr>
      <vt:lpstr>Algunos Trabajos Futuros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Tesis</dc:title>
  <dc:creator>cchalliol</dc:creator>
  <cp:lastModifiedBy>cchalliol</cp:lastModifiedBy>
  <cp:revision>91</cp:revision>
  <dcterms:created xsi:type="dcterms:W3CDTF">2018-02-08T13:24:32Z</dcterms:created>
  <dcterms:modified xsi:type="dcterms:W3CDTF">2018-03-19T14:30:41Z</dcterms:modified>
</cp:coreProperties>
</file>