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jpeg" ContentType="image/jpe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DejaVu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597960" y="2152440"/>
            <a:ext cx="8221680" cy="3887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DejaVu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DejaVu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DejaVu Sans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597960" y="2152440"/>
            <a:ext cx="8221680" cy="3887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DejaVu Sans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97960" y="2152440"/>
            <a:ext cx="8221680" cy="3887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DejaVu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a399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6098760" y="0"/>
            <a:ext cx="3045240" cy="2030400"/>
            <a:chOff x="6098760" y="0"/>
            <a:chExt cx="3045240" cy="2030400"/>
          </a:xfrm>
        </p:grpSpPr>
        <p:sp>
          <p:nvSpPr>
            <p:cNvPr id="1" name="CustomShape 2"/>
            <p:cNvSpPr/>
            <p:nvPr/>
          </p:nvSpPr>
          <p:spPr>
            <a:xfrm>
              <a:off x="8128800" y="0"/>
              <a:ext cx="1014840" cy="1014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 flipH="1">
              <a:off x="7112880" y="0"/>
              <a:ext cx="1014840" cy="101484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 flipH="1" rot="10800000">
              <a:off x="7113240" y="360"/>
              <a:ext cx="1014840" cy="101484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 rot="10800000">
              <a:off x="6098760" y="0"/>
              <a:ext cx="1014840" cy="101484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 rot="10800000">
              <a:off x="8129160" y="1015200"/>
              <a:ext cx="1014840" cy="101484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597960" y="1775160"/>
            <a:ext cx="8221680" cy="838440"/>
          </a:xfrm>
          <a:prstGeom prst="rect">
            <a:avLst/>
          </a:prstGeom>
        </p:spPr>
        <p:txBody>
          <a:bodyPr tIns="91440" bIns="91440" anchor="b">
            <a:noAutofit/>
          </a:bodyPr>
          <a:p>
            <a:r>
              <a:rPr b="0" lang="es-AR" sz="4200" spc="-1" strike="noStrike">
                <a:solidFill>
                  <a:srgbClr val="000000"/>
                </a:solidFill>
                <a:latin typeface="Arial"/>
              </a:rPr>
              <a:t>Pulse para editar el formato del </a:t>
            </a:r>
            <a:r>
              <a:rPr b="0" lang="es-AR" sz="4200" spc="-1" strike="noStrike">
                <a:solidFill>
                  <a:srgbClr val="000000"/>
                </a:solidFill>
                <a:latin typeface="Arial"/>
              </a:rPr>
              <a:t>texto de título</a:t>
            </a:r>
            <a:endParaRPr b="0" lang="es-AR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460360" y="465120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</a:pPr>
            <a:fld id="{33CED94D-B482-444B-A6E5-9250BE5D6B6B}" type="slidenum">
              <a:rPr b="0" lang="es-AR" sz="1000" spc="-1" strike="noStrike">
                <a:solidFill>
                  <a:srgbClr val="ffffff"/>
                </a:solidFill>
                <a:latin typeface="Roboto"/>
                <a:ea typeface="Roboto"/>
              </a:rPr>
              <a:t>&lt;número&gt;</a:t>
            </a:fld>
            <a:endParaRPr b="0" lang="es-AR" sz="1000" spc="-1" strike="noStrike">
              <a:latin typeface="DejaVu Serif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1"/>
          <p:cNvGrpSpPr/>
          <p:nvPr/>
        </p:nvGrpSpPr>
        <p:grpSpPr>
          <a:xfrm>
            <a:off x="0" y="3903840"/>
            <a:ext cx="9144000" cy="1239480"/>
            <a:chOff x="0" y="3903840"/>
            <a:chExt cx="9144000" cy="1239480"/>
          </a:xfrm>
        </p:grpSpPr>
        <p:sp>
          <p:nvSpPr>
            <p:cNvPr id="46" name="CustomShape 2"/>
            <p:cNvSpPr/>
            <p:nvPr/>
          </p:nvSpPr>
          <p:spPr>
            <a:xfrm>
              <a:off x="8154720" y="3903840"/>
              <a:ext cx="988920" cy="98748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" name="CustomShape 3"/>
            <p:cNvSpPr/>
            <p:nvPr/>
          </p:nvSpPr>
          <p:spPr>
            <a:xfrm flipH="1">
              <a:off x="6180480" y="3903840"/>
              <a:ext cx="988920" cy="98748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" name="CustomShape 4"/>
            <p:cNvSpPr/>
            <p:nvPr/>
          </p:nvSpPr>
          <p:spPr>
            <a:xfrm>
              <a:off x="7170120" y="3903840"/>
              <a:ext cx="988920" cy="9874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" name="CustomShape 5"/>
            <p:cNvSpPr/>
            <p:nvPr/>
          </p:nvSpPr>
          <p:spPr>
            <a:xfrm rot="10800000">
              <a:off x="8155080" y="3904200"/>
              <a:ext cx="988920" cy="98748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CustomShape 6"/>
            <p:cNvSpPr/>
            <p:nvPr/>
          </p:nvSpPr>
          <p:spPr>
            <a:xfrm>
              <a:off x="0" y="4891680"/>
              <a:ext cx="9143640" cy="25164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" name="PlaceHolder 7"/>
          <p:cNvSpPr>
            <a:spLocks noGrp="1"/>
          </p:cNvSpPr>
          <p:nvPr>
            <p:ph type="title"/>
          </p:nvPr>
        </p:nvSpPr>
        <p:spPr>
          <a:xfrm>
            <a:off x="311760" y="410040"/>
            <a:ext cx="8520120" cy="607320"/>
          </a:xfrm>
          <a:prstGeom prst="rect">
            <a:avLst/>
          </a:prstGeom>
        </p:spPr>
        <p:txBody>
          <a:bodyPr tIns="91440" bIns="91440">
            <a:noAutofit/>
          </a:bodyPr>
          <a:p>
            <a:r>
              <a:rPr b="0" lang="es-AR" sz="30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body"/>
          </p:nvPr>
        </p:nvSpPr>
        <p:spPr>
          <a:xfrm>
            <a:off x="311760" y="1229760"/>
            <a:ext cx="8520120" cy="3338640"/>
          </a:xfrm>
          <a:prstGeom prst="rect">
            <a:avLst/>
          </a:prstGeom>
        </p:spPr>
        <p:txBody>
          <a:bodyPr tIns="91440" bIns="9144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9"/>
          <p:cNvSpPr>
            <a:spLocks noGrp="1"/>
          </p:cNvSpPr>
          <p:nvPr>
            <p:ph type="sldNum"/>
          </p:nvPr>
        </p:nvSpPr>
        <p:spPr>
          <a:xfrm>
            <a:off x="8460360" y="465120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</a:pPr>
            <a:fld id="{31DA5420-050F-4AB9-9F32-9C53725FE6E9}" type="slidenum">
              <a:rPr b="0" lang="es-AR" sz="1000" spc="-1" strike="noStrike">
                <a:solidFill>
                  <a:srgbClr val="ffffff"/>
                </a:solidFill>
                <a:latin typeface="Roboto"/>
                <a:ea typeface="Roboto"/>
              </a:rPr>
              <a:t>&lt;número&gt;</a:t>
            </a:fld>
            <a:endParaRPr b="0" lang="es-AR" sz="1000" spc="-1" strike="noStrike">
              <a:latin typeface="DejaVu Serif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a399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1"/>
          <p:cNvGrpSpPr/>
          <p:nvPr/>
        </p:nvGrpSpPr>
        <p:grpSpPr>
          <a:xfrm>
            <a:off x="6098760" y="0"/>
            <a:ext cx="3045240" cy="2030400"/>
            <a:chOff x="6098760" y="0"/>
            <a:chExt cx="3045240" cy="2030400"/>
          </a:xfrm>
        </p:grpSpPr>
        <p:sp>
          <p:nvSpPr>
            <p:cNvPr id="91" name="CustomShape 2"/>
            <p:cNvSpPr/>
            <p:nvPr/>
          </p:nvSpPr>
          <p:spPr>
            <a:xfrm>
              <a:off x="8128800" y="0"/>
              <a:ext cx="1014840" cy="1014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CustomShape 3"/>
            <p:cNvSpPr/>
            <p:nvPr/>
          </p:nvSpPr>
          <p:spPr>
            <a:xfrm flipH="1">
              <a:off x="7112880" y="0"/>
              <a:ext cx="1014840" cy="101484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4"/>
            <p:cNvSpPr/>
            <p:nvPr/>
          </p:nvSpPr>
          <p:spPr>
            <a:xfrm flipH="1" rot="10800000">
              <a:off x="7113240" y="360"/>
              <a:ext cx="1014840" cy="101484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5"/>
            <p:cNvSpPr/>
            <p:nvPr/>
          </p:nvSpPr>
          <p:spPr>
            <a:xfrm rot="10800000">
              <a:off x="6098760" y="0"/>
              <a:ext cx="1014840" cy="101484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" name="CustomShape 6"/>
            <p:cNvSpPr/>
            <p:nvPr/>
          </p:nvSpPr>
          <p:spPr>
            <a:xfrm rot="10800000">
              <a:off x="8129160" y="1015200"/>
              <a:ext cx="1014840" cy="101484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6" name="PlaceHolder 7"/>
          <p:cNvSpPr>
            <a:spLocks noGrp="1"/>
          </p:cNvSpPr>
          <p:nvPr>
            <p:ph type="title"/>
          </p:nvPr>
        </p:nvSpPr>
        <p:spPr>
          <a:xfrm>
            <a:off x="597960" y="2152440"/>
            <a:ext cx="8221680" cy="83844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es-AR" sz="42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AR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8"/>
          <p:cNvSpPr>
            <a:spLocks noGrp="1"/>
          </p:cNvSpPr>
          <p:nvPr>
            <p:ph type="sldNum"/>
          </p:nvPr>
        </p:nvSpPr>
        <p:spPr>
          <a:xfrm>
            <a:off x="8460360" y="465120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r">
              <a:lnSpc>
                <a:spcPct val="100000"/>
              </a:lnSpc>
            </a:pPr>
            <a:fld id="{0AE7DCFF-236C-47FA-ABAD-118918F29A4B}" type="slidenum">
              <a:rPr b="0" lang="es-AR" sz="1000" spc="-1" strike="noStrike">
                <a:solidFill>
                  <a:srgbClr val="ffffff"/>
                </a:solidFill>
                <a:latin typeface="Roboto"/>
                <a:ea typeface="Roboto"/>
              </a:rPr>
              <a:t>&lt;número&gt;</a:t>
            </a:fld>
            <a:endParaRPr b="0" lang="es-AR" sz="1000" spc="-1" strike="noStrike">
              <a:latin typeface="DejaVu Serif"/>
            </a:endParaRPr>
          </a:p>
        </p:txBody>
      </p:sp>
      <p:sp>
        <p:nvSpPr>
          <p:cNvPr id="98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A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85;p13" descr=""/>
          <p:cNvPicPr/>
          <p:nvPr/>
        </p:nvPicPr>
        <p:blipFill>
          <a:blip r:embed="rId1"/>
          <a:stretch/>
        </p:blipFill>
        <p:spPr>
          <a:xfrm>
            <a:off x="3697200" y="2419200"/>
            <a:ext cx="4350960" cy="2685600"/>
          </a:xfrm>
          <a:prstGeom prst="rect">
            <a:avLst/>
          </a:prstGeom>
          <a:ln>
            <a:noFill/>
          </a:ln>
        </p:spPr>
      </p:pic>
      <p:sp>
        <p:nvSpPr>
          <p:cNvPr id="136" name="TextShape 1"/>
          <p:cNvSpPr txBox="1"/>
          <p:nvPr/>
        </p:nvSpPr>
        <p:spPr>
          <a:xfrm>
            <a:off x="311760" y="820800"/>
            <a:ext cx="8520120" cy="2013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0" lang="es-AR" sz="4000" spc="-1" strike="noStrike">
                <a:solidFill>
                  <a:srgbClr val="ffffff"/>
                </a:solidFill>
                <a:latin typeface="Roboto"/>
                <a:ea typeface="Roboto"/>
              </a:rPr>
              <a:t>Integridad de archivos </a:t>
            </a:r>
            <a:br/>
            <a:r>
              <a:rPr b="0" lang="es-AR" sz="4000" spc="-1" strike="noStrike">
                <a:solidFill>
                  <a:srgbClr val="ffffff"/>
                </a:solidFill>
                <a:latin typeface="Roboto"/>
                <a:ea typeface="Roboto"/>
              </a:rPr>
              <a:t>y su distribución en una red </a:t>
            </a:r>
            <a:r>
              <a:rPr b="1" lang="es-AR" sz="4200" spc="-1" strike="noStrike">
                <a:solidFill>
                  <a:srgbClr val="ffffff"/>
                </a:solidFill>
                <a:latin typeface="Roboto"/>
                <a:ea typeface="Roboto"/>
              </a:rPr>
              <a:t>Blockchain</a:t>
            </a:r>
            <a:endParaRPr b="0" lang="es-AR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311760" y="3045600"/>
            <a:ext cx="8520120" cy="5245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2100" spc="-1" strike="noStrike">
                <a:solidFill>
                  <a:srgbClr val="ffffff"/>
                </a:solidFill>
                <a:latin typeface="Roboto"/>
                <a:ea typeface="Roboto"/>
              </a:rPr>
              <a:t>Defensa de tesina</a:t>
            </a:r>
            <a:endParaRPr b="0" lang="es-AR" sz="2100" spc="-1" strike="noStrike">
              <a:latin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23544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3000" spc="-1" strike="noStrike">
                <a:solidFill>
                  <a:srgbClr val="2a3990"/>
                </a:solidFill>
                <a:latin typeface="Roboto"/>
                <a:ea typeface="Roboto"/>
              </a:rPr>
              <a:t>Conclusiones</a:t>
            </a:r>
            <a:endParaRPr b="0" lang="es-AR" sz="3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63" name="Table 2"/>
          <p:cNvGraphicFramePr/>
          <p:nvPr/>
        </p:nvGraphicFramePr>
        <p:xfrm>
          <a:off x="311760" y="1481040"/>
          <a:ext cx="8520120" cy="3408840"/>
        </p:xfrm>
        <a:graphic>
          <a:graphicData uri="http://schemas.openxmlformats.org/drawingml/2006/table">
            <a:tbl>
              <a:tblPr/>
              <a:tblGrid>
                <a:gridCol w="4260240"/>
                <a:gridCol w="4260240"/>
              </a:tblGrid>
              <a:tr h="447840"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AR" sz="18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VENTAJAS</a:t>
                      </a:r>
                      <a:endParaRPr b="0" lang="es-AR" sz="1800" spc="-1" strike="noStrike">
                        <a:latin typeface="DejaVu Sans"/>
                      </a:endParaRPr>
                    </a:p>
                  </a:txBody>
                  <a:tcPr marL="91080" marR="9108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AR" sz="18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DESVENTAJAS</a:t>
                      </a:r>
                      <a:endParaRPr b="0" lang="es-AR" sz="1800" spc="-1" strike="noStrike">
                        <a:latin typeface="DejaVu Sans"/>
                      </a:endParaRPr>
                    </a:p>
                  </a:txBody>
                  <a:tcPr marL="91080" marR="9108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2961000">
                <a:tc>
                  <a:txBody>
                    <a:bodyPr lIns="91080" rIns="91080" tIns="91080" bIns="91080">
                      <a:noAutofit/>
                    </a:bodyPr>
                    <a:p>
                      <a:pPr marL="457200" indent="-3171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Roboto"/>
                        <a:buChar char="●"/>
                      </a:pPr>
                      <a:r>
                        <a:rPr b="0" lang="es-AR" sz="14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Redundancia de datos (las huellas digitales se encuentran replicadas en todos los nodos)</a:t>
                      </a:r>
                      <a:endParaRPr b="0" lang="es-AR" sz="1400" spc="-1" strike="noStrike">
                        <a:latin typeface="DejaVu Sans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endParaRPr b="0" lang="es-AR" sz="1400" spc="-1" strike="noStrike">
                        <a:latin typeface="DejaVu Sans"/>
                      </a:endParaRPr>
                    </a:p>
                    <a:p>
                      <a:pPr marL="457200" indent="-3171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Roboto"/>
                        <a:buChar char="●"/>
                      </a:pPr>
                      <a:r>
                        <a:rPr b="0" lang="es-AR" sz="14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Inmutabilidad (las huellas digitales registradas no pueden modificarse)</a:t>
                      </a:r>
                      <a:endParaRPr b="0" lang="es-AR" sz="1400" spc="-1" strike="noStrike">
                        <a:latin typeface="DejaVu Sans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endParaRPr b="0" lang="es-AR" sz="1400" spc="-1" strike="noStrike">
                        <a:latin typeface="DejaVu Sans"/>
                      </a:endParaRPr>
                    </a:p>
                    <a:p>
                      <a:pPr marL="457200" indent="-3171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Roboto"/>
                        <a:buChar char="●"/>
                      </a:pPr>
                      <a:r>
                        <a:rPr b="0" lang="es-AR" sz="14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Alta disponibilidad (es posible conectar con cualquier nodo de la red para obtener las huellas)</a:t>
                      </a:r>
                      <a:endParaRPr b="0" lang="es-AR" sz="1400" spc="-1" strike="noStrike">
                        <a:latin typeface="DejaVu Sans"/>
                      </a:endParaRPr>
                    </a:p>
                  </a:txBody>
                  <a:tcPr marL="91080" marR="9108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 marL="457200" indent="-3171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Roboto"/>
                        <a:buChar char="●"/>
                      </a:pPr>
                      <a:r>
                        <a:rPr b="0" lang="es-AR" sz="14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La confirmación o subida de las huellas digitales en la blockchain es muy lenta.</a:t>
                      </a:r>
                      <a:endParaRPr b="0" lang="es-AR" sz="1400" spc="-1" strike="noStrike">
                        <a:latin typeface="DejaVu Sans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endParaRPr b="0" lang="es-AR" sz="1400" spc="-1" strike="noStrike">
                        <a:latin typeface="DejaVu Sans"/>
                      </a:endParaRPr>
                    </a:p>
                    <a:p>
                      <a:pPr marL="457200" indent="-3171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Roboto"/>
                        <a:buChar char="●"/>
                      </a:pPr>
                      <a:r>
                        <a:rPr b="0" lang="es-AR" sz="1400" spc="-1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</a:rPr>
                        <a:t>Cada usuario requiere control y cierto conocimiento de la moneda nativa y las billeteras de Ethereum.</a:t>
                      </a:r>
                      <a:endParaRPr b="0" lang="es-AR" sz="1400" spc="-1" strike="noStrike">
                        <a:latin typeface="DejaVu Sans"/>
                      </a:endParaRPr>
                    </a:p>
                  </a:txBody>
                  <a:tcPr marL="91080" marR="9108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64" name="Google Shape;150;p22" descr=""/>
          <p:cNvPicPr/>
          <p:nvPr/>
        </p:nvPicPr>
        <p:blipFill>
          <a:blip r:embed="rId1"/>
          <a:stretch/>
        </p:blipFill>
        <p:spPr>
          <a:xfrm>
            <a:off x="6660000" y="200160"/>
            <a:ext cx="2172240" cy="1062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311760" y="18720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3000" spc="-1" strike="noStrike">
                <a:solidFill>
                  <a:srgbClr val="2a3990"/>
                </a:solidFill>
                <a:latin typeface="Roboto"/>
                <a:ea typeface="Roboto"/>
              </a:rPr>
              <a:t>Conclusiones</a:t>
            </a:r>
            <a:endParaRPr b="0" lang="es-A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311760" y="789120"/>
            <a:ext cx="8520120" cy="3338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Diversidad en cuanto a clases de blockchain: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Con distintos protocolos de consenso: </a:t>
            </a:r>
            <a:r>
              <a:rPr b="0" i="1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proof of work, proof of stake.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Públicas y privadas.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Mayor o menor velocidad promedio en confirmar transacciones.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Varias líneas de investigación: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Sistemas distribuidos.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Criptografía.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Probabilidad y estadística.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Máquinas virtuales.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Teoría de computación y lenguajes.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Presentación de la línea de investigación de este trabajo en la WICC 2019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“</a:t>
            </a: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Integridad de archivos y su distribución en una red Blockchain”.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Google Shape;157;p23" descr=""/>
          <p:cNvPicPr/>
          <p:nvPr/>
        </p:nvPicPr>
        <p:blipFill>
          <a:blip r:embed="rId1"/>
          <a:stretch/>
        </p:blipFill>
        <p:spPr>
          <a:xfrm>
            <a:off x="7864920" y="187200"/>
            <a:ext cx="966960" cy="966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311760" y="4100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3000" spc="-1" strike="noStrike">
                <a:solidFill>
                  <a:srgbClr val="2a3990"/>
                </a:solidFill>
                <a:latin typeface="Roboto"/>
                <a:ea typeface="Roboto"/>
              </a:rPr>
              <a:t>Trabajos futuros</a:t>
            </a:r>
            <a:endParaRPr b="0" lang="es-A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311760" y="1229760"/>
            <a:ext cx="8520120" cy="3338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Eliminar la interacción directa del usuario con una billetera virtual propia, manteniendo la descentralización del sistema.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Descentralizar el servidor de archivos.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Descentralizar la comunicación con la blockchain.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Casos de uso con certificaciones de recursos.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Google Shape;164;p24" descr=""/>
          <p:cNvPicPr/>
          <p:nvPr/>
        </p:nvPicPr>
        <p:blipFill>
          <a:blip r:embed="rId1"/>
          <a:stretch/>
        </p:blipFill>
        <p:spPr>
          <a:xfrm>
            <a:off x="7719840" y="157680"/>
            <a:ext cx="1112040" cy="1112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597960" y="2152440"/>
            <a:ext cx="8221680" cy="8384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es-AR" sz="4200" spc="-1" strike="noStrike">
                <a:solidFill>
                  <a:srgbClr val="ffffff"/>
                </a:solidFill>
                <a:latin typeface="Roboto"/>
                <a:ea typeface="Roboto"/>
              </a:rPr>
              <a:t>Demo</a:t>
            </a:r>
            <a:endParaRPr b="0" lang="es-AR" sz="4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Google Shape;170;p25" descr=""/>
          <p:cNvPicPr/>
          <p:nvPr/>
        </p:nvPicPr>
        <p:blipFill>
          <a:blip r:embed="rId1"/>
          <a:stretch/>
        </p:blipFill>
        <p:spPr>
          <a:xfrm>
            <a:off x="2950200" y="3165840"/>
            <a:ext cx="3243240" cy="1847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597960" y="2152440"/>
            <a:ext cx="8221680" cy="8384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es-AR" sz="4200" spc="-1" strike="noStrike">
                <a:solidFill>
                  <a:srgbClr val="ffffff"/>
                </a:solidFill>
                <a:latin typeface="Roboto"/>
                <a:ea typeface="Roboto"/>
              </a:rPr>
              <a:t>¿Preguntas?</a:t>
            </a:r>
            <a:endParaRPr b="0" lang="es-AR" sz="4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Google Shape;176;p26" descr=""/>
          <p:cNvPicPr/>
          <p:nvPr/>
        </p:nvPicPr>
        <p:blipFill>
          <a:blip r:embed="rId1"/>
          <a:stretch/>
        </p:blipFill>
        <p:spPr>
          <a:xfrm>
            <a:off x="4316400" y="1648080"/>
            <a:ext cx="2799000" cy="1847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11760" y="4100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3000" spc="-1" strike="noStrike">
                <a:solidFill>
                  <a:srgbClr val="2a3990"/>
                </a:solidFill>
                <a:latin typeface="Roboto"/>
                <a:ea typeface="Roboto"/>
              </a:rPr>
              <a:t>Temas a tratar</a:t>
            </a:r>
            <a:endParaRPr b="0" lang="es-A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311760" y="1229760"/>
            <a:ext cx="8520120" cy="3338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2400" spc="-1" strike="noStrike">
                <a:solidFill>
                  <a:srgbClr val="434343"/>
                </a:solidFill>
                <a:latin typeface="Roboto"/>
                <a:ea typeface="Roboto"/>
              </a:rPr>
              <a:t>Motivaciones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2400" spc="-1" strike="noStrike">
                <a:solidFill>
                  <a:srgbClr val="434343"/>
                </a:solidFill>
                <a:latin typeface="Roboto"/>
                <a:ea typeface="Roboto"/>
              </a:rPr>
              <a:t>Objetivos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2400" spc="-1" strike="noStrike">
                <a:solidFill>
                  <a:srgbClr val="434343"/>
                </a:solidFill>
                <a:latin typeface="Roboto"/>
                <a:ea typeface="Roboto"/>
              </a:rPr>
              <a:t>Desarrollo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2400" spc="-1" strike="noStrike">
                <a:solidFill>
                  <a:srgbClr val="434343"/>
                </a:solidFill>
                <a:latin typeface="Roboto"/>
                <a:ea typeface="Roboto"/>
              </a:rPr>
              <a:t>Conclusiones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2400" spc="-1" strike="noStrike">
                <a:solidFill>
                  <a:srgbClr val="434343"/>
                </a:solidFill>
                <a:latin typeface="Roboto"/>
                <a:ea typeface="Roboto"/>
              </a:rPr>
              <a:t>Trabajos futuros</a:t>
            </a:r>
            <a:endParaRPr b="0" lang="es-A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311760" y="4100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3000" spc="-1" strike="noStrike">
                <a:solidFill>
                  <a:srgbClr val="2a3990"/>
                </a:solidFill>
                <a:latin typeface="Roboto"/>
                <a:ea typeface="Roboto"/>
              </a:rPr>
              <a:t>Motivaciones</a:t>
            </a:r>
            <a:endParaRPr b="0" lang="es-A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311760" y="1229760"/>
            <a:ext cx="8520120" cy="3338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¿Por qué blockchain?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Crecimiento de popularidad de Bitcoin y Ethereum.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Blockchain como base de datos inmutable, descentralizada y segura.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Programación sobre estos ambientes, particularmente en Ethereum.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Un caso previo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CeSPI y sanciones a vehículos en infracción.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311760" y="4100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3000" spc="-1" strike="noStrike">
                <a:solidFill>
                  <a:srgbClr val="2a3990"/>
                </a:solidFill>
                <a:latin typeface="Roboto"/>
                <a:ea typeface="Roboto"/>
              </a:rPr>
              <a:t>Objetivos</a:t>
            </a:r>
            <a:endParaRPr b="0" lang="es-A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311760" y="1229760"/>
            <a:ext cx="8520120" cy="3338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Investigar la tecnología blockchain para responder a las preguntas: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¿De dónde proviene?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¿Qué es?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¿Cómo funciona?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¿Para qué sirve? ¿En qué se puede usar y en qué no?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Implementar una prueba de concepto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Certificación de huellas digitales de archivos.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311760" y="4100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3000" spc="-1" strike="noStrike">
                <a:solidFill>
                  <a:srgbClr val="2a3990"/>
                </a:solidFill>
                <a:latin typeface="Roboto"/>
                <a:ea typeface="Roboto"/>
              </a:rPr>
              <a:t>Desarrollo - Marco teórico</a:t>
            </a:r>
            <a:endParaRPr b="0" lang="es-A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311760" y="1077480"/>
            <a:ext cx="8520120" cy="75960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Descripción del problema inicial: </a:t>
            </a:r>
            <a:br/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Integridad de archivos y las desventajas de la centralización.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Google Shape;112;p17" descr=""/>
          <p:cNvPicPr/>
          <p:nvPr/>
        </p:nvPicPr>
        <p:blipFill>
          <a:blip r:embed="rId1"/>
          <a:stretch/>
        </p:blipFill>
        <p:spPr>
          <a:xfrm>
            <a:off x="1209960" y="2046600"/>
            <a:ext cx="4013280" cy="2084760"/>
          </a:xfrm>
          <a:prstGeom prst="rect">
            <a:avLst/>
          </a:prstGeom>
          <a:ln>
            <a:noFill/>
          </a:ln>
        </p:spPr>
      </p:pic>
      <p:sp>
        <p:nvSpPr>
          <p:cNvPr id="147" name="CustomShape 3"/>
          <p:cNvSpPr/>
          <p:nvPr/>
        </p:nvSpPr>
        <p:spPr>
          <a:xfrm>
            <a:off x="1355760" y="4209120"/>
            <a:ext cx="1440000" cy="44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Roboto"/>
                <a:ea typeface="Roboto"/>
              </a:rPr>
              <a:t>Centralizado</a:t>
            </a:r>
            <a:endParaRPr b="0" lang="es-AR" sz="1400" spc="-1" strike="noStrike">
              <a:latin typeface="DejaVu Sans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3581640" y="4209120"/>
            <a:ext cx="1641600" cy="44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Roboto"/>
                <a:ea typeface="Roboto"/>
              </a:rPr>
              <a:t>Descentralizado</a:t>
            </a:r>
            <a:endParaRPr b="0" lang="es-AR" sz="1400" spc="-1" strike="noStrike">
              <a:latin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311760" y="4100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3000" spc="-1" strike="noStrike">
                <a:solidFill>
                  <a:srgbClr val="2a3990"/>
                </a:solidFill>
                <a:latin typeface="Roboto"/>
                <a:ea typeface="Roboto"/>
              </a:rPr>
              <a:t>Desarrollo - Marco teórico</a:t>
            </a:r>
            <a:br/>
            <a:endParaRPr b="0" lang="es-A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311760" y="1229760"/>
            <a:ext cx="8520120" cy="3338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Contextualización histórica de la descentralización y los trabajos precursores a blockchain: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spcBef>
                <a:spcPts val="1599"/>
              </a:spcBef>
              <a:buClr>
                <a:srgbClr val="434343"/>
              </a:buClr>
              <a:buFont typeface="Roboto"/>
              <a:buChar char="●"/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Historia de la descentralización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Trabajos de David Chaum.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Trabajos precursores a elementos de una blockchain: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Cadena de bloques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Árboles Merkle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Hashcash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BMoney / Bitgold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311760" y="4100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3000" spc="-1" strike="noStrike">
                <a:solidFill>
                  <a:srgbClr val="2a3990"/>
                </a:solidFill>
                <a:latin typeface="Roboto"/>
                <a:ea typeface="Roboto"/>
              </a:rPr>
              <a:t>Desarrollo - Marco teórico</a:t>
            </a:r>
            <a:br/>
            <a:endParaRPr b="0" lang="es-A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311760" y="1229760"/>
            <a:ext cx="8520120" cy="3338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Presentación de Bitcoin como primera blockchain exitosa (2008).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Google Shape;127;p19" descr=""/>
          <p:cNvPicPr/>
          <p:nvPr/>
        </p:nvPicPr>
        <p:blipFill>
          <a:blip r:embed="rId1"/>
          <a:stretch/>
        </p:blipFill>
        <p:spPr>
          <a:xfrm>
            <a:off x="7565040" y="80280"/>
            <a:ext cx="1266840" cy="1266840"/>
          </a:xfrm>
          <a:prstGeom prst="rect">
            <a:avLst/>
          </a:prstGeom>
          <a:ln>
            <a:noFill/>
          </a:ln>
        </p:spPr>
      </p:pic>
      <p:pic>
        <p:nvPicPr>
          <p:cNvPr id="154" name="Google Shape;128;p19" descr=""/>
          <p:cNvPicPr/>
          <p:nvPr/>
        </p:nvPicPr>
        <p:blipFill>
          <a:blip r:embed="rId2"/>
          <a:stretch/>
        </p:blipFill>
        <p:spPr>
          <a:xfrm>
            <a:off x="1672920" y="1717560"/>
            <a:ext cx="3845880" cy="2850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311760" y="4100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3000" spc="-1" strike="noStrike">
                <a:solidFill>
                  <a:srgbClr val="2a3990"/>
                </a:solidFill>
                <a:latin typeface="Roboto"/>
                <a:ea typeface="Roboto"/>
              </a:rPr>
              <a:t>Desarrollo - Marco teórico</a:t>
            </a:r>
            <a:br/>
            <a:endParaRPr b="0" lang="es-A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311760" y="1229760"/>
            <a:ext cx="8520120" cy="3338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Presentación de Ethereum como blockchain “programable” por el usuario mediante contratos inteligentes (2013).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Google Shape;135;p20" descr=""/>
          <p:cNvPicPr/>
          <p:nvPr/>
        </p:nvPicPr>
        <p:blipFill>
          <a:blip r:embed="rId1"/>
          <a:stretch/>
        </p:blipFill>
        <p:spPr>
          <a:xfrm>
            <a:off x="599760" y="1951920"/>
            <a:ext cx="5505480" cy="2933280"/>
          </a:xfrm>
          <a:prstGeom prst="rect">
            <a:avLst/>
          </a:prstGeom>
          <a:ln>
            <a:noFill/>
          </a:ln>
        </p:spPr>
      </p:pic>
      <p:pic>
        <p:nvPicPr>
          <p:cNvPr id="158" name="Google Shape;136;p20" descr=""/>
          <p:cNvPicPr/>
          <p:nvPr/>
        </p:nvPicPr>
        <p:blipFill>
          <a:blip r:embed="rId2"/>
          <a:stretch/>
        </p:blipFill>
        <p:spPr>
          <a:xfrm>
            <a:off x="7565040" y="80280"/>
            <a:ext cx="1266840" cy="1266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311760" y="410040"/>
            <a:ext cx="8520120" cy="60732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>
              <a:lnSpc>
                <a:spcPct val="100000"/>
              </a:lnSpc>
            </a:pPr>
            <a:r>
              <a:rPr b="0" lang="es-AR" sz="3000" spc="-1" strike="noStrike">
                <a:solidFill>
                  <a:srgbClr val="2a3990"/>
                </a:solidFill>
                <a:latin typeface="Roboto"/>
                <a:ea typeface="Roboto"/>
              </a:rPr>
              <a:t>Desarrollo - Prueba de concepto</a:t>
            </a:r>
            <a:endParaRPr b="0" lang="es-A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311760" y="1229760"/>
            <a:ext cx="8520120" cy="33386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Arquitectura y modelo de datos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Cuentas custodiadas y no custodiadas.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Con o sin backend de gestión.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Fecha precisa vs fecha obtenida de la transacción/bloque.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Guardado del archivo físico en la blockchain vs únicamente la huella digital.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Tecnologías involucradas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Lenguajes y tecnologías del frontend/servidor de archivos.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lvl="1" marL="914400" indent="-317160">
              <a:lnSpc>
                <a:spcPct val="115000"/>
              </a:lnSpc>
              <a:buClr>
                <a:srgbClr val="434343"/>
              </a:buClr>
              <a:buFont typeface="Roboto"/>
              <a:buChar char="○"/>
            </a:pPr>
            <a:r>
              <a:rPr b="0" lang="es-AR" sz="1400" spc="-1" strike="noStrike">
                <a:solidFill>
                  <a:srgbClr val="434343"/>
                </a:solidFill>
                <a:latin typeface="Roboto"/>
                <a:ea typeface="Roboto"/>
              </a:rPr>
              <a:t>Lenguaje del contrato inteligente.</a:t>
            </a:r>
            <a:endParaRPr b="0" lang="es-AR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Plataforma de desarrollo y despliegue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Roboto"/>
              <a:buChar char="●"/>
            </a:pPr>
            <a:r>
              <a:rPr b="0" lang="es-AR" sz="1800" spc="-1" strike="noStrike">
                <a:solidFill>
                  <a:srgbClr val="434343"/>
                </a:solidFill>
                <a:latin typeface="Roboto"/>
                <a:ea typeface="Roboto"/>
              </a:rPr>
              <a:t>Problemas</a:t>
            </a:r>
            <a:endParaRPr b="0" lang="es-A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Google Shape;143;p21" descr=""/>
          <p:cNvPicPr/>
          <p:nvPr/>
        </p:nvPicPr>
        <p:blipFill>
          <a:blip r:embed="rId1"/>
          <a:stretch/>
        </p:blipFill>
        <p:spPr>
          <a:xfrm>
            <a:off x="7812360" y="204120"/>
            <a:ext cx="1019520" cy="101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LibreOffice/6.2.4.2.0$Linux_X86_64 LibreOffice_project/20$Build-2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es-AR</dc:language>
  <cp:lastModifiedBy/>
  <dcterms:modified xsi:type="dcterms:W3CDTF">2019-06-13T13:09:09Z</dcterms:modified>
  <cp:revision>1</cp:revision>
  <dc:subject/>
  <dc:title/>
</cp:coreProperties>
</file>